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8"/>
  </p:notesMasterIdLst>
  <p:handoutMasterIdLst>
    <p:handoutMasterId r:id="rId39"/>
  </p:handoutMasterIdLst>
  <p:sldIdLst>
    <p:sldId id="1720" r:id="rId5"/>
    <p:sldId id="1725" r:id="rId6"/>
    <p:sldId id="1660" r:id="rId7"/>
    <p:sldId id="1727" r:id="rId8"/>
    <p:sldId id="4932" r:id="rId9"/>
    <p:sldId id="4933" r:id="rId10"/>
    <p:sldId id="3251" r:id="rId11"/>
    <p:sldId id="1526" r:id="rId12"/>
    <p:sldId id="4931" r:id="rId13"/>
    <p:sldId id="10603" r:id="rId14"/>
    <p:sldId id="283" r:id="rId15"/>
    <p:sldId id="2885" r:id="rId16"/>
    <p:sldId id="4774" r:id="rId17"/>
    <p:sldId id="261" r:id="rId18"/>
    <p:sldId id="264" r:id="rId19"/>
    <p:sldId id="1736" r:id="rId20"/>
    <p:sldId id="10599" r:id="rId21"/>
    <p:sldId id="10602" r:id="rId22"/>
    <p:sldId id="10597" r:id="rId23"/>
    <p:sldId id="1726" r:id="rId24"/>
    <p:sldId id="10598" r:id="rId25"/>
    <p:sldId id="10596" r:id="rId26"/>
    <p:sldId id="10592" r:id="rId27"/>
    <p:sldId id="10593" r:id="rId28"/>
    <p:sldId id="10594" r:id="rId29"/>
    <p:sldId id="10595" r:id="rId30"/>
    <p:sldId id="10600" r:id="rId31"/>
    <p:sldId id="4866" r:id="rId32"/>
    <p:sldId id="10604" r:id="rId33"/>
    <p:sldId id="10601" r:id="rId34"/>
    <p:sldId id="10605" r:id="rId35"/>
    <p:sldId id="10606" r:id="rId36"/>
    <p:sldId id="1532" r:id="rId3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A073DAE3-B461-442F-A3D3-6642BD875E45}">
          <p14:sldIdLst>
            <p14:sldId id="1720"/>
            <p14:sldId id="1725"/>
            <p14:sldId id="1660"/>
          </p14:sldIdLst>
        </p14:section>
        <p14:section name="AI with Microsoft" id="{66C5BC75-5D8B-2A4F-8E63-64980FCC3D9B}">
          <p14:sldIdLst>
            <p14:sldId id="1727"/>
            <p14:sldId id="4932"/>
            <p14:sldId id="4933"/>
            <p14:sldId id="3251"/>
            <p14:sldId id="1526"/>
            <p14:sldId id="4931"/>
            <p14:sldId id="10603"/>
            <p14:sldId id="283"/>
            <p14:sldId id="2885"/>
            <p14:sldId id="4774"/>
            <p14:sldId id="261"/>
            <p14:sldId id="264"/>
            <p14:sldId id="1736"/>
            <p14:sldId id="10599"/>
            <p14:sldId id="10602"/>
          </p14:sldIdLst>
        </p14:section>
        <p14:section name="AI in Financial Services" id="{16386801-9D5D-644D-B3A0-09BD29816ED8}">
          <p14:sldIdLst>
            <p14:sldId id="10597"/>
            <p14:sldId id="1726"/>
            <p14:sldId id="10598"/>
            <p14:sldId id="10596"/>
            <p14:sldId id="10592"/>
            <p14:sldId id="10593"/>
            <p14:sldId id="10594"/>
            <p14:sldId id="10595"/>
          </p14:sldIdLst>
        </p14:section>
        <p14:section name="Business Decision Validation" id="{062C1BF4-4576-1349-9F31-ED961AF69D7E}">
          <p14:sldIdLst>
            <p14:sldId id="10600"/>
            <p14:sldId id="4866"/>
            <p14:sldId id="10604"/>
            <p14:sldId id="10601"/>
          </p14:sldIdLst>
        </p14:section>
        <p14:section name="Resources" id="{92E9945D-3756-0F4D-BB70-49019A9D6FF5}">
          <p14:sldIdLst>
            <p14:sldId id="10605"/>
            <p14:sldId id="10606"/>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Yue Huang" initials="YH [4]"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CF2"/>
    <a:srgbClr val="0078D4"/>
    <a:srgbClr val="1A1A1A"/>
    <a:srgbClr val="FFFFFF"/>
    <a:srgbClr val="107C10"/>
    <a:srgbClr val="EAEAEA"/>
    <a:srgbClr val="004B50"/>
    <a:srgbClr val="008272"/>
    <a:srgbClr val="00188F"/>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071" autoAdjust="0"/>
    <p:restoredTop sz="95714" autoAdjust="0"/>
  </p:normalViewPr>
  <p:slideViewPr>
    <p:cSldViewPr snapToGrid="0">
      <p:cViewPr varScale="1">
        <p:scale>
          <a:sx n="95" d="100"/>
          <a:sy n="95" d="100"/>
        </p:scale>
        <p:origin x="29" y="45"/>
      </p:cViewPr>
      <p:guideLst/>
    </p:cSldViewPr>
  </p:slideViewPr>
  <p:outlineViewPr>
    <p:cViewPr>
      <p:scale>
        <a:sx n="33" d="100"/>
        <a:sy n="33" d="100"/>
      </p:scale>
      <p:origin x="0" y="-2240"/>
    </p:cViewPr>
  </p:outlineViewPr>
  <p:notesTextViewPr>
    <p:cViewPr>
      <p:scale>
        <a:sx n="3" d="2"/>
        <a:sy n="3" d="2"/>
      </p:scale>
      <p:origin x="0" y="0"/>
    </p:cViewPr>
  </p:notesTextViewPr>
  <p:sorterViewPr>
    <p:cViewPr varScale="1">
      <p:scale>
        <a:sx n="100" d="100"/>
        <a:sy n="100" d="100"/>
      </p:scale>
      <p:origin x="0" y="-7278"/>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00B0F0"/>
            </a:solidFill>
          </c:spPr>
          <c:dPt>
            <c:idx val="0"/>
            <c:bubble3D val="0"/>
            <c:spPr>
              <a:solidFill>
                <a:srgbClr val="00B0F0"/>
              </a:solidFill>
              <a:ln w="19050">
                <a:noFill/>
              </a:ln>
              <a:effectLst/>
            </c:spPr>
            <c:extLst>
              <c:ext xmlns:c16="http://schemas.microsoft.com/office/drawing/2014/chart" uri="{C3380CC4-5D6E-409C-BE32-E72D297353CC}">
                <c16:uniqueId val="{00000001-E48C-0B4B-9A88-9EC2CF77C21E}"/>
              </c:ext>
            </c:extLst>
          </c:dPt>
          <c:dPt>
            <c:idx val="1"/>
            <c:bubble3D val="0"/>
            <c:spPr>
              <a:solidFill>
                <a:srgbClr val="00B0F0"/>
              </a:solidFill>
              <a:ln w="19050">
                <a:noFill/>
              </a:ln>
              <a:effectLst/>
            </c:spPr>
            <c:extLst>
              <c:ext xmlns:c16="http://schemas.microsoft.com/office/drawing/2014/chart" uri="{C3380CC4-5D6E-409C-BE32-E72D297353CC}">
                <c16:uniqueId val="{00000003-E48C-0B4B-9A88-9EC2CF77C21E}"/>
              </c:ext>
            </c:extLst>
          </c:dPt>
          <c:cat>
            <c:strRef>
              <c:f>Sheet1!$A$2:$A$3</c:f>
              <c:strCache>
                <c:ptCount val="2"/>
                <c:pt idx="0">
                  <c:v>1st Qtr</c:v>
                </c:pt>
                <c:pt idx="1">
                  <c:v>2nd Qtr</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E48C-0B4B-9A88-9EC2CF77C21E}"/>
            </c:ext>
          </c:extLst>
        </c:ser>
        <c:dLbls>
          <c:showLegendKey val="0"/>
          <c:showVal val="0"/>
          <c:showCatName val="0"/>
          <c:showSerName val="0"/>
          <c:showPercent val="0"/>
          <c:showBubbleSize val="0"/>
          <c:showLeaderLines val="1"/>
        </c:dLbls>
        <c:firstSliceAng val="234"/>
        <c:holeSize val="8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6/5/2019 11:09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6/5/2019 11:08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6/5/2019 11:08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1561069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MSFT , we are investing in 3 key areas – </a:t>
            </a:r>
          </a:p>
          <a:p>
            <a:endParaRPr lang="en-US" dirty="0"/>
          </a:p>
          <a:p>
            <a:r>
              <a:rPr lang="en-US" dirty="0"/>
              <a:t>Ai Platform – New capabilities , security, integrations, open source, out of the box investments</a:t>
            </a:r>
          </a:p>
          <a:p>
            <a:r>
              <a:rPr lang="en-US" dirty="0"/>
              <a:t>Infusing AI – Infuse AI to all applications – think Excel, PowerPoint, Azure</a:t>
            </a:r>
          </a:p>
          <a:p>
            <a:r>
              <a:rPr lang="en-US" dirty="0"/>
              <a:t>Business Solutions – Dynamics, O365</a:t>
            </a:r>
          </a:p>
          <a:p>
            <a:endParaRPr lang="en-US" dirty="0"/>
          </a:p>
        </p:txBody>
      </p:sp>
      <p:sp>
        <p:nvSpPr>
          <p:cNvPr id="4" name="Header Placeholder 3"/>
          <p:cNvSpPr>
            <a:spLocks noGrp="1"/>
          </p:cNvSpPr>
          <p:nvPr>
            <p:ph type="hdr" sz="quarter" idx="10"/>
          </p:nvPr>
        </p:nvSpPr>
        <p:spPr/>
        <p:txBody>
          <a:bodyPr/>
          <a:lstStyle/>
          <a:p>
            <a:pPr marL="0" marR="0" lvl="0" indent="0" algn="l" defTabSz="1083299"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76308" marR="0" lvl="0" indent="0" algn="l" defTabSz="11103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083299"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083299" rtl="0" eaLnBrk="1" fontAlgn="auto" latinLnBrk="0" hangingPunct="1">
                <a:lnSpc>
                  <a:spcPct val="100000"/>
                </a:lnSpc>
                <a:spcBef>
                  <a:spcPts val="0"/>
                </a:spcBef>
                <a:spcAft>
                  <a:spcPts val="0"/>
                </a:spcAft>
                <a:buClrTx/>
                <a:buSzTx/>
                <a:buFontTx/>
                <a:buNone/>
                <a:tabLst/>
                <a:defRPr/>
              </a:pPr>
              <a:t>6/5/2019 11:08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08329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083299" rtl="0" eaLnBrk="1" fontAlgn="auto" latinLnBrk="0" hangingPunct="1">
                <a:lnSpc>
                  <a:spcPct val="100000"/>
                </a:lnSpc>
                <a:spcBef>
                  <a:spcPts val="0"/>
                </a:spcBef>
                <a:spcAft>
                  <a:spcPts val="0"/>
                </a:spcAft>
                <a:buClrTx/>
                <a:buSzTx/>
                <a:buFontTx/>
                <a:buNone/>
                <a:tabLst/>
                <a:defRPr/>
              </a:pPr>
              <a:t>12</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9235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372861-B30D-45BC-A4B3-ADB3F961DC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95373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Courier New" panose="02070309020205020404" pitchFamily="49" charset="0"/>
              <a:buNone/>
            </a:pPr>
            <a:r>
              <a:rPr lang="en-US" sz="1224" kern="1200" dirty="0">
                <a:solidFill>
                  <a:schemeClr val="tx1"/>
                </a:solidFill>
                <a:effectLst/>
                <a:latin typeface="+mn-lt"/>
                <a:ea typeface="+mn-ea"/>
                <a:cs typeface="+mn-cs"/>
              </a:rPr>
              <a:t>We’re taking a four-pronged approach to how we think about Microsoft AI and how we pursue this bold ambition to democratize AI for all:</a:t>
            </a:r>
          </a:p>
          <a:p>
            <a:pPr marL="285750" indent="-285750">
              <a:buFont typeface="Courier New" panose="02070309020205020404" pitchFamily="49" charset="0"/>
              <a:buChar char="o"/>
            </a:pPr>
            <a:endParaRPr lang="en-US" sz="1224" kern="1200" dirty="0">
              <a:solidFill>
                <a:schemeClr val="tx1"/>
              </a:solidFill>
              <a:effectLst/>
              <a:latin typeface="+mn-lt"/>
              <a:ea typeface="+mn-ea"/>
              <a:cs typeface="+mn-cs"/>
            </a:endParaRPr>
          </a:p>
          <a:p>
            <a:pPr marL="752094" lvl="1" indent="-285750">
              <a:buFont typeface="Courier New" panose="02070309020205020404" pitchFamily="49" charset="0"/>
              <a:buChar char="o"/>
            </a:pPr>
            <a:r>
              <a:rPr lang="en-US" sz="1224" kern="1200" dirty="0">
                <a:solidFill>
                  <a:schemeClr val="tx1"/>
                </a:solidFill>
                <a:effectLst/>
                <a:latin typeface="+mn-lt"/>
                <a:ea typeface="+mn-ea"/>
                <a:cs typeface="+mn-cs"/>
              </a:rPr>
              <a:t>We're going to harness artificial intelligence to fundamentally change how we interact with the ambient computing, the agents, in our lives.</a:t>
            </a:r>
          </a:p>
          <a:p>
            <a:pPr marL="285750" indent="-285750">
              <a:buFont typeface="Courier New" panose="02070309020205020404" pitchFamily="49" charset="0"/>
              <a:buChar char="o"/>
            </a:pPr>
            <a:endParaRPr lang="en-US" sz="1224" kern="1200" dirty="0">
              <a:solidFill>
                <a:schemeClr val="tx1"/>
              </a:solidFill>
              <a:effectLst/>
              <a:latin typeface="+mn-lt"/>
              <a:ea typeface="+mn-ea"/>
              <a:cs typeface="+mn-cs"/>
            </a:endParaRPr>
          </a:p>
          <a:p>
            <a:pPr marL="752094" lvl="1" indent="-285750">
              <a:buFont typeface="Courier New" panose="02070309020205020404" pitchFamily="49" charset="0"/>
              <a:buChar char="o"/>
            </a:pPr>
            <a:r>
              <a:rPr lang="en-US" sz="1224" kern="1200" dirty="0">
                <a:solidFill>
                  <a:schemeClr val="tx1"/>
                </a:solidFill>
                <a:effectLst/>
                <a:latin typeface="+mn-lt"/>
                <a:ea typeface="+mn-ea"/>
                <a:cs typeface="+mn-cs"/>
              </a:rPr>
              <a:t>We’re going to infuse every application we interact with, on any device, at any point in time, with intelligence. </a:t>
            </a:r>
            <a:br>
              <a:rPr lang="en-US" sz="1224" kern="1200" dirty="0">
                <a:solidFill>
                  <a:schemeClr val="tx1"/>
                </a:solidFill>
                <a:effectLst/>
                <a:latin typeface="+mn-lt"/>
                <a:ea typeface="+mn-ea"/>
                <a:cs typeface="+mn-cs"/>
              </a:rPr>
            </a:br>
            <a:endParaRPr lang="en-US" sz="1224" kern="1200" dirty="0">
              <a:solidFill>
                <a:schemeClr val="tx1"/>
              </a:solidFill>
              <a:effectLst/>
              <a:latin typeface="+mn-lt"/>
              <a:ea typeface="+mn-ea"/>
              <a:cs typeface="+mn-cs"/>
            </a:endParaRPr>
          </a:p>
          <a:p>
            <a:pPr marL="752094" lvl="1" indent="-285750">
              <a:buFont typeface="Courier New" panose="02070309020205020404" pitchFamily="49" charset="0"/>
              <a:buChar char="o"/>
            </a:pPr>
            <a:r>
              <a:rPr lang="en-US" sz="1224" kern="1200" dirty="0">
                <a:solidFill>
                  <a:schemeClr val="tx1"/>
                </a:solidFill>
                <a:effectLst/>
                <a:latin typeface="+mn-lt"/>
                <a:ea typeface="+mn-ea"/>
                <a:cs typeface="+mn-cs"/>
              </a:rPr>
              <a:t>We’ll make these same intelligent capabilities that are infused in our own apps — the cognitive capabilities — available to every application developer in the world.</a:t>
            </a:r>
            <a:br>
              <a:rPr lang="en-US" sz="1224" kern="1200" dirty="0">
                <a:solidFill>
                  <a:schemeClr val="tx1"/>
                </a:solidFill>
                <a:effectLst/>
                <a:latin typeface="+mn-lt"/>
                <a:ea typeface="+mn-ea"/>
                <a:cs typeface="+mn-cs"/>
              </a:rPr>
            </a:br>
            <a:endParaRPr lang="en-US" sz="1224" kern="1200" dirty="0">
              <a:solidFill>
                <a:schemeClr val="tx1"/>
              </a:solidFill>
              <a:effectLst/>
              <a:latin typeface="+mn-lt"/>
              <a:ea typeface="+mn-ea"/>
              <a:cs typeface="+mn-cs"/>
            </a:endParaRPr>
          </a:p>
          <a:p>
            <a:pPr marL="752094" lvl="1" indent="-285750">
              <a:buFont typeface="Courier New" panose="02070309020205020404" pitchFamily="49" charset="0"/>
              <a:buChar char="o"/>
            </a:pPr>
            <a:r>
              <a:rPr lang="en-US" sz="1224" kern="1200" dirty="0">
                <a:solidFill>
                  <a:schemeClr val="tx1"/>
                </a:solidFill>
                <a:effectLst/>
                <a:latin typeface="+mn-lt"/>
                <a:ea typeface="+mn-ea"/>
                <a:cs typeface="+mn-cs"/>
              </a:rPr>
              <a:t>We’re building the world’s most powerful AI supercomputer and making it available to anyone, via the cloud, to enable all to harness its power and tackle AI challenges, large and small. </a:t>
            </a:r>
          </a:p>
          <a:p>
            <a:pPr marL="285750" indent="-285750">
              <a:buFont typeface="Courier New" panose="02070309020205020404" pitchFamily="49" charset="0"/>
              <a:buChar char="o"/>
            </a:pPr>
            <a:endParaRPr lang="en-US" sz="1224" kern="1200" dirty="0">
              <a:solidFill>
                <a:schemeClr val="tx1"/>
              </a:solidFill>
              <a:effectLst/>
              <a:latin typeface="+mn-lt"/>
              <a:ea typeface="+mn-ea"/>
              <a:cs typeface="+mn-cs"/>
            </a:endParaRPr>
          </a:p>
          <a:p>
            <a:pPr marL="285750" indent="-285750">
              <a:buFont typeface="Courier New" panose="02070309020205020404" pitchFamily="49" charset="0"/>
              <a:buChar char="o"/>
            </a:pPr>
            <a:endParaRPr lang="en-US" sz="1224" kern="1200" dirty="0">
              <a:solidFill>
                <a:schemeClr val="tx1"/>
              </a:solidFill>
              <a:effectLst/>
              <a:latin typeface="+mn-lt"/>
              <a:ea typeface="+mn-ea"/>
              <a:cs typeface="+mn-cs"/>
            </a:endParaRPr>
          </a:p>
          <a:p>
            <a:pPr marL="346672" indent="-346672">
              <a:lnSpc>
                <a:spcPct val="107000"/>
              </a:lnSpc>
              <a:spcAft>
                <a:spcPts val="809"/>
              </a:spcAft>
              <a:buFont typeface="Courier New" panose="02070309020205020404" pitchFamily="49" charset="0"/>
              <a:buChar char="o"/>
            </a:pPr>
            <a:endParaRPr lang="en-US" dirty="0"/>
          </a:p>
        </p:txBody>
      </p:sp>
      <p:sp>
        <p:nvSpPr>
          <p:cNvPr id="4" name="Header Placeholder 3"/>
          <p:cNvSpPr>
            <a:spLocks noGrp="1"/>
          </p:cNvSpPr>
          <p:nvPr>
            <p:ph type="hdr" sz="quarter" idx="10"/>
          </p:nvPr>
        </p:nvSpPr>
        <p:spPr/>
        <p:txBody>
          <a:bodyPr/>
          <a:lstStyle/>
          <a:p>
            <a:pPr marL="0" marR="0" lvl="0" indent="0" algn="l" defTabSz="92445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41713"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2445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24458" rtl="0" eaLnBrk="1" fontAlgn="auto" latinLnBrk="0" hangingPunct="1">
                <a:lnSpc>
                  <a:spcPct val="100000"/>
                </a:lnSpc>
                <a:spcBef>
                  <a:spcPts val="0"/>
                </a:spcBef>
                <a:spcAft>
                  <a:spcPts val="0"/>
                </a:spcAft>
                <a:buClrTx/>
                <a:buSzTx/>
                <a:buFontTx/>
                <a:buNone/>
                <a:tabLst/>
                <a:defRPr/>
              </a:pPr>
              <a:t>6/5/2019 11:08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2445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24458"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1656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C669F3-9284-D044-A1C8-1C2FBF4316A3}" type="slidenum">
              <a:rPr lang="en-US" smtClean="0"/>
              <a:t>16</a:t>
            </a:fld>
            <a:endParaRPr lang="en-US" dirty="0"/>
          </a:p>
        </p:txBody>
      </p:sp>
    </p:spTree>
    <p:extLst>
      <p:ext uri="{BB962C8B-B14F-4D97-AF65-F5344CB8AC3E}">
        <p14:creationId xmlns:p14="http://schemas.microsoft.com/office/powerpoint/2010/main" val="330576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6/5/2019 11:08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1501412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6/5/2019 11:08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2992100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6/5/2019 11:08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1281378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6/5/2019 11:08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0026833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6/5/2019 11:08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0410857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6/5/2019 11:08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378492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6/5/2019 11:08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Build 2015</a:t>
            </a:r>
          </a:p>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688" rtl="0" eaLnBrk="1" fontAlgn="auto" latinLnBrk="0" hangingPunct="1">
                <a:lnSpc>
                  <a:spcPct val="100000"/>
                </a:lnSpc>
                <a:spcBef>
                  <a:spcPts val="0"/>
                </a:spcBef>
                <a:spcAft>
                  <a:spcPts val="0"/>
                </a:spcAft>
                <a:buClrTx/>
                <a:buSzTx/>
                <a:buFontTx/>
                <a:buNone/>
                <a:tabLst/>
                <a:defRPr/>
              </a:pPr>
              <a:t>6/5/2019 11:08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688"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39071158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Build 2015</a:t>
            </a:r>
          </a:p>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688" rtl="0" eaLnBrk="1" fontAlgn="auto" latinLnBrk="0" hangingPunct="1">
                <a:lnSpc>
                  <a:spcPct val="100000"/>
                </a:lnSpc>
                <a:spcBef>
                  <a:spcPts val="0"/>
                </a:spcBef>
                <a:spcAft>
                  <a:spcPts val="0"/>
                </a:spcAft>
                <a:buClrTx/>
                <a:buSzTx/>
                <a:buFontTx/>
                <a:buNone/>
                <a:tabLst/>
                <a:defRPr/>
              </a:pPr>
              <a:t>6/5/2019 11:08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688"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9124775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6/5/2019 11:08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7454891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6/5/2019 11:08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1211617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6/5/2019 11:08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33</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6/5/2019 11:08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998470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6/5/2019 11:08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437577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6/5/2019 11:08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269810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47A2E4F-BB31-4076-9FE3-BCC5C07A072C}" type="slidenum">
              <a:rPr lang="en-US" smtClean="0"/>
              <a:t>7</a:t>
            </a:fld>
            <a:endParaRPr lang="en-US" dirty="0"/>
          </a:p>
        </p:txBody>
      </p:sp>
    </p:spTree>
    <p:extLst>
      <p:ext uri="{BB962C8B-B14F-4D97-AF65-F5344CB8AC3E}">
        <p14:creationId xmlns:p14="http://schemas.microsoft.com/office/powerpoint/2010/main" val="1730856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6/5/2019 11:08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2432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98A946-F698-4ED0-8EFE-C2D63D8500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5046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98A946-F698-4ED0-8EFE-C2D63D8500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54213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2" name="Picture 11" descr="2 people lookng at a computer" title="Microsoft brand photo">
            <a:extLst>
              <a:ext uri="{FF2B5EF4-FFF2-40B4-BE49-F238E27FC236}">
                <a16:creationId xmlns:a16="http://schemas.microsoft.com/office/drawing/2014/main" id="{A303CD23-16E7-44E0-A794-91486584D73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grpSp>
        <p:nvGrpSpPr>
          <p:cNvPr id="6" name="Group 5">
            <a:extLst>
              <a:ext uri="{FF2B5EF4-FFF2-40B4-BE49-F238E27FC236}">
                <a16:creationId xmlns:a16="http://schemas.microsoft.com/office/drawing/2014/main" id="{9F5E1607-BE3C-4052-8E46-CE35BE9D248F}"/>
              </a:ext>
            </a:extLst>
          </p:cNvPr>
          <p:cNvGrpSpPr/>
          <p:nvPr userDrawn="1"/>
        </p:nvGrpSpPr>
        <p:grpSpPr>
          <a:xfrm>
            <a:off x="562241" y="5446667"/>
            <a:ext cx="2322028" cy="848249"/>
            <a:chOff x="812402" y="5510209"/>
            <a:chExt cx="2322028" cy="848249"/>
          </a:xfrm>
        </p:grpSpPr>
        <p:sp>
          <p:nvSpPr>
            <p:cNvPr id="8" name="TextBox 7">
              <a:extLst>
                <a:ext uri="{FF2B5EF4-FFF2-40B4-BE49-F238E27FC236}">
                  <a16:creationId xmlns:a16="http://schemas.microsoft.com/office/drawing/2014/main" id="{0B050AB7-AFDE-44A4-85A8-72D38758805A}"/>
                </a:ext>
              </a:extLst>
            </p:cNvPr>
            <p:cNvSpPr txBox="1"/>
            <p:nvPr/>
          </p:nvSpPr>
          <p:spPr>
            <a:xfrm>
              <a:off x="812402" y="5510209"/>
              <a:ext cx="1155766" cy="830997"/>
            </a:xfrm>
            <a:prstGeom prst="rect">
              <a:avLst/>
            </a:prstGeom>
            <a:noFill/>
          </p:spPr>
          <p:txBody>
            <a:bodyPr wrap="none" lIns="0" tIns="0" rIns="0" bIns="0" rtlCol="0">
              <a:spAutoFit/>
            </a:bodyPr>
            <a:lstStyle/>
            <a:p>
              <a:pPr algn="l"/>
              <a:r>
                <a:rPr lang="en-US" sz="5400" spc="-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ocp</a:t>
              </a:r>
            </a:p>
          </p:txBody>
        </p:sp>
        <p:sp>
          <p:nvSpPr>
            <p:cNvPr id="9" name="TextBox 8">
              <a:extLst>
                <a:ext uri="{FF2B5EF4-FFF2-40B4-BE49-F238E27FC236}">
                  <a16:creationId xmlns:a16="http://schemas.microsoft.com/office/drawing/2014/main" id="{93A1A82A-FF80-45D1-858D-0DC825DD0149}"/>
                </a:ext>
              </a:extLst>
            </p:cNvPr>
            <p:cNvSpPr txBox="1"/>
            <p:nvPr/>
          </p:nvSpPr>
          <p:spPr>
            <a:xfrm>
              <a:off x="2194236" y="5776760"/>
              <a:ext cx="940194" cy="581698"/>
            </a:xfrm>
            <a:prstGeom prst="rect">
              <a:avLst/>
            </a:prstGeom>
            <a:noFill/>
          </p:spPr>
          <p:txBody>
            <a:bodyPr wrap="none" lIns="0" tIns="0" rIns="0" bIns="0" rtlCol="0">
              <a:spAutoFit/>
            </a:bodyPr>
            <a:lstStyle/>
            <a:p>
              <a:pPr algn="l">
                <a:lnSpc>
                  <a:spcPct val="90000"/>
                </a:lnSpc>
              </a:pPr>
              <a:r>
                <a:rPr lang="en-US" sz="1400" dirty="0">
                  <a:gradFill>
                    <a:gsLst>
                      <a:gs pos="2917">
                        <a:schemeClr val="tx1"/>
                      </a:gs>
                      <a:gs pos="30000">
                        <a:schemeClr val="tx1"/>
                      </a:gs>
                    </a:gsLst>
                    <a:lin ang="5400000" scaled="0"/>
                  </a:gradFill>
                </a:rPr>
                <a:t>One</a:t>
              </a:r>
            </a:p>
            <a:p>
              <a:pPr algn="l">
                <a:lnSpc>
                  <a:spcPct val="90000"/>
                </a:lnSpc>
              </a:pPr>
              <a:r>
                <a:rPr lang="en-US" sz="1400" dirty="0">
                  <a:gradFill>
                    <a:gsLst>
                      <a:gs pos="2917">
                        <a:schemeClr val="tx1"/>
                      </a:gs>
                      <a:gs pos="30000">
                        <a:schemeClr val="tx1"/>
                      </a:gs>
                    </a:gsLst>
                    <a:lin ang="5400000" scaled="0"/>
                  </a:gradFill>
                </a:rPr>
                <a:t>Commercial</a:t>
              </a:r>
            </a:p>
            <a:p>
              <a:pPr algn="l">
                <a:lnSpc>
                  <a:spcPct val="90000"/>
                </a:lnSpc>
              </a:pPr>
              <a:r>
                <a:rPr lang="en-US" sz="1400" dirty="0">
                  <a:gradFill>
                    <a:gsLst>
                      <a:gs pos="2917">
                        <a:schemeClr val="tx1"/>
                      </a:gs>
                      <a:gs pos="30000">
                        <a:schemeClr val="tx1"/>
                      </a:gs>
                    </a:gsLst>
                    <a:lin ang="5400000" scaled="0"/>
                  </a:gradFill>
                </a:rPr>
                <a:t>Partner</a:t>
              </a:r>
            </a:p>
          </p:txBody>
        </p:sp>
        <p:cxnSp>
          <p:nvCxnSpPr>
            <p:cNvPr id="10" name="Straight Connector 9">
              <a:extLst>
                <a:ext uri="{FF2B5EF4-FFF2-40B4-BE49-F238E27FC236}">
                  <a16:creationId xmlns:a16="http://schemas.microsoft.com/office/drawing/2014/main" id="{ADF97909-9DD9-4B9F-B907-86F62759D36A}"/>
                </a:ext>
              </a:extLst>
            </p:cNvPr>
            <p:cNvCxnSpPr>
              <a:cxnSpLocks/>
            </p:cNvCxnSpPr>
            <p:nvPr/>
          </p:nvCxnSpPr>
          <p:spPr>
            <a:xfrm flipV="1">
              <a:off x="2070893" y="5794012"/>
              <a:ext cx="0" cy="52131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grpSp>
        <p:nvGrpSpPr>
          <p:cNvPr id="6" name="Group 5">
            <a:extLst>
              <a:ext uri="{FF2B5EF4-FFF2-40B4-BE49-F238E27FC236}">
                <a16:creationId xmlns:a16="http://schemas.microsoft.com/office/drawing/2014/main" id="{8E5D0CB1-3456-4C28-A683-967656043004}"/>
              </a:ext>
            </a:extLst>
          </p:cNvPr>
          <p:cNvGrpSpPr/>
          <p:nvPr userDrawn="1"/>
        </p:nvGrpSpPr>
        <p:grpSpPr>
          <a:xfrm>
            <a:off x="562241" y="5446667"/>
            <a:ext cx="2322028" cy="848249"/>
            <a:chOff x="812402" y="5510209"/>
            <a:chExt cx="2322028" cy="848249"/>
          </a:xfrm>
        </p:grpSpPr>
        <p:sp>
          <p:nvSpPr>
            <p:cNvPr id="7" name="TextBox 6">
              <a:extLst>
                <a:ext uri="{FF2B5EF4-FFF2-40B4-BE49-F238E27FC236}">
                  <a16:creationId xmlns:a16="http://schemas.microsoft.com/office/drawing/2014/main" id="{DC2699D4-A40C-4BA8-812E-C1BD90197BBA}"/>
                </a:ext>
              </a:extLst>
            </p:cNvPr>
            <p:cNvSpPr txBox="1"/>
            <p:nvPr/>
          </p:nvSpPr>
          <p:spPr>
            <a:xfrm>
              <a:off x="812402" y="5510209"/>
              <a:ext cx="1155766" cy="830997"/>
            </a:xfrm>
            <a:prstGeom prst="rect">
              <a:avLst/>
            </a:prstGeom>
            <a:noFill/>
          </p:spPr>
          <p:txBody>
            <a:bodyPr wrap="none" lIns="0" tIns="0" rIns="0" bIns="0" rtlCol="0">
              <a:spAutoFit/>
            </a:bodyPr>
            <a:lstStyle/>
            <a:p>
              <a:pPr algn="l"/>
              <a:r>
                <a:rPr lang="en-US" sz="5400" spc="-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ocp</a:t>
              </a:r>
            </a:p>
          </p:txBody>
        </p:sp>
        <p:sp>
          <p:nvSpPr>
            <p:cNvPr id="8" name="TextBox 7">
              <a:extLst>
                <a:ext uri="{FF2B5EF4-FFF2-40B4-BE49-F238E27FC236}">
                  <a16:creationId xmlns:a16="http://schemas.microsoft.com/office/drawing/2014/main" id="{CAF1FBAB-3AED-4E83-AF16-D43AACA239EE}"/>
                </a:ext>
              </a:extLst>
            </p:cNvPr>
            <p:cNvSpPr txBox="1"/>
            <p:nvPr/>
          </p:nvSpPr>
          <p:spPr>
            <a:xfrm>
              <a:off x="2194236" y="5776760"/>
              <a:ext cx="940194" cy="581698"/>
            </a:xfrm>
            <a:prstGeom prst="rect">
              <a:avLst/>
            </a:prstGeom>
            <a:noFill/>
          </p:spPr>
          <p:txBody>
            <a:bodyPr wrap="none" lIns="0" tIns="0" rIns="0" bIns="0" rtlCol="0">
              <a:spAutoFit/>
            </a:bodyPr>
            <a:lstStyle/>
            <a:p>
              <a:pPr algn="l">
                <a:lnSpc>
                  <a:spcPct val="90000"/>
                </a:lnSpc>
              </a:pPr>
              <a:r>
                <a:rPr lang="en-US" sz="1400" dirty="0">
                  <a:gradFill>
                    <a:gsLst>
                      <a:gs pos="2917">
                        <a:schemeClr val="tx1"/>
                      </a:gs>
                      <a:gs pos="30000">
                        <a:schemeClr val="tx1"/>
                      </a:gs>
                    </a:gsLst>
                    <a:lin ang="5400000" scaled="0"/>
                  </a:gradFill>
                </a:rPr>
                <a:t>One</a:t>
              </a:r>
            </a:p>
            <a:p>
              <a:pPr algn="l">
                <a:lnSpc>
                  <a:spcPct val="90000"/>
                </a:lnSpc>
              </a:pPr>
              <a:r>
                <a:rPr lang="en-US" sz="1400" dirty="0">
                  <a:gradFill>
                    <a:gsLst>
                      <a:gs pos="2917">
                        <a:schemeClr val="tx1"/>
                      </a:gs>
                      <a:gs pos="30000">
                        <a:schemeClr val="tx1"/>
                      </a:gs>
                    </a:gsLst>
                    <a:lin ang="5400000" scaled="0"/>
                  </a:gradFill>
                </a:rPr>
                <a:t>Commercial</a:t>
              </a:r>
            </a:p>
            <a:p>
              <a:pPr algn="l">
                <a:lnSpc>
                  <a:spcPct val="90000"/>
                </a:lnSpc>
              </a:pPr>
              <a:r>
                <a:rPr lang="en-US" sz="1400" dirty="0">
                  <a:gradFill>
                    <a:gsLst>
                      <a:gs pos="2917">
                        <a:schemeClr val="tx1"/>
                      </a:gs>
                      <a:gs pos="30000">
                        <a:schemeClr val="tx1"/>
                      </a:gs>
                    </a:gsLst>
                    <a:lin ang="5400000" scaled="0"/>
                  </a:gradFill>
                </a:rPr>
                <a:t>Partner</a:t>
              </a:r>
            </a:p>
          </p:txBody>
        </p:sp>
        <p:cxnSp>
          <p:nvCxnSpPr>
            <p:cNvPr id="9" name="Straight Connector 8">
              <a:extLst>
                <a:ext uri="{FF2B5EF4-FFF2-40B4-BE49-F238E27FC236}">
                  <a16:creationId xmlns:a16="http://schemas.microsoft.com/office/drawing/2014/main" id="{677FE5A6-5CCC-42B9-9B18-266578A5492C}"/>
                </a:ext>
              </a:extLst>
            </p:cNvPr>
            <p:cNvCxnSpPr>
              <a:cxnSpLocks/>
            </p:cNvCxnSpPr>
            <p:nvPr/>
          </p:nvCxnSpPr>
          <p:spPr>
            <a:xfrm flipV="1">
              <a:off x="2070893" y="5794012"/>
              <a:ext cx="0" cy="52131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03321026"/>
      </p:ext>
    </p:extLst>
  </p:cSld>
  <p:clrMapOvr>
    <a:masterClrMapping/>
  </p:clrMapOvr>
  <p:transition>
    <p:fade/>
  </p:transition>
  <p:extLst>
    <p:ext uri="{DCECCB84-F9BA-43D5-87BE-67443E8EF086}">
      <p15:sldGuideLst xmlns:p15="http://schemas.microsoft.com/office/powerpoint/2012/main">
        <p15:guide id="2" pos="3359" userDrawn="1">
          <p15:clr>
            <a:srgbClr val="FBAE40"/>
          </p15:clr>
        </p15:guide>
        <p15:guide id="6" orient="horz" pos="904" userDrawn="1">
          <p15:clr>
            <a:srgbClr val="5ACBF0"/>
          </p15:clr>
        </p15:guide>
        <p15:guide id="7" orient="horz" pos="1276" userDrawn="1">
          <p15:clr>
            <a:srgbClr val="5ACBF0"/>
          </p15:clr>
        </p15:guide>
        <p15:guide id="8" orient="horz" pos="2226" userDrawn="1">
          <p15:clr>
            <a:srgbClr val="5ACBF0"/>
          </p15:clr>
        </p15:guide>
        <p15:guide id="9" pos="2993" userDrawn="1">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8861325"/>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015746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2" name="Picture 11" descr="2 people lookng at a computer" title="Microsoft brand photo">
            <a:extLst>
              <a:ext uri="{FF2B5EF4-FFF2-40B4-BE49-F238E27FC236}">
                <a16:creationId xmlns:a16="http://schemas.microsoft.com/office/drawing/2014/main" id="{EC5CA5B5-EE3E-4D72-B276-5A549F02D6B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grpSp>
        <p:nvGrpSpPr>
          <p:cNvPr id="6" name="Group 5">
            <a:extLst>
              <a:ext uri="{FF2B5EF4-FFF2-40B4-BE49-F238E27FC236}">
                <a16:creationId xmlns:a16="http://schemas.microsoft.com/office/drawing/2014/main" id="{4A12C4F9-FBFC-4CD2-AA7C-A9BACC86D5EF}"/>
              </a:ext>
            </a:extLst>
          </p:cNvPr>
          <p:cNvGrpSpPr/>
          <p:nvPr userDrawn="1"/>
        </p:nvGrpSpPr>
        <p:grpSpPr>
          <a:xfrm>
            <a:off x="562241" y="5446667"/>
            <a:ext cx="2322028" cy="848249"/>
            <a:chOff x="812402" y="5510209"/>
            <a:chExt cx="2322028" cy="848249"/>
          </a:xfrm>
        </p:grpSpPr>
        <p:sp>
          <p:nvSpPr>
            <p:cNvPr id="8" name="TextBox 7">
              <a:extLst>
                <a:ext uri="{FF2B5EF4-FFF2-40B4-BE49-F238E27FC236}">
                  <a16:creationId xmlns:a16="http://schemas.microsoft.com/office/drawing/2014/main" id="{534BD90B-6263-489B-A61A-EFDB0CFDEDC1}"/>
                </a:ext>
              </a:extLst>
            </p:cNvPr>
            <p:cNvSpPr txBox="1"/>
            <p:nvPr/>
          </p:nvSpPr>
          <p:spPr>
            <a:xfrm>
              <a:off x="812402" y="5510209"/>
              <a:ext cx="1155766" cy="830997"/>
            </a:xfrm>
            <a:prstGeom prst="rect">
              <a:avLst/>
            </a:prstGeom>
            <a:noFill/>
          </p:spPr>
          <p:txBody>
            <a:bodyPr wrap="none" lIns="0" tIns="0" rIns="0" bIns="0" rtlCol="0">
              <a:spAutoFit/>
            </a:bodyPr>
            <a:lstStyle/>
            <a:p>
              <a:pPr algn="l"/>
              <a:r>
                <a:rPr lang="en-US" sz="5400" spc="-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ocp</a:t>
              </a:r>
            </a:p>
          </p:txBody>
        </p:sp>
        <p:sp>
          <p:nvSpPr>
            <p:cNvPr id="9" name="TextBox 8">
              <a:extLst>
                <a:ext uri="{FF2B5EF4-FFF2-40B4-BE49-F238E27FC236}">
                  <a16:creationId xmlns:a16="http://schemas.microsoft.com/office/drawing/2014/main" id="{AD44CCE2-9A4B-4EE4-9335-6550D6C8FCC5}"/>
                </a:ext>
              </a:extLst>
            </p:cNvPr>
            <p:cNvSpPr txBox="1"/>
            <p:nvPr/>
          </p:nvSpPr>
          <p:spPr>
            <a:xfrm>
              <a:off x="2194236" y="5776760"/>
              <a:ext cx="940194" cy="581698"/>
            </a:xfrm>
            <a:prstGeom prst="rect">
              <a:avLst/>
            </a:prstGeom>
            <a:noFill/>
          </p:spPr>
          <p:txBody>
            <a:bodyPr wrap="none" lIns="0" tIns="0" rIns="0" bIns="0" rtlCol="0">
              <a:spAutoFit/>
            </a:bodyPr>
            <a:lstStyle/>
            <a:p>
              <a:pPr algn="l">
                <a:lnSpc>
                  <a:spcPct val="90000"/>
                </a:lnSpc>
              </a:pPr>
              <a:r>
                <a:rPr lang="en-US" sz="1400" dirty="0">
                  <a:gradFill>
                    <a:gsLst>
                      <a:gs pos="2917">
                        <a:schemeClr val="tx1"/>
                      </a:gs>
                      <a:gs pos="30000">
                        <a:schemeClr val="tx1"/>
                      </a:gs>
                    </a:gsLst>
                    <a:lin ang="5400000" scaled="0"/>
                  </a:gradFill>
                </a:rPr>
                <a:t>One</a:t>
              </a:r>
            </a:p>
            <a:p>
              <a:pPr algn="l">
                <a:lnSpc>
                  <a:spcPct val="90000"/>
                </a:lnSpc>
              </a:pPr>
              <a:r>
                <a:rPr lang="en-US" sz="1400" dirty="0">
                  <a:gradFill>
                    <a:gsLst>
                      <a:gs pos="2917">
                        <a:schemeClr val="tx1"/>
                      </a:gs>
                      <a:gs pos="30000">
                        <a:schemeClr val="tx1"/>
                      </a:gs>
                    </a:gsLst>
                    <a:lin ang="5400000" scaled="0"/>
                  </a:gradFill>
                </a:rPr>
                <a:t>Commercial</a:t>
              </a:r>
            </a:p>
            <a:p>
              <a:pPr algn="l">
                <a:lnSpc>
                  <a:spcPct val="90000"/>
                </a:lnSpc>
              </a:pPr>
              <a:r>
                <a:rPr lang="en-US" sz="1400" dirty="0">
                  <a:gradFill>
                    <a:gsLst>
                      <a:gs pos="2917">
                        <a:schemeClr val="tx1"/>
                      </a:gs>
                      <a:gs pos="30000">
                        <a:schemeClr val="tx1"/>
                      </a:gs>
                    </a:gsLst>
                    <a:lin ang="5400000" scaled="0"/>
                  </a:gradFill>
                </a:rPr>
                <a:t>Partner</a:t>
              </a:r>
            </a:p>
          </p:txBody>
        </p:sp>
        <p:cxnSp>
          <p:nvCxnSpPr>
            <p:cNvPr id="10" name="Straight Connector 9">
              <a:extLst>
                <a:ext uri="{FF2B5EF4-FFF2-40B4-BE49-F238E27FC236}">
                  <a16:creationId xmlns:a16="http://schemas.microsoft.com/office/drawing/2014/main" id="{90B4848E-D256-4A55-99BC-835B5F4A3BC0}"/>
                </a:ext>
              </a:extLst>
            </p:cNvPr>
            <p:cNvCxnSpPr>
              <a:cxnSpLocks/>
            </p:cNvCxnSpPr>
            <p:nvPr/>
          </p:nvCxnSpPr>
          <p:spPr>
            <a:xfrm flipV="1">
              <a:off x="2070893" y="5794012"/>
              <a:ext cx="0" cy="52131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E6DC8-7B7D-E24E-81A9-6EDD650BCA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08B05C-244C-9F4E-AADE-BE3EB72CD0D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79DF99-2EE6-5D4E-B748-EE1E359B2696}"/>
              </a:ext>
            </a:extLst>
          </p:cNvPr>
          <p:cNvSpPr>
            <a:spLocks noGrp="1"/>
          </p:cNvSpPr>
          <p:nvPr>
            <p:ph type="dt" sz="half" idx="10"/>
          </p:nvPr>
        </p:nvSpPr>
        <p:spPr/>
        <p:txBody>
          <a:bodyPr/>
          <a:lstStyle/>
          <a:p>
            <a:fld id="{414E49E7-CBC8-7340-8902-210BD8569116}" type="datetimeFigureOut">
              <a:rPr lang="en-US" smtClean="0"/>
              <a:t>6/5/2019</a:t>
            </a:fld>
            <a:endParaRPr lang="en-US" dirty="0"/>
          </a:p>
        </p:txBody>
      </p:sp>
      <p:sp>
        <p:nvSpPr>
          <p:cNvPr id="5" name="Footer Placeholder 4">
            <a:extLst>
              <a:ext uri="{FF2B5EF4-FFF2-40B4-BE49-F238E27FC236}">
                <a16:creationId xmlns:a16="http://schemas.microsoft.com/office/drawing/2014/main" id="{4BBC4965-0472-2D4B-A87C-57C9489EE2E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6D23769-79D4-D84E-8283-B03D49187649}"/>
              </a:ext>
            </a:extLst>
          </p:cNvPr>
          <p:cNvSpPr>
            <a:spLocks noGrp="1"/>
          </p:cNvSpPr>
          <p:nvPr>
            <p:ph type="sldNum" sz="quarter" idx="12"/>
          </p:nvPr>
        </p:nvSpPr>
        <p:spPr/>
        <p:txBody>
          <a:bodyPr/>
          <a:lstStyle/>
          <a:p>
            <a:fld id="{7F8C6AE9-AB5D-C94B-A00C-AB003FD145D5}" type="slidenum">
              <a:rPr lang="en-US" smtClean="0"/>
              <a:t>‹#›</a:t>
            </a:fld>
            <a:endParaRPr lang="en-US" dirty="0"/>
          </a:p>
        </p:txBody>
      </p:sp>
    </p:spTree>
    <p:extLst>
      <p:ext uri="{BB962C8B-B14F-4D97-AF65-F5344CB8AC3E}">
        <p14:creationId xmlns:p14="http://schemas.microsoft.com/office/powerpoint/2010/main" val="447375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grpSp>
        <p:nvGrpSpPr>
          <p:cNvPr id="6" name="Group 5">
            <a:extLst>
              <a:ext uri="{FF2B5EF4-FFF2-40B4-BE49-F238E27FC236}">
                <a16:creationId xmlns:a16="http://schemas.microsoft.com/office/drawing/2014/main" id="{3370A2E2-1933-4B65-8E75-D954D0C250DA}"/>
              </a:ext>
            </a:extLst>
          </p:cNvPr>
          <p:cNvGrpSpPr/>
          <p:nvPr userDrawn="1"/>
        </p:nvGrpSpPr>
        <p:grpSpPr>
          <a:xfrm>
            <a:off x="562241" y="5446667"/>
            <a:ext cx="2322028" cy="848249"/>
            <a:chOff x="812402" y="5510209"/>
            <a:chExt cx="2322028" cy="848249"/>
          </a:xfrm>
        </p:grpSpPr>
        <p:sp>
          <p:nvSpPr>
            <p:cNvPr id="8" name="TextBox 7">
              <a:extLst>
                <a:ext uri="{FF2B5EF4-FFF2-40B4-BE49-F238E27FC236}">
                  <a16:creationId xmlns:a16="http://schemas.microsoft.com/office/drawing/2014/main" id="{3B66A775-421A-4EC5-90A8-D27268DB2243}"/>
                </a:ext>
              </a:extLst>
            </p:cNvPr>
            <p:cNvSpPr txBox="1"/>
            <p:nvPr/>
          </p:nvSpPr>
          <p:spPr>
            <a:xfrm>
              <a:off x="812402" y="5510209"/>
              <a:ext cx="1155766" cy="830997"/>
            </a:xfrm>
            <a:prstGeom prst="rect">
              <a:avLst/>
            </a:prstGeom>
            <a:noFill/>
          </p:spPr>
          <p:txBody>
            <a:bodyPr wrap="none" lIns="0" tIns="0" rIns="0" bIns="0" rtlCol="0">
              <a:spAutoFit/>
            </a:bodyPr>
            <a:lstStyle/>
            <a:p>
              <a:pPr algn="l"/>
              <a:r>
                <a:rPr lang="en-US" sz="5400" spc="-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ocp</a:t>
              </a:r>
            </a:p>
          </p:txBody>
        </p:sp>
        <p:sp>
          <p:nvSpPr>
            <p:cNvPr id="10" name="TextBox 9">
              <a:extLst>
                <a:ext uri="{FF2B5EF4-FFF2-40B4-BE49-F238E27FC236}">
                  <a16:creationId xmlns:a16="http://schemas.microsoft.com/office/drawing/2014/main" id="{899F6F9F-68E8-47A1-B797-3D2974FCA965}"/>
                </a:ext>
              </a:extLst>
            </p:cNvPr>
            <p:cNvSpPr txBox="1"/>
            <p:nvPr/>
          </p:nvSpPr>
          <p:spPr>
            <a:xfrm>
              <a:off x="2194236" y="5776760"/>
              <a:ext cx="940194" cy="581698"/>
            </a:xfrm>
            <a:prstGeom prst="rect">
              <a:avLst/>
            </a:prstGeom>
            <a:noFill/>
          </p:spPr>
          <p:txBody>
            <a:bodyPr wrap="none" lIns="0" tIns="0" rIns="0" bIns="0" rtlCol="0">
              <a:spAutoFit/>
            </a:bodyPr>
            <a:lstStyle/>
            <a:p>
              <a:pPr algn="l">
                <a:lnSpc>
                  <a:spcPct val="90000"/>
                </a:lnSpc>
              </a:pPr>
              <a:r>
                <a:rPr lang="en-US" sz="1400" dirty="0">
                  <a:gradFill>
                    <a:gsLst>
                      <a:gs pos="2917">
                        <a:schemeClr val="tx1"/>
                      </a:gs>
                      <a:gs pos="30000">
                        <a:schemeClr val="tx1"/>
                      </a:gs>
                    </a:gsLst>
                    <a:lin ang="5400000" scaled="0"/>
                  </a:gradFill>
                </a:rPr>
                <a:t>One</a:t>
              </a:r>
            </a:p>
            <a:p>
              <a:pPr algn="l">
                <a:lnSpc>
                  <a:spcPct val="90000"/>
                </a:lnSpc>
              </a:pPr>
              <a:r>
                <a:rPr lang="en-US" sz="1400" dirty="0">
                  <a:gradFill>
                    <a:gsLst>
                      <a:gs pos="2917">
                        <a:schemeClr val="tx1"/>
                      </a:gs>
                      <a:gs pos="30000">
                        <a:schemeClr val="tx1"/>
                      </a:gs>
                    </a:gsLst>
                    <a:lin ang="5400000" scaled="0"/>
                  </a:gradFill>
                </a:rPr>
                <a:t>Commercial</a:t>
              </a:r>
            </a:p>
            <a:p>
              <a:pPr algn="l">
                <a:lnSpc>
                  <a:spcPct val="90000"/>
                </a:lnSpc>
              </a:pPr>
              <a:r>
                <a:rPr lang="en-US" sz="1400" dirty="0">
                  <a:gradFill>
                    <a:gsLst>
                      <a:gs pos="2917">
                        <a:schemeClr val="tx1"/>
                      </a:gs>
                      <a:gs pos="30000">
                        <a:schemeClr val="tx1"/>
                      </a:gs>
                    </a:gsLst>
                    <a:lin ang="5400000" scaled="0"/>
                  </a:gradFill>
                </a:rPr>
                <a:t>Partner</a:t>
              </a:r>
            </a:p>
          </p:txBody>
        </p:sp>
        <p:cxnSp>
          <p:nvCxnSpPr>
            <p:cNvPr id="11" name="Straight Connector 10">
              <a:extLst>
                <a:ext uri="{FF2B5EF4-FFF2-40B4-BE49-F238E27FC236}">
                  <a16:creationId xmlns:a16="http://schemas.microsoft.com/office/drawing/2014/main" id="{28034E1F-1C2C-4F23-97DB-E3A6AFA4E2ED}"/>
                </a:ext>
              </a:extLst>
            </p:cNvPr>
            <p:cNvCxnSpPr>
              <a:cxnSpLocks/>
            </p:cNvCxnSpPr>
            <p:nvPr/>
          </p:nvCxnSpPr>
          <p:spPr>
            <a:xfrm flipV="1">
              <a:off x="2070893" y="5794012"/>
              <a:ext cx="0" cy="52131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6034314"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6034314"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dirty="0"/>
              <a:t>Speaker name or subtitle text</a:t>
            </a:r>
          </a:p>
        </p:txBody>
      </p:sp>
      <p:grpSp>
        <p:nvGrpSpPr>
          <p:cNvPr id="7" name="Group 6">
            <a:extLst>
              <a:ext uri="{FF2B5EF4-FFF2-40B4-BE49-F238E27FC236}">
                <a16:creationId xmlns:a16="http://schemas.microsoft.com/office/drawing/2014/main" id="{94D9873A-B34D-4A79-94BF-BC06E8365161}"/>
              </a:ext>
            </a:extLst>
          </p:cNvPr>
          <p:cNvGrpSpPr/>
          <p:nvPr userDrawn="1"/>
        </p:nvGrpSpPr>
        <p:grpSpPr>
          <a:xfrm>
            <a:off x="562241" y="5446667"/>
            <a:ext cx="2322028" cy="848249"/>
            <a:chOff x="812402" y="5510209"/>
            <a:chExt cx="2322028" cy="848249"/>
          </a:xfrm>
        </p:grpSpPr>
        <p:sp>
          <p:nvSpPr>
            <p:cNvPr id="8" name="TextBox 7">
              <a:extLst>
                <a:ext uri="{FF2B5EF4-FFF2-40B4-BE49-F238E27FC236}">
                  <a16:creationId xmlns:a16="http://schemas.microsoft.com/office/drawing/2014/main" id="{B7EAC132-0FE1-446D-BC7A-E5C021590DEC}"/>
                </a:ext>
              </a:extLst>
            </p:cNvPr>
            <p:cNvSpPr txBox="1"/>
            <p:nvPr/>
          </p:nvSpPr>
          <p:spPr>
            <a:xfrm>
              <a:off x="812402" y="5510209"/>
              <a:ext cx="1155766" cy="830997"/>
            </a:xfrm>
            <a:prstGeom prst="rect">
              <a:avLst/>
            </a:prstGeom>
            <a:noFill/>
          </p:spPr>
          <p:txBody>
            <a:bodyPr wrap="none" lIns="0" tIns="0" rIns="0" bIns="0" rtlCol="0">
              <a:spAutoFit/>
            </a:bodyPr>
            <a:lstStyle/>
            <a:p>
              <a:pPr algn="l"/>
              <a:r>
                <a:rPr lang="en-US" sz="5400" spc="-100" dirty="0">
                  <a:solidFill>
                    <a:schemeClr val="tx1"/>
                  </a:solidFill>
                  <a:latin typeface="Segoe UI Semibold" panose="020B0702040204020203" pitchFamily="34" charset="0"/>
                  <a:cs typeface="Segoe UI Semibold" panose="020B0702040204020203" pitchFamily="34" charset="0"/>
                </a:rPr>
                <a:t>ocp</a:t>
              </a:r>
            </a:p>
          </p:txBody>
        </p:sp>
        <p:sp>
          <p:nvSpPr>
            <p:cNvPr id="10" name="TextBox 9">
              <a:extLst>
                <a:ext uri="{FF2B5EF4-FFF2-40B4-BE49-F238E27FC236}">
                  <a16:creationId xmlns:a16="http://schemas.microsoft.com/office/drawing/2014/main" id="{10CCDFCF-AB44-49C0-ADA7-DD41A6136433}"/>
                </a:ext>
              </a:extLst>
            </p:cNvPr>
            <p:cNvSpPr txBox="1"/>
            <p:nvPr/>
          </p:nvSpPr>
          <p:spPr>
            <a:xfrm>
              <a:off x="2194236" y="5776760"/>
              <a:ext cx="940194" cy="581698"/>
            </a:xfrm>
            <a:prstGeom prst="rect">
              <a:avLst/>
            </a:prstGeom>
            <a:noFill/>
          </p:spPr>
          <p:txBody>
            <a:bodyPr wrap="none" lIns="0" tIns="0" rIns="0" bIns="0" rtlCol="0">
              <a:spAutoFit/>
            </a:bodyPr>
            <a:lstStyle/>
            <a:p>
              <a:pPr algn="l">
                <a:lnSpc>
                  <a:spcPct val="90000"/>
                </a:lnSpc>
              </a:pPr>
              <a:r>
                <a:rPr lang="en-US" sz="1400" dirty="0">
                  <a:solidFill>
                    <a:schemeClr val="tx1"/>
                  </a:solidFill>
                </a:rPr>
                <a:t>One</a:t>
              </a:r>
            </a:p>
            <a:p>
              <a:pPr algn="l">
                <a:lnSpc>
                  <a:spcPct val="90000"/>
                </a:lnSpc>
              </a:pPr>
              <a:r>
                <a:rPr lang="en-US" sz="1400" dirty="0">
                  <a:solidFill>
                    <a:schemeClr val="tx1"/>
                  </a:solidFill>
                </a:rPr>
                <a:t>Commercial</a:t>
              </a:r>
            </a:p>
            <a:p>
              <a:pPr algn="l">
                <a:lnSpc>
                  <a:spcPct val="90000"/>
                </a:lnSpc>
              </a:pPr>
              <a:r>
                <a:rPr lang="en-US" sz="1400" dirty="0">
                  <a:solidFill>
                    <a:schemeClr val="tx1"/>
                  </a:solidFill>
                </a:rPr>
                <a:t>Partner</a:t>
              </a:r>
            </a:p>
          </p:txBody>
        </p:sp>
        <p:cxnSp>
          <p:nvCxnSpPr>
            <p:cNvPr id="11" name="Straight Connector 10">
              <a:extLst>
                <a:ext uri="{FF2B5EF4-FFF2-40B4-BE49-F238E27FC236}">
                  <a16:creationId xmlns:a16="http://schemas.microsoft.com/office/drawing/2014/main" id="{0C6B5EA8-A61E-4F66-8C60-F5E66C7D0786}"/>
                </a:ext>
              </a:extLst>
            </p:cNvPr>
            <p:cNvCxnSpPr>
              <a:cxnSpLocks/>
            </p:cNvCxnSpPr>
            <p:nvPr/>
          </p:nvCxnSpPr>
          <p:spPr>
            <a:xfrm flipV="1">
              <a:off x="2070893" y="5794012"/>
              <a:ext cx="0" cy="52131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240" r:id="rId5"/>
    <p:sldLayoutId id="2147484241" r:id="rId6"/>
    <p:sldLayoutId id="2147484474" r:id="rId7"/>
    <p:sldLayoutId id="2147484245" r:id="rId8"/>
    <p:sldLayoutId id="2147484247" r:id="rId9"/>
    <p:sldLayoutId id="2147484639" r:id="rId10"/>
    <p:sldLayoutId id="2147484603" r:id="rId11"/>
    <p:sldLayoutId id="2147484573" r:id="rId12"/>
    <p:sldLayoutId id="2147484606" r:id="rId13"/>
    <p:sldLayoutId id="2147484638" r:id="rId14"/>
    <p:sldLayoutId id="2147484249" r:id="rId15"/>
    <p:sldLayoutId id="2147484640" r:id="rId16"/>
    <p:sldLayoutId id="2147484582" r:id="rId17"/>
    <p:sldLayoutId id="2147484641" r:id="rId18"/>
    <p:sldLayoutId id="2147484584" r:id="rId19"/>
    <p:sldLayoutId id="2147484583" r:id="rId20"/>
    <p:sldLayoutId id="2147484256" r:id="rId21"/>
    <p:sldLayoutId id="2147484257" r:id="rId22"/>
    <p:sldLayoutId id="2147484585" r:id="rId23"/>
    <p:sldLayoutId id="2147484299" r:id="rId24"/>
    <p:sldLayoutId id="2147484263" r:id="rId25"/>
    <p:sldLayoutId id="2147484642" r:id="rId2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hyperlink" Target="https://aka.ms/aiplaybook" TargetMode="External"/><Relationship Id="rId5" Type="http://schemas.openxmlformats.org/officeDocument/2006/relationships/hyperlink" Target="https://academy.microsoft.com/en-us/professional-program/" TargetMode="External"/><Relationship Id="rId4" Type="http://schemas.openxmlformats.org/officeDocument/2006/relationships/hyperlink" Target="https://www.microsoft.com/en-us/ai/ai-business-schoo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1.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0.xml"/><Relationship Id="rId1" Type="http://schemas.openxmlformats.org/officeDocument/2006/relationships/tags" Target="../tags/tag1.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tiff"/><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hyperlink" Target="https://blogs.microsoft.com/firehose/2016/09/26/powered-by-microsoft-cognitive-services-uber-begins-using-driver-selfies-to-enhance-security/" TargetMode="External"/><Relationship Id="rId4" Type="http://schemas.openxmlformats.org/officeDocument/2006/relationships/image" Target="../media/image25.tiff"/></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32.tiff"/></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34.tiff"/></Relationships>
</file>

<file path=ppt/slides/_rels/slide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image" Target="../media/image35.tiff"/><Relationship Id="rId4" Type="http://schemas.openxmlformats.org/officeDocument/2006/relationships/hyperlink" Target="https://www.youtube.com/watch?v=CZSqjfYaX4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40.jpe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15.jpeg"/><Relationship Id="rId13" Type="http://schemas.microsoft.com/office/2007/relationships/hdphoto" Target="../media/hdphoto1.wdp"/><Relationship Id="rId3" Type="http://schemas.openxmlformats.org/officeDocument/2006/relationships/hyperlink" Target="https://aka.ms/aibschool" TargetMode="External"/><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3.jpeg"/><Relationship Id="rId11" Type="http://schemas.openxmlformats.org/officeDocument/2006/relationships/image" Target="../media/image18.png"/><Relationship Id="rId5" Type="http://schemas.openxmlformats.org/officeDocument/2006/relationships/image" Target="../media/image12.jpeg"/><Relationship Id="rId10" Type="http://schemas.openxmlformats.org/officeDocument/2006/relationships/image" Target="../media/image17.jpeg"/><Relationship Id="rId4" Type="http://schemas.openxmlformats.org/officeDocument/2006/relationships/image" Target="../media/image11.png"/><Relationship Id="rId9" Type="http://schemas.openxmlformats.org/officeDocument/2006/relationships/image" Target="../media/image16.jpeg"/><Relationship Id="rId1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Microsoft Financial Services </a:t>
            </a:r>
            <a:br>
              <a:rPr lang="en-US" dirty="0"/>
            </a:br>
            <a:r>
              <a:rPr lang="en-US" dirty="0"/>
              <a:t>Executive Partner Briefing</a:t>
            </a:r>
          </a:p>
        </p:txBody>
      </p:sp>
      <p:sp>
        <p:nvSpPr>
          <p:cNvPr id="14" name="Text Placeholder 13">
            <a:extLst>
              <a:ext uri="{FF2B5EF4-FFF2-40B4-BE49-F238E27FC236}">
                <a16:creationId xmlns:a16="http://schemas.microsoft.com/office/drawing/2014/main" id="{E533A274-A129-4695-AFCE-C560B96C65A9}"/>
              </a:ext>
            </a:extLst>
          </p:cNvPr>
          <p:cNvSpPr>
            <a:spLocks noGrp="1"/>
          </p:cNvSpPr>
          <p:nvPr>
            <p:ph type="body" sz="quarter" idx="12"/>
          </p:nvPr>
        </p:nvSpPr>
        <p:spPr>
          <a:xfrm>
            <a:off x="584200" y="3962400"/>
            <a:ext cx="6034314" cy="369332"/>
          </a:xfrm>
        </p:spPr>
        <p:txBody>
          <a:bodyPr/>
          <a:lstStyle/>
          <a:p>
            <a:r>
              <a:rPr lang="en-US" sz="2400" dirty="0"/>
              <a:t>AI Technical Briefing</a:t>
            </a:r>
          </a:p>
        </p:txBody>
      </p:sp>
      <p:pic>
        <p:nvPicPr>
          <p:cNvPr id="15" name="Picture 14" descr="A group of people sitting at a table in front of a window&#10;&#10;Description automatically generated">
            <a:extLst>
              <a:ext uri="{FF2B5EF4-FFF2-40B4-BE49-F238E27FC236}">
                <a16:creationId xmlns:a16="http://schemas.microsoft.com/office/drawing/2014/main" id="{8A033278-0B65-411E-B230-14DCE2803FA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342742" y="0"/>
            <a:ext cx="5849257" cy="6858000"/>
          </a:xfrm>
          <a:prstGeom prst="rect">
            <a:avLst/>
          </a:prstGeom>
        </p:spPr>
      </p:pic>
    </p:spTree>
    <p:extLst>
      <p:ext uri="{BB962C8B-B14F-4D97-AF65-F5344CB8AC3E}">
        <p14:creationId xmlns:p14="http://schemas.microsoft.com/office/powerpoint/2010/main" val="318228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Picture 87">
            <a:extLst>
              <a:ext uri="{FF2B5EF4-FFF2-40B4-BE49-F238E27FC236}">
                <a16:creationId xmlns:a16="http://schemas.microsoft.com/office/drawing/2014/main" id="{B520DB99-887F-45BF-B092-674B24D42F6C}"/>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V="1">
            <a:off x="8425137" y="-21586"/>
            <a:ext cx="3757576" cy="2421478"/>
          </a:xfrm>
          <a:prstGeom prst="rect">
            <a:avLst/>
          </a:prstGeom>
        </p:spPr>
      </p:pic>
      <p:sp>
        <p:nvSpPr>
          <p:cNvPr id="86" name="Title 1">
            <a:extLst>
              <a:ext uri="{FF2B5EF4-FFF2-40B4-BE49-F238E27FC236}">
                <a16:creationId xmlns:a16="http://schemas.microsoft.com/office/drawing/2014/main" id="{0887AFEA-F5AB-4E7F-AFE1-9F95ED645CC4}"/>
              </a:ext>
            </a:extLst>
          </p:cNvPr>
          <p:cNvSpPr>
            <a:spLocks noGrp="1"/>
          </p:cNvSpPr>
          <p:nvPr>
            <p:ph type="title"/>
          </p:nvPr>
        </p:nvSpPr>
        <p:spPr>
          <a:xfrm>
            <a:off x="583956" y="153637"/>
            <a:ext cx="11332816" cy="923330"/>
          </a:xfrm>
        </p:spPr>
        <p:txBody>
          <a:bodyPr/>
          <a:lstStyle/>
          <a:p>
            <a:r>
              <a:rPr lang="en-IN" sz="3600" dirty="0">
                <a:solidFill>
                  <a:srgbClr val="1A1A1A"/>
                </a:solidFill>
              </a:rPr>
              <a:t>AI Executive Resources</a:t>
            </a:r>
            <a:br>
              <a:rPr lang="en-IN" sz="3600" dirty="0">
                <a:solidFill>
                  <a:srgbClr val="1A1A1A"/>
                </a:solidFill>
              </a:rPr>
            </a:br>
            <a:r>
              <a:rPr lang="en-IN" sz="2400" dirty="0">
                <a:solidFill>
                  <a:srgbClr val="1A1A1A"/>
                </a:solidFill>
                <a:latin typeface="Segoe UI Semilight" panose="020B0402040204020203" pitchFamily="34" charset="0"/>
                <a:cs typeface="Segoe UI Semilight" panose="020B0402040204020203" pitchFamily="34" charset="0"/>
              </a:rPr>
              <a:t>AI Resources for Business Leaders</a:t>
            </a:r>
            <a:endParaRPr lang="en-US" sz="3600" dirty="0">
              <a:solidFill>
                <a:srgbClr val="1A1A1A"/>
              </a:solidFill>
              <a:latin typeface="Segoe UI Semilight" panose="020B0402040204020203" pitchFamily="34" charset="0"/>
              <a:cs typeface="Segoe UI Semilight" panose="020B0402040204020203" pitchFamily="34" charset="0"/>
            </a:endParaRPr>
          </a:p>
        </p:txBody>
      </p:sp>
      <p:sp>
        <p:nvSpPr>
          <p:cNvPr id="114" name="Title 16">
            <a:extLst>
              <a:ext uri="{FF2B5EF4-FFF2-40B4-BE49-F238E27FC236}">
                <a16:creationId xmlns:a16="http://schemas.microsoft.com/office/drawing/2014/main" id="{F3838471-E0A5-CA45-AA2C-9F9EA883BFD4}"/>
              </a:ext>
            </a:extLst>
          </p:cNvPr>
          <p:cNvSpPr txBox="1">
            <a:spLocks/>
          </p:cNvSpPr>
          <p:nvPr/>
        </p:nvSpPr>
        <p:spPr>
          <a:xfrm>
            <a:off x="583953" y="1487965"/>
            <a:ext cx="1101852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dirty="0"/>
              <a:t>AI Business School</a:t>
            </a:r>
          </a:p>
        </p:txBody>
      </p:sp>
      <p:sp>
        <p:nvSpPr>
          <p:cNvPr id="7" name="TextBox 6">
            <a:extLst>
              <a:ext uri="{FF2B5EF4-FFF2-40B4-BE49-F238E27FC236}">
                <a16:creationId xmlns:a16="http://schemas.microsoft.com/office/drawing/2014/main" id="{ECFD51A6-A98B-4544-B9C5-C5BFBDE8BBF2}"/>
              </a:ext>
            </a:extLst>
          </p:cNvPr>
          <p:cNvSpPr txBox="1"/>
          <p:nvPr/>
        </p:nvSpPr>
        <p:spPr>
          <a:xfrm>
            <a:off x="583953" y="2107093"/>
            <a:ext cx="8042251" cy="1231106"/>
          </a:xfrm>
          <a:prstGeom prst="rect">
            <a:avLst/>
          </a:prstGeom>
          <a:noFill/>
        </p:spPr>
        <p:txBody>
          <a:bodyPr wrap="square" lIns="0" tIns="0" rIns="0" bIns="0" rtlCol="0">
            <a:spAutoFit/>
          </a:bodyPr>
          <a:lstStyle/>
          <a:p>
            <a:r>
              <a:rPr lang="en-US" sz="1600" dirty="0"/>
              <a:t>AI Business School is a master class series for business leaders that will empower you to be successful and get results from AI. Get real insights from other executives across industries and business functions about overcoming the top challenges you might face when using AI in your organization: finding strategic applications of AI, building a data-driven and collaborative culture, AI governance and responsibility, and understanding what the technology can do. </a:t>
            </a:r>
            <a:endParaRPr lang="en-US" sz="1600" dirty="0">
              <a:gradFill>
                <a:gsLst>
                  <a:gs pos="2917">
                    <a:schemeClr val="tx1"/>
                  </a:gs>
                  <a:gs pos="30000">
                    <a:schemeClr val="tx1"/>
                  </a:gs>
                </a:gsLst>
                <a:lin ang="5400000" scaled="0"/>
              </a:gradFill>
            </a:endParaRPr>
          </a:p>
        </p:txBody>
      </p:sp>
      <p:sp>
        <p:nvSpPr>
          <p:cNvPr id="136" name="TextBox 135">
            <a:extLst>
              <a:ext uri="{FF2B5EF4-FFF2-40B4-BE49-F238E27FC236}">
                <a16:creationId xmlns:a16="http://schemas.microsoft.com/office/drawing/2014/main" id="{2101FDE9-D720-F944-ABB1-153A22A23F55}"/>
              </a:ext>
            </a:extLst>
          </p:cNvPr>
          <p:cNvSpPr txBox="1"/>
          <p:nvPr/>
        </p:nvSpPr>
        <p:spPr>
          <a:xfrm>
            <a:off x="583953" y="1777797"/>
            <a:ext cx="8042251" cy="307777"/>
          </a:xfrm>
          <a:prstGeom prst="rect">
            <a:avLst/>
          </a:prstGeom>
          <a:noFill/>
        </p:spPr>
        <p:txBody>
          <a:bodyPr wrap="square" lIns="0" tIns="0" rIns="0" bIns="0" rtlCol="0">
            <a:spAutoFit/>
          </a:bodyPr>
          <a:lstStyle/>
          <a:p>
            <a:r>
              <a:rPr lang="en-US" sz="2000" dirty="0">
                <a:gradFill>
                  <a:gsLst>
                    <a:gs pos="2917">
                      <a:srgbClr val="1A1A1A"/>
                    </a:gs>
                    <a:gs pos="30000">
                      <a:srgbClr val="1A1A1A"/>
                    </a:gs>
                  </a:gsLst>
                  <a:lin ang="5400000" scaled="0"/>
                </a:gradFill>
                <a:hlinkClick r:id="rId4"/>
              </a:rPr>
              <a:t>https://www.microsoft.com/en-us/ai/ai-business-school </a:t>
            </a:r>
            <a:endParaRPr lang="en-US" sz="2000" dirty="0">
              <a:gradFill>
                <a:gsLst>
                  <a:gs pos="2917">
                    <a:srgbClr val="1A1A1A"/>
                  </a:gs>
                  <a:gs pos="30000">
                    <a:srgbClr val="1A1A1A"/>
                  </a:gs>
                </a:gsLst>
                <a:lin ang="5400000" scaled="0"/>
              </a:gradFill>
            </a:endParaRPr>
          </a:p>
        </p:txBody>
      </p:sp>
      <p:sp>
        <p:nvSpPr>
          <p:cNvPr id="137" name="TextBox 136">
            <a:extLst>
              <a:ext uri="{FF2B5EF4-FFF2-40B4-BE49-F238E27FC236}">
                <a16:creationId xmlns:a16="http://schemas.microsoft.com/office/drawing/2014/main" id="{CB087CED-A05A-3A45-9CE4-4E03AFAE5BED}"/>
              </a:ext>
            </a:extLst>
          </p:cNvPr>
          <p:cNvSpPr txBox="1"/>
          <p:nvPr/>
        </p:nvSpPr>
        <p:spPr>
          <a:xfrm>
            <a:off x="583953" y="4365921"/>
            <a:ext cx="8042251" cy="738664"/>
          </a:xfrm>
          <a:prstGeom prst="rect">
            <a:avLst/>
          </a:prstGeom>
          <a:noFill/>
        </p:spPr>
        <p:txBody>
          <a:bodyPr wrap="square" lIns="0" tIns="0" rIns="0" bIns="0" rtlCol="0">
            <a:spAutoFit/>
          </a:bodyPr>
          <a:lstStyle/>
          <a:p>
            <a:r>
              <a:rPr lang="en-US" sz="1600" dirty="0"/>
              <a:t>The Microsoft Professional Program was created to help you gain technical job-ready skills and get real-world experience through online courses, hands-on labs, and expert instruction. Proving you have these skills can put you on the path to a rewarding career.</a:t>
            </a:r>
            <a:endParaRPr lang="en-US" sz="1600" dirty="0">
              <a:gradFill>
                <a:gsLst>
                  <a:gs pos="2917">
                    <a:schemeClr val="tx1"/>
                  </a:gs>
                  <a:gs pos="30000">
                    <a:schemeClr val="tx1"/>
                  </a:gs>
                </a:gsLst>
                <a:lin ang="5400000" scaled="0"/>
              </a:gradFill>
            </a:endParaRPr>
          </a:p>
        </p:txBody>
      </p:sp>
      <p:sp>
        <p:nvSpPr>
          <p:cNvPr id="138" name="TextBox 137">
            <a:extLst>
              <a:ext uri="{FF2B5EF4-FFF2-40B4-BE49-F238E27FC236}">
                <a16:creationId xmlns:a16="http://schemas.microsoft.com/office/drawing/2014/main" id="{FEBB1720-0C19-1448-B19D-00BB66821A88}"/>
              </a:ext>
            </a:extLst>
          </p:cNvPr>
          <p:cNvSpPr txBox="1"/>
          <p:nvPr/>
        </p:nvSpPr>
        <p:spPr>
          <a:xfrm>
            <a:off x="583953" y="4018644"/>
            <a:ext cx="8042251" cy="307777"/>
          </a:xfrm>
          <a:prstGeom prst="rect">
            <a:avLst/>
          </a:prstGeom>
          <a:noFill/>
        </p:spPr>
        <p:txBody>
          <a:bodyPr wrap="square" lIns="0" tIns="0" rIns="0" bIns="0" rtlCol="0">
            <a:spAutoFit/>
          </a:bodyPr>
          <a:lstStyle/>
          <a:p>
            <a:r>
              <a:rPr lang="en-US" sz="2000" dirty="0">
                <a:gradFill>
                  <a:gsLst>
                    <a:gs pos="2917">
                      <a:srgbClr val="1A1A1A"/>
                    </a:gs>
                    <a:gs pos="30000">
                      <a:srgbClr val="1A1A1A"/>
                    </a:gs>
                  </a:gsLst>
                  <a:lin ang="5400000" scaled="0"/>
                </a:gradFill>
                <a:hlinkClick r:id="rId5"/>
              </a:rPr>
              <a:t>https://academy.microsoft.com/en-us/professional-program/</a:t>
            </a:r>
            <a:endParaRPr lang="en-US" sz="2000" dirty="0">
              <a:gradFill>
                <a:gsLst>
                  <a:gs pos="2917">
                    <a:srgbClr val="1A1A1A"/>
                  </a:gs>
                  <a:gs pos="30000">
                    <a:srgbClr val="1A1A1A"/>
                  </a:gs>
                </a:gsLst>
                <a:lin ang="5400000" scaled="0"/>
              </a:gradFill>
            </a:endParaRPr>
          </a:p>
        </p:txBody>
      </p:sp>
      <p:sp>
        <p:nvSpPr>
          <p:cNvPr id="139" name="Title 16">
            <a:extLst>
              <a:ext uri="{FF2B5EF4-FFF2-40B4-BE49-F238E27FC236}">
                <a16:creationId xmlns:a16="http://schemas.microsoft.com/office/drawing/2014/main" id="{34590AFF-2DDF-0E47-BE57-A30E5FD86413}"/>
              </a:ext>
            </a:extLst>
          </p:cNvPr>
          <p:cNvSpPr txBox="1">
            <a:spLocks/>
          </p:cNvSpPr>
          <p:nvPr/>
        </p:nvSpPr>
        <p:spPr>
          <a:xfrm>
            <a:off x="583953" y="3702727"/>
            <a:ext cx="1101852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dirty="0"/>
              <a:t>Microsoft Professional Program (Data Science &amp; AI)</a:t>
            </a:r>
          </a:p>
        </p:txBody>
      </p:sp>
      <p:sp>
        <p:nvSpPr>
          <p:cNvPr id="140" name="TextBox 139">
            <a:extLst>
              <a:ext uri="{FF2B5EF4-FFF2-40B4-BE49-F238E27FC236}">
                <a16:creationId xmlns:a16="http://schemas.microsoft.com/office/drawing/2014/main" id="{37993D3D-9450-A947-905D-B37DBA4343BC}"/>
              </a:ext>
            </a:extLst>
          </p:cNvPr>
          <p:cNvSpPr txBox="1"/>
          <p:nvPr/>
        </p:nvSpPr>
        <p:spPr>
          <a:xfrm>
            <a:off x="583953" y="5901852"/>
            <a:ext cx="8042251" cy="814838"/>
          </a:xfrm>
          <a:prstGeom prst="rect">
            <a:avLst/>
          </a:prstGeom>
          <a:noFill/>
        </p:spPr>
        <p:txBody>
          <a:bodyPr wrap="square" lIns="0" tIns="0" rIns="0" bIns="0" rtlCol="0">
            <a:spAutoFit/>
          </a:bodyPr>
          <a:lstStyle/>
          <a:p>
            <a:r>
              <a:rPr lang="en-US" dirty="0"/>
              <a:t>This playbook is intended for the business and technical leadership for new and existing Microsoft partners that are adding or expanding an Artificial Intelligence (AI)-focused practice to their business.</a:t>
            </a:r>
          </a:p>
        </p:txBody>
      </p:sp>
      <p:sp>
        <p:nvSpPr>
          <p:cNvPr id="141" name="TextBox 140">
            <a:extLst>
              <a:ext uri="{FF2B5EF4-FFF2-40B4-BE49-F238E27FC236}">
                <a16:creationId xmlns:a16="http://schemas.microsoft.com/office/drawing/2014/main" id="{A2941339-A1BE-1D40-8D00-F31A879EF834}"/>
              </a:ext>
            </a:extLst>
          </p:cNvPr>
          <p:cNvSpPr txBox="1"/>
          <p:nvPr/>
        </p:nvSpPr>
        <p:spPr>
          <a:xfrm>
            <a:off x="583953" y="5554575"/>
            <a:ext cx="8042251" cy="307777"/>
          </a:xfrm>
          <a:prstGeom prst="rect">
            <a:avLst/>
          </a:prstGeom>
          <a:noFill/>
        </p:spPr>
        <p:txBody>
          <a:bodyPr wrap="square" lIns="0" tIns="0" rIns="0" bIns="0" rtlCol="0">
            <a:spAutoFit/>
          </a:bodyPr>
          <a:lstStyle/>
          <a:p>
            <a:r>
              <a:rPr lang="en-US" sz="2000" dirty="0">
                <a:gradFill>
                  <a:gsLst>
                    <a:gs pos="2917">
                      <a:srgbClr val="1A1A1A"/>
                    </a:gs>
                    <a:gs pos="30000">
                      <a:srgbClr val="1A1A1A"/>
                    </a:gs>
                  </a:gsLst>
                  <a:lin ang="5400000" scaled="0"/>
                </a:gradFill>
                <a:hlinkClick r:id="rId6"/>
              </a:rPr>
              <a:t>https://aka.ms/aiplaybook</a:t>
            </a:r>
            <a:endParaRPr lang="en-US" sz="2000" dirty="0">
              <a:gradFill>
                <a:gsLst>
                  <a:gs pos="2917">
                    <a:srgbClr val="1A1A1A"/>
                  </a:gs>
                  <a:gs pos="30000">
                    <a:srgbClr val="1A1A1A"/>
                  </a:gs>
                </a:gsLst>
                <a:lin ang="5400000" scaled="0"/>
              </a:gradFill>
            </a:endParaRPr>
          </a:p>
        </p:txBody>
      </p:sp>
      <p:sp>
        <p:nvSpPr>
          <p:cNvPr id="144" name="Title 16">
            <a:extLst>
              <a:ext uri="{FF2B5EF4-FFF2-40B4-BE49-F238E27FC236}">
                <a16:creationId xmlns:a16="http://schemas.microsoft.com/office/drawing/2014/main" id="{40704963-C116-0249-8C5A-697AD20AF577}"/>
              </a:ext>
            </a:extLst>
          </p:cNvPr>
          <p:cNvSpPr txBox="1">
            <a:spLocks/>
          </p:cNvSpPr>
          <p:nvPr/>
        </p:nvSpPr>
        <p:spPr>
          <a:xfrm>
            <a:off x="583953" y="5256278"/>
            <a:ext cx="1101852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dirty="0"/>
              <a:t>Microsoft AI Practice Development Playbook</a:t>
            </a:r>
          </a:p>
        </p:txBody>
      </p:sp>
    </p:spTree>
    <p:extLst>
      <p:ext uri="{BB962C8B-B14F-4D97-AF65-F5344CB8AC3E}">
        <p14:creationId xmlns:p14="http://schemas.microsoft.com/office/powerpoint/2010/main" val="372515025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563641" y="1069127"/>
            <a:ext cx="7542158" cy="5285400"/>
            <a:chOff x="562199" y="1068512"/>
            <a:chExt cx="7544125" cy="5286773"/>
          </a:xfrm>
        </p:grpSpPr>
        <p:cxnSp>
          <p:nvCxnSpPr>
            <p:cNvPr id="30" name="Straight Connector 29"/>
            <p:cNvCxnSpPr>
              <a:cxnSpLocks/>
            </p:cNvCxnSpPr>
            <p:nvPr/>
          </p:nvCxnSpPr>
          <p:spPr>
            <a:xfrm>
              <a:off x="8106324" y="2778748"/>
              <a:ext cx="0" cy="3576537"/>
            </a:xfrm>
            <a:prstGeom prst="line">
              <a:avLst/>
            </a:prstGeom>
            <a:ln>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562199" y="1068512"/>
              <a:ext cx="5772869" cy="5118928"/>
              <a:chOff x="562199" y="1068512"/>
              <a:chExt cx="5772869" cy="5118928"/>
            </a:xfrm>
          </p:grpSpPr>
          <p:cxnSp>
            <p:nvCxnSpPr>
              <p:cNvPr id="33" name="Straight Connector 32"/>
              <p:cNvCxnSpPr/>
              <p:nvPr/>
            </p:nvCxnSpPr>
            <p:spPr>
              <a:xfrm>
                <a:off x="4459382" y="3541100"/>
                <a:ext cx="0" cy="2646340"/>
              </a:xfrm>
              <a:prstGeom prst="line">
                <a:avLst/>
              </a:prstGeom>
              <a:ln>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cxnSpLocks/>
              </p:cNvCxnSpPr>
              <p:nvPr/>
            </p:nvCxnSpPr>
            <p:spPr>
              <a:xfrm>
                <a:off x="6335068" y="1068512"/>
                <a:ext cx="0" cy="5108768"/>
              </a:xfrm>
              <a:prstGeom prst="line">
                <a:avLst/>
              </a:prstGeom>
              <a:ln w="31750">
                <a:solidFill>
                  <a:schemeClr val="tx1">
                    <a:lumMod val="50000"/>
                    <a:lumOff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a:off x="562199" y="4969795"/>
                <a:ext cx="5708013" cy="1142530"/>
                <a:chOff x="562199" y="4969795"/>
                <a:chExt cx="5708013" cy="1142530"/>
              </a:xfrm>
            </p:grpSpPr>
            <p:sp>
              <p:nvSpPr>
                <p:cNvPr id="36" name="TextBox 35"/>
                <p:cNvSpPr txBox="1"/>
                <p:nvPr/>
              </p:nvSpPr>
              <p:spPr>
                <a:xfrm>
                  <a:off x="562199" y="5004090"/>
                  <a:ext cx="1643704" cy="1108235"/>
                </a:xfrm>
                <a:prstGeom prst="rect">
                  <a:avLst/>
                </a:prstGeom>
                <a:noFill/>
              </p:spPr>
              <p:txBody>
                <a:bodyPr wrap="square" lIns="91416" tIns="91416" rIns="0" bIns="91416" rtlCol="0">
                  <a:spAutoFit/>
                </a:bodyPr>
                <a:lstStyle/>
                <a:p>
                  <a:pPr marL="171450" marR="0" lvl="0" indent="-171450" algn="l" defTabSz="914126" rtl="0" eaLnBrk="1" fontAlgn="auto" latinLnBrk="0" hangingPunct="1">
                    <a:lnSpc>
                      <a:spcPct val="100000"/>
                    </a:lnSpc>
                    <a:spcBef>
                      <a:spcPts val="0"/>
                    </a:spcBef>
                    <a:spcAft>
                      <a:spcPts val="0"/>
                    </a:spcAft>
                    <a:buClrTx/>
                    <a:buSzTx/>
                    <a:buFontTx/>
                    <a:buChar char="-"/>
                    <a:tabLst/>
                    <a:defRPr/>
                  </a:pPr>
                  <a:r>
                    <a:rPr lang="en-US" sz="1000" kern="0" spc="-20" dirty="0">
                      <a:gradFill>
                        <a:gsLst>
                          <a:gs pos="2917">
                            <a:srgbClr val="000000"/>
                          </a:gs>
                          <a:gs pos="95000">
                            <a:srgbClr val="000000"/>
                          </a:gs>
                        </a:gsLst>
                        <a:lin ang="5400000" scaled="0"/>
                      </a:gradFill>
                      <a:latin typeface="Segoe UI"/>
                    </a:rPr>
                    <a:t>No in-house AA &amp; AI</a:t>
                  </a:r>
                </a:p>
                <a:p>
                  <a:pPr marL="171450" marR="0" lvl="0" indent="-171450" algn="l" defTabSz="914126" rtl="0" eaLnBrk="1" fontAlgn="auto" latinLnBrk="0" hangingPunct="1">
                    <a:lnSpc>
                      <a:spcPct val="100000"/>
                    </a:lnSpc>
                    <a:spcBef>
                      <a:spcPts val="0"/>
                    </a:spcBef>
                    <a:spcAft>
                      <a:spcPts val="0"/>
                    </a:spcAft>
                    <a:buClrTx/>
                    <a:buSzTx/>
                    <a:buFontTx/>
                    <a:buChar char="-"/>
                    <a:tabLst/>
                    <a:defRPr/>
                  </a:pPr>
                  <a:r>
                    <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rPr>
                    <a:t>May</a:t>
                  </a:r>
                  <a:r>
                    <a:rPr lang="en-US" sz="1000" kern="0" spc="-20" dirty="0">
                      <a:gradFill>
                        <a:gsLst>
                          <a:gs pos="2917">
                            <a:srgbClr val="000000"/>
                          </a:gs>
                          <a:gs pos="95000">
                            <a:srgbClr val="000000"/>
                          </a:gs>
                        </a:gsLst>
                        <a:lin ang="5400000" scaled="0"/>
                      </a:gradFill>
                      <a:latin typeface="Segoe UI"/>
                    </a:rPr>
                    <a:t> not “own” data</a:t>
                  </a:r>
                  <a:endPar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endParaRPr>
                </a:p>
                <a:p>
                  <a:pPr marL="171450" marR="0" lvl="0" indent="-171450" algn="l" defTabSz="914126" rtl="0" eaLnBrk="1" fontAlgn="auto" latinLnBrk="0" hangingPunct="1">
                    <a:lnSpc>
                      <a:spcPct val="100000"/>
                    </a:lnSpc>
                    <a:spcBef>
                      <a:spcPts val="0"/>
                    </a:spcBef>
                    <a:spcAft>
                      <a:spcPts val="0"/>
                    </a:spcAft>
                    <a:buClrTx/>
                    <a:buSzTx/>
                    <a:buFontTx/>
                    <a:buChar char="-"/>
                    <a:tabLst/>
                    <a:defRPr/>
                  </a:pPr>
                  <a:r>
                    <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rPr>
                    <a:t>Some basic reporting &amp; insights delivered through 3</a:t>
                  </a:r>
                  <a:r>
                    <a:rPr kumimoji="0" lang="en-US" sz="1000" b="0" i="0" u="none" strike="noStrike" kern="0" cap="none" spc="-20" normalizeH="0" baseline="30000" noProof="0" dirty="0">
                      <a:ln>
                        <a:noFill/>
                      </a:ln>
                      <a:gradFill>
                        <a:gsLst>
                          <a:gs pos="2917">
                            <a:srgbClr val="000000"/>
                          </a:gs>
                          <a:gs pos="95000">
                            <a:srgbClr val="000000"/>
                          </a:gs>
                        </a:gsLst>
                        <a:lin ang="5400000" scaled="0"/>
                      </a:gradFill>
                      <a:effectLst/>
                      <a:uLnTx/>
                      <a:uFillTx/>
                      <a:latin typeface="Segoe UI"/>
                      <a:ea typeface="+mn-ea"/>
                      <a:cs typeface="+mn-cs"/>
                    </a:rPr>
                    <a:t>rd</a:t>
                  </a:r>
                  <a:r>
                    <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rPr>
                    <a:t> party systems (i.e. payroll or POS)</a:t>
                  </a:r>
                </a:p>
              </p:txBody>
            </p:sp>
            <p:sp>
              <p:nvSpPr>
                <p:cNvPr id="37" name="TextBox 36"/>
                <p:cNvSpPr txBox="1"/>
                <p:nvPr/>
              </p:nvSpPr>
              <p:spPr>
                <a:xfrm>
                  <a:off x="2452248" y="4992661"/>
                  <a:ext cx="1828800" cy="954307"/>
                </a:xfrm>
                <a:prstGeom prst="rect">
                  <a:avLst/>
                </a:prstGeom>
                <a:noFill/>
              </p:spPr>
              <p:txBody>
                <a:bodyPr wrap="square" lIns="91416" tIns="91416" rIns="0" bIns="91416" rtlCol="0">
                  <a:spAutoFit/>
                </a:bodyPr>
                <a:lstStyle>
                  <a:defPPr>
                    <a:defRPr lang="en-US"/>
                  </a:defPPr>
                  <a:lvl1pPr marL="114300" indent="-114300">
                    <a:buFont typeface="Arial" panose="020B0604020202020204" pitchFamily="34" charset="0"/>
                    <a:buChar char="•"/>
                    <a:defRPr sz="980" spc="-20">
                      <a:gradFill>
                        <a:gsLst>
                          <a:gs pos="2917">
                            <a:schemeClr val="tx1"/>
                          </a:gs>
                          <a:gs pos="95000">
                            <a:schemeClr val="tx1"/>
                          </a:gs>
                        </a:gsLst>
                        <a:lin ang="5400000" scaled="0"/>
                      </a:gradFill>
                    </a:defRPr>
                  </a:lvl1pPr>
                </a:lstStyle>
                <a:p>
                  <a:pPr marL="114300" marR="0" lvl="0" indent="-114300" algn="l" defTabSz="914126" rtl="0" eaLnBrk="1" fontAlgn="auto" latinLnBrk="0" hangingPunct="1">
                    <a:lnSpc>
                      <a:spcPct val="100000"/>
                    </a:lnSpc>
                    <a:spcBef>
                      <a:spcPts val="0"/>
                    </a:spcBef>
                    <a:spcAft>
                      <a:spcPts val="0"/>
                    </a:spcAft>
                    <a:buClrTx/>
                    <a:buSzTx/>
                    <a:buFontTx/>
                    <a:buChar char="-"/>
                    <a:tabLst/>
                    <a:defRPr/>
                  </a:pPr>
                  <a:r>
                    <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rPr>
                    <a:t>Basic AA &amp; No Cognitive AI</a:t>
                  </a:r>
                </a:p>
                <a:p>
                  <a:pPr marL="114300" marR="0" lvl="0" indent="-114300" algn="l" defTabSz="914126" rtl="0" eaLnBrk="1" fontAlgn="auto" latinLnBrk="0" hangingPunct="1">
                    <a:lnSpc>
                      <a:spcPct val="100000"/>
                    </a:lnSpc>
                    <a:spcBef>
                      <a:spcPts val="0"/>
                    </a:spcBef>
                    <a:spcAft>
                      <a:spcPts val="0"/>
                    </a:spcAft>
                    <a:buClrTx/>
                    <a:buSzTx/>
                    <a:buFontTx/>
                    <a:buChar char="-"/>
                    <a:tabLst/>
                    <a:defRPr/>
                  </a:pPr>
                  <a:r>
                    <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rPr>
                    <a:t>Can deliver historical reporting, analytics &amp; Insights</a:t>
                  </a:r>
                </a:p>
                <a:p>
                  <a:pPr marL="114300" marR="0" lvl="0" indent="-114300" algn="l" defTabSz="914126" rtl="0" eaLnBrk="1" fontAlgn="auto" latinLnBrk="0" hangingPunct="1">
                    <a:lnSpc>
                      <a:spcPct val="100000"/>
                    </a:lnSpc>
                    <a:spcBef>
                      <a:spcPts val="0"/>
                    </a:spcBef>
                    <a:spcAft>
                      <a:spcPts val="0"/>
                    </a:spcAft>
                    <a:buClrTx/>
                    <a:buSzTx/>
                    <a:buFontTx/>
                    <a:buChar char="-"/>
                    <a:tabLst/>
                    <a:defRPr/>
                  </a:pPr>
                  <a:r>
                    <a:rPr lang="en-US" sz="1000" kern="0" dirty="0">
                      <a:gradFill>
                        <a:gsLst>
                          <a:gs pos="2917">
                            <a:srgbClr val="000000"/>
                          </a:gs>
                          <a:gs pos="95000">
                            <a:srgbClr val="000000"/>
                          </a:gs>
                        </a:gsLst>
                        <a:lin ang="5400000" scaled="0"/>
                      </a:gradFill>
                      <a:latin typeface="Segoe UI"/>
                    </a:rPr>
                    <a:t>Decision Support: “What Happened?”</a:t>
                  </a:r>
                  <a:endPar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endParaRPr>
                </a:p>
              </p:txBody>
            </p:sp>
            <p:sp>
              <p:nvSpPr>
                <p:cNvPr id="38" name="TextBox 37"/>
                <p:cNvSpPr txBox="1"/>
                <p:nvPr/>
              </p:nvSpPr>
              <p:spPr>
                <a:xfrm>
                  <a:off x="4514067" y="4969795"/>
                  <a:ext cx="1756145" cy="954307"/>
                </a:xfrm>
                <a:prstGeom prst="rect">
                  <a:avLst/>
                </a:prstGeom>
                <a:noFill/>
              </p:spPr>
              <p:txBody>
                <a:bodyPr wrap="square" lIns="91416" tIns="91416" rIns="0" bIns="91416" rtlCol="0">
                  <a:spAutoFit/>
                </a:bodyPr>
                <a:lstStyle>
                  <a:defPPr>
                    <a:defRPr lang="en-US"/>
                  </a:defPPr>
                  <a:lvl1pPr marL="114300" indent="-114300">
                    <a:buFont typeface="Arial" panose="020B0604020202020204" pitchFamily="34" charset="0"/>
                    <a:buChar char="•"/>
                    <a:defRPr sz="980" spc="-20">
                      <a:gradFill>
                        <a:gsLst>
                          <a:gs pos="2917">
                            <a:schemeClr val="tx1"/>
                          </a:gs>
                          <a:gs pos="95000">
                            <a:schemeClr val="tx1"/>
                          </a:gs>
                        </a:gsLst>
                        <a:lin ang="5400000" scaled="0"/>
                      </a:gradFill>
                    </a:defRPr>
                  </a:lvl1pPr>
                </a:lstStyle>
                <a:p>
                  <a:pPr marL="114300" marR="0" lvl="0" indent="-114300" algn="l" defTabSz="914126" rtl="0" eaLnBrk="1" fontAlgn="auto" latinLnBrk="0" hangingPunct="1">
                    <a:lnSpc>
                      <a:spcPct val="100000"/>
                    </a:lnSpc>
                    <a:spcBef>
                      <a:spcPts val="0"/>
                    </a:spcBef>
                    <a:spcAft>
                      <a:spcPts val="0"/>
                    </a:spcAft>
                    <a:buClrTx/>
                    <a:buSzTx/>
                    <a:buFontTx/>
                    <a:buChar char="-"/>
                    <a:tabLst/>
                    <a:defRPr/>
                  </a:pPr>
                  <a:r>
                    <a:rPr lang="en-US" sz="1000" kern="0" dirty="0">
                      <a:gradFill>
                        <a:gsLst>
                          <a:gs pos="2917">
                            <a:srgbClr val="000000"/>
                          </a:gs>
                          <a:gs pos="95000">
                            <a:srgbClr val="000000"/>
                          </a:gs>
                        </a:gsLst>
                        <a:lin ang="5400000" scaled="0"/>
                      </a:gradFill>
                      <a:latin typeface="Segoe UI"/>
                    </a:rPr>
                    <a:t>Mid-Tier AA &amp; No Cognitive AI</a:t>
                  </a:r>
                </a:p>
                <a:p>
                  <a:pPr marL="114300" marR="0" lvl="0" indent="-114300" algn="l" defTabSz="914126" rtl="0" eaLnBrk="1" fontAlgn="auto" latinLnBrk="0" hangingPunct="1">
                    <a:lnSpc>
                      <a:spcPct val="100000"/>
                    </a:lnSpc>
                    <a:spcBef>
                      <a:spcPts val="0"/>
                    </a:spcBef>
                    <a:spcAft>
                      <a:spcPts val="0"/>
                    </a:spcAft>
                    <a:buClrTx/>
                    <a:buSzTx/>
                    <a:buFontTx/>
                    <a:buChar char="-"/>
                    <a:tabLst/>
                    <a:defRPr/>
                  </a:pPr>
                  <a:r>
                    <a:rPr lang="en-US" sz="1000" kern="0" dirty="0">
                      <a:gradFill>
                        <a:gsLst>
                          <a:gs pos="2917">
                            <a:srgbClr val="000000"/>
                          </a:gs>
                          <a:gs pos="95000">
                            <a:srgbClr val="000000"/>
                          </a:gs>
                        </a:gsLst>
                        <a:lin ang="5400000" scaled="0"/>
                      </a:gradFill>
                      <a:latin typeface="Segoe UI"/>
                    </a:rPr>
                    <a:t>Primary historical analytics &amp; insights</a:t>
                  </a:r>
                </a:p>
                <a:p>
                  <a:pPr marL="114300" marR="0" lvl="0" indent="-114300" algn="l" defTabSz="914126" rtl="0" eaLnBrk="1" fontAlgn="auto" latinLnBrk="0" hangingPunct="1">
                    <a:lnSpc>
                      <a:spcPct val="100000"/>
                    </a:lnSpc>
                    <a:spcBef>
                      <a:spcPts val="0"/>
                    </a:spcBef>
                    <a:spcAft>
                      <a:spcPts val="0"/>
                    </a:spcAft>
                    <a:buClrTx/>
                    <a:buSzTx/>
                    <a:buFontTx/>
                    <a:buChar char="-"/>
                    <a:tabLst/>
                    <a:defRPr/>
                  </a:pPr>
                  <a:r>
                    <a:rPr lang="en-US" sz="1000" kern="0" dirty="0">
                      <a:gradFill>
                        <a:gsLst>
                          <a:gs pos="2917">
                            <a:srgbClr val="000000"/>
                          </a:gs>
                          <a:gs pos="95000">
                            <a:srgbClr val="000000"/>
                          </a:gs>
                        </a:gsLst>
                        <a:lin ang="5400000" scaled="0"/>
                      </a:gradFill>
                      <a:latin typeface="Segoe UI"/>
                    </a:rPr>
                    <a:t>Decision Support</a:t>
                  </a:r>
                  <a:r>
                    <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rPr>
                    <a:t>: “What &amp; Why Happened?”</a:t>
                  </a:r>
                </a:p>
              </p:txBody>
            </p:sp>
          </p:grpSp>
        </p:grpSp>
        <p:sp>
          <p:nvSpPr>
            <p:cNvPr id="32" name="TextBox 31"/>
            <p:cNvSpPr txBox="1"/>
            <p:nvPr/>
          </p:nvSpPr>
          <p:spPr>
            <a:xfrm>
              <a:off x="6379377" y="4169325"/>
              <a:ext cx="1668029" cy="1723948"/>
            </a:xfrm>
            <a:prstGeom prst="rect">
              <a:avLst/>
            </a:prstGeom>
            <a:noFill/>
          </p:spPr>
          <p:txBody>
            <a:bodyPr wrap="square" lIns="91416" tIns="91416" rIns="0" bIns="91416" rtlCol="0">
              <a:spAutoFit/>
            </a:bodyPr>
            <a:lstStyle>
              <a:defPPr>
                <a:defRPr lang="en-US"/>
              </a:defPPr>
              <a:lvl1pPr marL="114300" indent="-114300">
                <a:buFont typeface="Arial" panose="020B0604020202020204" pitchFamily="34" charset="0"/>
                <a:buChar char="•"/>
                <a:defRPr sz="980" spc="-20">
                  <a:gradFill>
                    <a:gsLst>
                      <a:gs pos="2917">
                        <a:schemeClr val="tx1"/>
                      </a:gs>
                      <a:gs pos="95000">
                        <a:schemeClr val="tx1"/>
                      </a:gs>
                    </a:gsLst>
                    <a:lin ang="5400000" scaled="0"/>
                  </a:gradFill>
                </a:defRPr>
              </a:lvl1pPr>
            </a:lstStyle>
            <a:p>
              <a:pPr marL="114300" marR="0" lvl="0" indent="-114300" algn="l" defTabSz="914126" rtl="0" eaLnBrk="1" fontAlgn="auto" latinLnBrk="0" hangingPunct="1">
                <a:lnSpc>
                  <a:spcPct val="100000"/>
                </a:lnSpc>
                <a:spcBef>
                  <a:spcPts val="0"/>
                </a:spcBef>
                <a:spcAft>
                  <a:spcPts val="0"/>
                </a:spcAft>
                <a:buClrTx/>
                <a:buSzTx/>
                <a:buFontTx/>
                <a:buChar char="-"/>
                <a:tabLst/>
                <a:defRPr/>
              </a:pPr>
              <a:r>
                <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rPr>
                <a:t>Core AA &amp; AI competency; non-holistic: focus on key areas</a:t>
              </a:r>
            </a:p>
            <a:p>
              <a:pPr marL="114300" marR="0" lvl="0" indent="-114300" algn="l" defTabSz="914126" rtl="0" eaLnBrk="1" fontAlgn="auto" latinLnBrk="0" hangingPunct="1">
                <a:lnSpc>
                  <a:spcPct val="100000"/>
                </a:lnSpc>
                <a:spcBef>
                  <a:spcPts val="0"/>
                </a:spcBef>
                <a:spcAft>
                  <a:spcPts val="0"/>
                </a:spcAft>
                <a:buClrTx/>
                <a:buSzTx/>
                <a:buFontTx/>
                <a:buChar char="-"/>
                <a:tabLst/>
                <a:defRPr/>
              </a:pPr>
              <a:r>
                <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rPr>
                <a:t>In-house capability to craft predictive models &amp; solutions</a:t>
              </a:r>
            </a:p>
            <a:p>
              <a:pPr marL="114300" marR="0" lvl="0" indent="-114300" algn="l" defTabSz="914126" rtl="0" eaLnBrk="1" fontAlgn="auto" latinLnBrk="0" hangingPunct="1">
                <a:lnSpc>
                  <a:spcPct val="100000"/>
                </a:lnSpc>
                <a:spcBef>
                  <a:spcPts val="0"/>
                </a:spcBef>
                <a:spcAft>
                  <a:spcPts val="0"/>
                </a:spcAft>
                <a:buClrTx/>
                <a:buSzTx/>
                <a:buFontTx/>
                <a:buChar char="-"/>
                <a:tabLst/>
                <a:defRPr/>
              </a:pPr>
              <a:r>
                <a:rPr lang="en-US" sz="1000" kern="0" dirty="0">
                  <a:gradFill>
                    <a:gsLst>
                      <a:gs pos="2917">
                        <a:srgbClr val="000000"/>
                      </a:gs>
                      <a:gs pos="95000">
                        <a:srgbClr val="000000"/>
                      </a:gs>
                    </a:gsLst>
                    <a:lin ang="5400000" scaled="0"/>
                  </a:gradFill>
                  <a:latin typeface="Segoe UI"/>
                </a:rPr>
                <a:t>AA &amp; AI in silos &amp; apps</a:t>
              </a:r>
              <a:endPar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endParaRPr>
            </a:p>
            <a:p>
              <a:pPr marL="114300" marR="0" lvl="0" indent="-114300" algn="l" defTabSz="914126" rtl="0" eaLnBrk="1" fontAlgn="auto" latinLnBrk="0" hangingPunct="1">
                <a:lnSpc>
                  <a:spcPct val="100000"/>
                </a:lnSpc>
                <a:spcBef>
                  <a:spcPts val="0"/>
                </a:spcBef>
                <a:spcAft>
                  <a:spcPts val="0"/>
                </a:spcAft>
                <a:buClrTx/>
                <a:buSzTx/>
                <a:buFontTx/>
                <a:buChar char="-"/>
                <a:tabLst/>
                <a:defRPr/>
              </a:pPr>
              <a:r>
                <a:rPr lang="en-US" sz="1000" kern="0" dirty="0">
                  <a:gradFill>
                    <a:gsLst>
                      <a:gs pos="2917">
                        <a:srgbClr val="000000"/>
                      </a:gs>
                      <a:gs pos="95000">
                        <a:srgbClr val="000000"/>
                      </a:gs>
                    </a:gsLst>
                    <a:lin ang="5400000" scaled="0"/>
                  </a:gradFill>
                  <a:latin typeface="Segoe UI"/>
                </a:rPr>
                <a:t>Decision Support: “What will happen?”</a:t>
              </a:r>
              <a:endPar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endParaRPr>
            </a:p>
            <a:p>
              <a:pPr marL="114300" marR="0" lvl="0" indent="-114300" algn="l" defTabSz="914126" rtl="0" eaLnBrk="1" fontAlgn="auto" latinLnBrk="0" hangingPunct="1">
                <a:lnSpc>
                  <a:spcPct val="100000"/>
                </a:lnSpc>
                <a:spcBef>
                  <a:spcPts val="0"/>
                </a:spcBef>
                <a:spcAft>
                  <a:spcPts val="0"/>
                </a:spcAft>
                <a:buClrTx/>
                <a:buSzTx/>
                <a:buFontTx/>
                <a:buChar char="-"/>
                <a:tabLst/>
                <a:defRPr/>
              </a:pPr>
              <a:endPar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endParaRPr>
            </a:p>
            <a:p>
              <a:pPr marL="114300" marR="0" lvl="0" indent="-114300" algn="l" defTabSz="914126" rtl="0" eaLnBrk="1" fontAlgn="auto" latinLnBrk="0" hangingPunct="1">
                <a:lnSpc>
                  <a:spcPct val="100000"/>
                </a:lnSpc>
                <a:spcBef>
                  <a:spcPts val="0"/>
                </a:spcBef>
                <a:spcAft>
                  <a:spcPts val="0"/>
                </a:spcAft>
                <a:buClrTx/>
                <a:buSzTx/>
                <a:buFontTx/>
                <a:buChar char="-"/>
                <a:tabLst/>
                <a:defRPr/>
              </a:pPr>
              <a:endPar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endParaRPr>
            </a:p>
          </p:txBody>
        </p:sp>
      </p:grpSp>
      <p:cxnSp>
        <p:nvCxnSpPr>
          <p:cNvPr id="3" name="Straight Connector 2"/>
          <p:cNvCxnSpPr>
            <a:cxnSpLocks/>
            <a:stCxn id="56" idx="6"/>
            <a:endCxn id="8" idx="2"/>
          </p:cNvCxnSpPr>
          <p:nvPr/>
        </p:nvCxnSpPr>
        <p:spPr>
          <a:xfrm flipV="1">
            <a:off x="3728972" y="3380128"/>
            <a:ext cx="1375583" cy="385304"/>
          </a:xfrm>
          <a:prstGeom prst="line">
            <a:avLst/>
          </a:prstGeom>
          <a:ln w="12700">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p:cNvCxnSpPr>
            <a:cxnSpLocks/>
          </p:cNvCxnSpPr>
          <p:nvPr/>
        </p:nvCxnSpPr>
        <p:spPr>
          <a:xfrm>
            <a:off x="2347937" y="4564781"/>
            <a:ext cx="0" cy="1635652"/>
          </a:xfrm>
          <a:prstGeom prst="line">
            <a:avLst/>
          </a:prstGeom>
          <a:ln>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bwMode="auto">
          <a:xfrm>
            <a:off x="10035188" y="1069126"/>
            <a:ext cx="1847492" cy="553884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5"/>
          <p:cNvSpPr/>
          <p:nvPr/>
        </p:nvSpPr>
        <p:spPr bwMode="auto">
          <a:xfrm>
            <a:off x="2293858" y="4008086"/>
            <a:ext cx="2248308" cy="16712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1" indent="0" algn="ctr" defTabSz="913552" rtl="0" eaLnBrk="1" fontAlgn="base" latinLnBrk="0" hangingPunct="1">
              <a:lnSpc>
                <a:spcPct val="90000"/>
              </a:lnSpc>
              <a:spcBef>
                <a:spcPts val="1764"/>
              </a:spcBef>
              <a:spcAft>
                <a:spcPct val="0"/>
              </a:spcAft>
              <a:buClr>
                <a:srgbClr val="797A7D"/>
              </a:buClr>
              <a:buSzTx/>
              <a:buFontTx/>
              <a:buNone/>
              <a:tabLst/>
              <a:defRPr/>
            </a:pPr>
            <a:r>
              <a:rPr kumimoji="0" lang="en-US" sz="1600" b="1" i="0" u="none" strike="noStrike" kern="0" cap="none" spc="-29"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t>AI / AA  - Descriptive</a:t>
            </a:r>
          </a:p>
          <a:p>
            <a:pPr marL="0" marR="0" lvl="0" indent="0" algn="ctr" defTabSz="895650" rtl="0" eaLnBrk="1" fontAlgn="base" latinLnBrk="0" hangingPunct="1">
              <a:lnSpc>
                <a:spcPct val="90000"/>
              </a:lnSpc>
              <a:spcBef>
                <a:spcPct val="0"/>
              </a:spcBef>
              <a:spcAft>
                <a:spcPct val="0"/>
              </a:spcAft>
              <a:buClrTx/>
              <a:buSzTx/>
              <a:buFontTx/>
              <a:buNone/>
              <a:tabLst/>
              <a:defRPr/>
            </a:pPr>
            <a:r>
              <a:rPr kumimoji="0" lang="en-US" sz="400"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t> </a:t>
            </a:r>
            <a:endParaRPr kumimoji="0" lang="en-US" sz="2799"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endParaRPr>
          </a:p>
          <a:p>
            <a:pPr marL="0" marR="0" lvl="0" indent="0" algn="ctr" defTabSz="895650"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t>Basic Business Intelligence &amp; Reporting</a:t>
            </a:r>
          </a:p>
        </p:txBody>
      </p:sp>
      <p:cxnSp>
        <p:nvCxnSpPr>
          <p:cNvPr id="7" name="Straight Connector 6"/>
          <p:cNvCxnSpPr>
            <a:cxnSpLocks/>
            <a:stCxn id="8" idx="6"/>
            <a:endCxn id="11" idx="2"/>
          </p:cNvCxnSpPr>
          <p:nvPr/>
        </p:nvCxnSpPr>
        <p:spPr>
          <a:xfrm flipV="1">
            <a:off x="5726475" y="2430974"/>
            <a:ext cx="1184429" cy="949154"/>
          </a:xfrm>
          <a:prstGeom prst="line">
            <a:avLst/>
          </a:prstGeom>
          <a:ln w="12700">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3"/>
          <p:cNvSpPr/>
          <p:nvPr/>
        </p:nvSpPr>
        <p:spPr bwMode="auto">
          <a:xfrm>
            <a:off x="5104555" y="3069168"/>
            <a:ext cx="621920" cy="621920"/>
          </a:xfrm>
          <a:prstGeom prst="ellipse">
            <a:avLst/>
          </a:prstGeom>
          <a:solidFill>
            <a:srgbClr val="00B0F0"/>
          </a:solidFill>
          <a:ln w="38100" cap="flat" cmpd="sng" algn="ctr">
            <a:solidFill>
              <a:schemeClr val="bg1"/>
            </a:solidFill>
            <a:prstDash val="solid"/>
            <a:headEnd type="none" w="med" len="med"/>
            <a:tailEnd type="none" w="med" len="med"/>
          </a:ln>
          <a:effectLst/>
        </p:spPr>
        <p:txBody>
          <a:bodyPr vert="horz" wrap="square" lIns="91412" tIns="45706" rIns="91412" bIns="45706" numCol="1" rtlCol="0" anchor="ctr" anchorCtr="0" compatLnSpc="1">
            <a:prstTxWarp prst="textNoShape">
              <a:avLst/>
            </a:prstTxWarp>
          </a:body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4"/>
          <p:cNvSpPr/>
          <p:nvPr/>
        </p:nvSpPr>
        <p:spPr bwMode="auto">
          <a:xfrm>
            <a:off x="4330470" y="3716734"/>
            <a:ext cx="2121532" cy="16712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1" indent="0" algn="ctr" defTabSz="913552" rtl="0" eaLnBrk="1" fontAlgn="base" latinLnBrk="0" hangingPunct="1">
              <a:lnSpc>
                <a:spcPct val="90000"/>
              </a:lnSpc>
              <a:spcBef>
                <a:spcPts val="1764"/>
              </a:spcBef>
              <a:spcAft>
                <a:spcPct val="0"/>
              </a:spcAft>
              <a:buClr>
                <a:srgbClr val="797A7D"/>
              </a:buClr>
              <a:buSzTx/>
              <a:buFontTx/>
              <a:buNone/>
              <a:tabLst/>
              <a:defRPr/>
            </a:pPr>
            <a:r>
              <a:rPr kumimoji="0" lang="en-US" sz="1600" b="1" i="0" u="none" strike="noStrike" kern="0" cap="none" spc="-29"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t>AI / AA  - Diagnostic</a:t>
            </a:r>
          </a:p>
          <a:p>
            <a:pPr marL="0" marR="0" lvl="0" indent="0" algn="ctr" defTabSz="895650" rtl="0" eaLnBrk="1" fontAlgn="base" latinLnBrk="0" hangingPunct="1">
              <a:lnSpc>
                <a:spcPct val="90000"/>
              </a:lnSpc>
              <a:spcBef>
                <a:spcPct val="0"/>
              </a:spcBef>
              <a:spcAft>
                <a:spcPct val="0"/>
              </a:spcAft>
              <a:buClrTx/>
              <a:buSzTx/>
              <a:buFontTx/>
              <a:buNone/>
              <a:tabLst/>
              <a:defRPr/>
            </a:pPr>
            <a:r>
              <a:rPr kumimoji="0" lang="en-US" sz="400"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t> </a:t>
            </a:r>
            <a:endParaRPr kumimoji="0" lang="en-US" sz="2799"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endParaRPr>
          </a:p>
          <a:p>
            <a:pPr marL="0" marR="0" lvl="0" indent="0" algn="ctr" defTabSz="895650" rtl="0" eaLnBrk="1" fontAlgn="base" latinLnBrk="0" hangingPunct="1">
              <a:lnSpc>
                <a:spcPct val="100000"/>
              </a:lnSpc>
              <a:spcBef>
                <a:spcPct val="0"/>
              </a:spcBef>
              <a:spcAft>
                <a:spcPct val="0"/>
              </a:spcAft>
              <a:buClrTx/>
              <a:buSzTx/>
              <a:buFontTx/>
              <a:buNone/>
              <a:tabLst/>
              <a:defRPr/>
            </a:pPr>
            <a:br>
              <a:rPr kumimoji="0" lang="en-US" sz="1100"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br>
            <a:r>
              <a:rPr kumimoji="0" lang="en-US" sz="1100"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t>Advanced &amp; Interactive Business Intelligence 2.0</a:t>
            </a:r>
          </a:p>
        </p:txBody>
      </p:sp>
      <p:sp>
        <p:nvSpPr>
          <p:cNvPr id="11" name="4"/>
          <p:cNvSpPr/>
          <p:nvPr/>
        </p:nvSpPr>
        <p:spPr bwMode="auto">
          <a:xfrm>
            <a:off x="6910904" y="2120014"/>
            <a:ext cx="621920" cy="621920"/>
          </a:xfrm>
          <a:prstGeom prst="ellipse">
            <a:avLst/>
          </a:prstGeom>
          <a:solidFill>
            <a:srgbClr val="00B0F0"/>
          </a:solidFill>
          <a:ln w="38100" cap="flat" cmpd="sng" algn="ctr">
            <a:solidFill>
              <a:schemeClr val="bg1"/>
            </a:solidFill>
            <a:prstDash val="solid"/>
            <a:headEnd type="none" w="med" len="med"/>
            <a:tailEnd type="none" w="med" len="med"/>
          </a:ln>
          <a:effectLst/>
        </p:spPr>
        <p:txBody>
          <a:bodyPr vert="horz" wrap="square" lIns="91412" tIns="45706" rIns="91412" bIns="45706" numCol="1" rtlCol="0" anchor="ctr" anchorCtr="0" compatLnSpc="1">
            <a:prstTxWarp prst="textNoShape">
              <a:avLst/>
            </a:prstTxWarp>
          </a:body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3"/>
          <p:cNvSpPr/>
          <p:nvPr/>
        </p:nvSpPr>
        <p:spPr bwMode="auto">
          <a:xfrm>
            <a:off x="6302373" y="2690800"/>
            <a:ext cx="1894246" cy="16712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1" indent="0" algn="ctr" defTabSz="913552" rtl="0" eaLnBrk="1" fontAlgn="base" latinLnBrk="0" hangingPunct="1">
              <a:lnSpc>
                <a:spcPct val="90000"/>
              </a:lnSpc>
              <a:spcBef>
                <a:spcPts val="1764"/>
              </a:spcBef>
              <a:spcAft>
                <a:spcPct val="0"/>
              </a:spcAft>
              <a:buClr>
                <a:srgbClr val="797A7D"/>
              </a:buClr>
              <a:buSzTx/>
              <a:buFontTx/>
              <a:buNone/>
              <a:tabLst/>
              <a:defRPr/>
            </a:pPr>
            <a:r>
              <a:rPr kumimoji="0" lang="en-US" sz="1600" b="1" i="0" u="none" strike="noStrike" kern="0" cap="none" spc="-29"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t>AI / AA – Core Predictive &amp; Cognitive</a:t>
            </a:r>
          </a:p>
          <a:p>
            <a:pPr marL="0" marR="0" lvl="0" indent="0" algn="ctr" defTabSz="895650" rtl="0" eaLnBrk="1" fontAlgn="base" latinLnBrk="0" hangingPunct="1">
              <a:lnSpc>
                <a:spcPct val="90000"/>
              </a:lnSpc>
              <a:spcBef>
                <a:spcPct val="0"/>
              </a:spcBef>
              <a:spcAft>
                <a:spcPct val="0"/>
              </a:spcAft>
              <a:buClrTx/>
              <a:buSzTx/>
              <a:buFontTx/>
              <a:buNone/>
              <a:tabLst/>
              <a:defRPr/>
            </a:pPr>
            <a:r>
              <a:rPr kumimoji="0" lang="en-US" sz="400"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t> </a:t>
            </a:r>
          </a:p>
          <a:p>
            <a:pPr marL="0" marR="0" lvl="0" indent="0" algn="ctr" defTabSz="895650"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t>Statistical, Machine Learning &amp; Cognitive</a:t>
            </a:r>
            <a:r>
              <a:rPr lang="en-US" sz="1100" kern="0" dirty="0">
                <a:gradFill>
                  <a:gsLst>
                    <a:gs pos="2917">
                      <a:srgbClr val="000000">
                        <a:lumMod val="65000"/>
                        <a:lumOff val="35000"/>
                      </a:srgbClr>
                    </a:gs>
                    <a:gs pos="95000">
                      <a:srgbClr val="000000">
                        <a:lumMod val="65000"/>
                        <a:lumOff val="35000"/>
                      </a:srgbClr>
                    </a:gs>
                  </a:gsLst>
                  <a:lin ang="5400000" scaled="0"/>
                </a:gradFill>
                <a:latin typeface="Segoe UI"/>
                <a:ea typeface="Segoe UI" pitchFamily="34" charset="0"/>
                <a:cs typeface="Segoe UI" pitchFamily="34" charset="0"/>
              </a:rPr>
              <a:t> AI</a:t>
            </a:r>
            <a:endParaRPr kumimoji="0" lang="en-US" sz="1100"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endParaRPr>
          </a:p>
        </p:txBody>
      </p:sp>
      <p:sp>
        <p:nvSpPr>
          <p:cNvPr id="14" name="5"/>
          <p:cNvSpPr/>
          <p:nvPr/>
        </p:nvSpPr>
        <p:spPr bwMode="auto">
          <a:xfrm>
            <a:off x="8747042" y="1500729"/>
            <a:ext cx="621920" cy="621920"/>
          </a:xfrm>
          <a:prstGeom prst="ellipse">
            <a:avLst/>
          </a:prstGeom>
          <a:solidFill>
            <a:srgbClr val="00B0F0"/>
          </a:solidFill>
          <a:ln w="38100" cap="flat" cmpd="sng" algn="ctr">
            <a:solidFill>
              <a:schemeClr val="bg1"/>
            </a:solidFill>
            <a:prstDash val="solid"/>
            <a:headEnd type="none" w="med" len="med"/>
            <a:tailEnd type="none" w="med" len="med"/>
          </a:ln>
          <a:effectLst/>
        </p:spPr>
        <p:txBody>
          <a:bodyPr vert="horz" wrap="square" lIns="91412" tIns="45706" rIns="91412" bIns="45706" numCol="1" rtlCol="0" anchor="ctr" anchorCtr="0" compatLnSpc="1">
            <a:prstTxWarp prst="textNoShape">
              <a:avLst/>
            </a:prstTxWarp>
          </a:body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2"/>
          <p:cNvSpPr/>
          <p:nvPr/>
        </p:nvSpPr>
        <p:spPr bwMode="auto">
          <a:xfrm>
            <a:off x="8128318" y="2305957"/>
            <a:ext cx="1869019" cy="16712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1" indent="0" algn="ctr" defTabSz="913552" rtl="0" eaLnBrk="1" fontAlgn="base" latinLnBrk="0" hangingPunct="1">
              <a:lnSpc>
                <a:spcPct val="90000"/>
              </a:lnSpc>
              <a:spcBef>
                <a:spcPts val="1764"/>
              </a:spcBef>
              <a:spcAft>
                <a:spcPct val="0"/>
              </a:spcAft>
              <a:buClr>
                <a:srgbClr val="797A7D"/>
              </a:buClr>
              <a:buSzTx/>
              <a:buFontTx/>
              <a:buNone/>
              <a:tabLst/>
              <a:defRPr/>
            </a:pPr>
            <a:r>
              <a:rPr kumimoji="0" lang="en-US" sz="1600" b="1" i="0" u="none" strike="noStrike" kern="0" cap="none" spc="-29"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t>AI / AA - Prescriptive</a:t>
            </a:r>
          </a:p>
          <a:p>
            <a:pPr marL="0" marR="0" lvl="0" indent="0" algn="ctr" defTabSz="895650" rtl="0" eaLnBrk="1" fontAlgn="base" latinLnBrk="0" hangingPunct="1">
              <a:lnSpc>
                <a:spcPct val="90000"/>
              </a:lnSpc>
              <a:spcBef>
                <a:spcPct val="0"/>
              </a:spcBef>
              <a:spcAft>
                <a:spcPct val="0"/>
              </a:spcAft>
              <a:buClrTx/>
              <a:buSzTx/>
              <a:buFontTx/>
              <a:buNone/>
              <a:tabLst/>
              <a:defRPr/>
            </a:pPr>
            <a:r>
              <a:rPr kumimoji="0" lang="en-US" sz="400"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t> </a:t>
            </a:r>
            <a:endParaRPr kumimoji="0" lang="en-US" sz="2799"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endParaRPr>
          </a:p>
          <a:p>
            <a:pPr marL="0" marR="0" lvl="0" indent="0" algn="ctr" defTabSz="895650"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t>Advanced Statistics, Machine Learning &amp; Custom Cognitive AI</a:t>
            </a:r>
          </a:p>
        </p:txBody>
      </p:sp>
      <p:grpSp>
        <p:nvGrpSpPr>
          <p:cNvPr id="17" name="Group 16"/>
          <p:cNvGrpSpPr/>
          <p:nvPr/>
        </p:nvGrpSpPr>
        <p:grpSpPr>
          <a:xfrm>
            <a:off x="10029070" y="1358401"/>
            <a:ext cx="1640644" cy="2324950"/>
            <a:chOff x="10030094" y="1357860"/>
            <a:chExt cx="1641071" cy="2325555"/>
          </a:xfrm>
        </p:grpSpPr>
        <p:sp>
          <p:nvSpPr>
            <p:cNvPr id="21" name="6"/>
            <p:cNvSpPr>
              <a:spLocks noChangeAspect="1"/>
            </p:cNvSpPr>
            <p:nvPr/>
          </p:nvSpPr>
          <p:spPr bwMode="auto">
            <a:xfrm>
              <a:off x="10731331" y="1357860"/>
              <a:ext cx="263862" cy="263862"/>
            </a:xfrm>
            <a:custGeom>
              <a:avLst/>
              <a:gdLst>
                <a:gd name="T0" fmla="*/ 1652 w 2261"/>
                <a:gd name="T1" fmla="*/ 822 h 2261"/>
                <a:gd name="T2" fmla="*/ 1652 w 2261"/>
                <a:gd name="T3" fmla="*/ 1075 h 2261"/>
                <a:gd name="T4" fmla="*/ 1432 w 2261"/>
                <a:gd name="T5" fmla="*/ 1075 h 2261"/>
                <a:gd name="T6" fmla="*/ 1432 w 2261"/>
                <a:gd name="T7" fmla="*/ 822 h 2261"/>
                <a:gd name="T8" fmla="*/ 1172 w 2261"/>
                <a:gd name="T9" fmla="*/ 822 h 2261"/>
                <a:gd name="T10" fmla="*/ 1172 w 2261"/>
                <a:gd name="T11" fmla="*/ 602 h 2261"/>
                <a:gd name="T12" fmla="*/ 1432 w 2261"/>
                <a:gd name="T13" fmla="*/ 602 h 2261"/>
                <a:gd name="T14" fmla="*/ 1432 w 2261"/>
                <a:gd name="T15" fmla="*/ 0 h 2261"/>
                <a:gd name="T16" fmla="*/ 830 w 2261"/>
                <a:gd name="T17" fmla="*/ 0 h 2261"/>
                <a:gd name="T18" fmla="*/ 830 w 2261"/>
                <a:gd name="T19" fmla="*/ 602 h 2261"/>
                <a:gd name="T20" fmla="*/ 1082 w 2261"/>
                <a:gd name="T21" fmla="*/ 602 h 2261"/>
                <a:gd name="T22" fmla="*/ 1082 w 2261"/>
                <a:gd name="T23" fmla="*/ 822 h 2261"/>
                <a:gd name="T24" fmla="*/ 830 w 2261"/>
                <a:gd name="T25" fmla="*/ 822 h 2261"/>
                <a:gd name="T26" fmla="*/ 830 w 2261"/>
                <a:gd name="T27" fmla="*/ 1075 h 2261"/>
                <a:gd name="T28" fmla="*/ 603 w 2261"/>
                <a:gd name="T29" fmla="*/ 1075 h 2261"/>
                <a:gd name="T30" fmla="*/ 603 w 2261"/>
                <a:gd name="T31" fmla="*/ 822 h 2261"/>
                <a:gd name="T32" fmla="*/ 0 w 2261"/>
                <a:gd name="T33" fmla="*/ 822 h 2261"/>
                <a:gd name="T34" fmla="*/ 0 w 2261"/>
                <a:gd name="T35" fmla="*/ 1424 h 2261"/>
                <a:gd name="T36" fmla="*/ 253 w 2261"/>
                <a:gd name="T37" fmla="*/ 1424 h 2261"/>
                <a:gd name="T38" fmla="*/ 253 w 2261"/>
                <a:gd name="T39" fmla="*/ 1658 h 2261"/>
                <a:gd name="T40" fmla="*/ 0 w 2261"/>
                <a:gd name="T41" fmla="*/ 1658 h 2261"/>
                <a:gd name="T42" fmla="*/ 0 w 2261"/>
                <a:gd name="T43" fmla="*/ 2261 h 2261"/>
                <a:gd name="T44" fmla="*/ 603 w 2261"/>
                <a:gd name="T45" fmla="*/ 2261 h 2261"/>
                <a:gd name="T46" fmla="*/ 603 w 2261"/>
                <a:gd name="T47" fmla="*/ 1658 h 2261"/>
                <a:gd name="T48" fmla="*/ 350 w 2261"/>
                <a:gd name="T49" fmla="*/ 1658 h 2261"/>
                <a:gd name="T50" fmla="*/ 350 w 2261"/>
                <a:gd name="T51" fmla="*/ 1424 h 2261"/>
                <a:gd name="T52" fmla="*/ 603 w 2261"/>
                <a:gd name="T53" fmla="*/ 1424 h 2261"/>
                <a:gd name="T54" fmla="*/ 603 w 2261"/>
                <a:gd name="T55" fmla="*/ 1172 h 2261"/>
                <a:gd name="T56" fmla="*/ 830 w 2261"/>
                <a:gd name="T57" fmla="*/ 1172 h 2261"/>
                <a:gd name="T58" fmla="*/ 830 w 2261"/>
                <a:gd name="T59" fmla="*/ 1424 h 2261"/>
                <a:gd name="T60" fmla="*/ 1082 w 2261"/>
                <a:gd name="T61" fmla="*/ 1424 h 2261"/>
                <a:gd name="T62" fmla="*/ 1082 w 2261"/>
                <a:gd name="T63" fmla="*/ 1658 h 2261"/>
                <a:gd name="T64" fmla="*/ 830 w 2261"/>
                <a:gd name="T65" fmla="*/ 1658 h 2261"/>
                <a:gd name="T66" fmla="*/ 830 w 2261"/>
                <a:gd name="T67" fmla="*/ 2261 h 2261"/>
                <a:gd name="T68" fmla="*/ 1432 w 2261"/>
                <a:gd name="T69" fmla="*/ 2261 h 2261"/>
                <a:gd name="T70" fmla="*/ 1432 w 2261"/>
                <a:gd name="T71" fmla="*/ 1658 h 2261"/>
                <a:gd name="T72" fmla="*/ 1172 w 2261"/>
                <a:gd name="T73" fmla="*/ 1658 h 2261"/>
                <a:gd name="T74" fmla="*/ 1172 w 2261"/>
                <a:gd name="T75" fmla="*/ 1424 h 2261"/>
                <a:gd name="T76" fmla="*/ 1432 w 2261"/>
                <a:gd name="T77" fmla="*/ 1424 h 2261"/>
                <a:gd name="T78" fmla="*/ 1432 w 2261"/>
                <a:gd name="T79" fmla="*/ 1172 h 2261"/>
                <a:gd name="T80" fmla="*/ 1652 w 2261"/>
                <a:gd name="T81" fmla="*/ 1172 h 2261"/>
                <a:gd name="T82" fmla="*/ 1652 w 2261"/>
                <a:gd name="T83" fmla="*/ 1424 h 2261"/>
                <a:gd name="T84" fmla="*/ 2261 w 2261"/>
                <a:gd name="T85" fmla="*/ 1424 h 2261"/>
                <a:gd name="T86" fmla="*/ 2261 w 2261"/>
                <a:gd name="T87" fmla="*/ 822 h 2261"/>
                <a:gd name="T88" fmla="*/ 1652 w 2261"/>
                <a:gd name="T89" fmla="*/ 822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61" h="2261">
                  <a:moveTo>
                    <a:pt x="1652" y="822"/>
                  </a:moveTo>
                  <a:lnTo>
                    <a:pt x="1652" y="1075"/>
                  </a:lnTo>
                  <a:lnTo>
                    <a:pt x="1432" y="1075"/>
                  </a:lnTo>
                  <a:lnTo>
                    <a:pt x="1432" y="822"/>
                  </a:lnTo>
                  <a:lnTo>
                    <a:pt x="1172" y="822"/>
                  </a:lnTo>
                  <a:lnTo>
                    <a:pt x="1172" y="602"/>
                  </a:lnTo>
                  <a:lnTo>
                    <a:pt x="1432" y="602"/>
                  </a:lnTo>
                  <a:lnTo>
                    <a:pt x="1432" y="0"/>
                  </a:lnTo>
                  <a:lnTo>
                    <a:pt x="830" y="0"/>
                  </a:lnTo>
                  <a:lnTo>
                    <a:pt x="830" y="602"/>
                  </a:lnTo>
                  <a:lnTo>
                    <a:pt x="1082" y="602"/>
                  </a:lnTo>
                  <a:lnTo>
                    <a:pt x="1082" y="822"/>
                  </a:lnTo>
                  <a:lnTo>
                    <a:pt x="830" y="822"/>
                  </a:lnTo>
                  <a:lnTo>
                    <a:pt x="830" y="1075"/>
                  </a:lnTo>
                  <a:lnTo>
                    <a:pt x="603" y="1075"/>
                  </a:lnTo>
                  <a:lnTo>
                    <a:pt x="603" y="822"/>
                  </a:lnTo>
                  <a:lnTo>
                    <a:pt x="0" y="822"/>
                  </a:lnTo>
                  <a:lnTo>
                    <a:pt x="0" y="1424"/>
                  </a:lnTo>
                  <a:lnTo>
                    <a:pt x="253" y="1424"/>
                  </a:lnTo>
                  <a:lnTo>
                    <a:pt x="253" y="1658"/>
                  </a:lnTo>
                  <a:lnTo>
                    <a:pt x="0" y="1658"/>
                  </a:lnTo>
                  <a:lnTo>
                    <a:pt x="0" y="2261"/>
                  </a:lnTo>
                  <a:lnTo>
                    <a:pt x="603" y="2261"/>
                  </a:lnTo>
                  <a:lnTo>
                    <a:pt x="603" y="1658"/>
                  </a:lnTo>
                  <a:lnTo>
                    <a:pt x="350" y="1658"/>
                  </a:lnTo>
                  <a:lnTo>
                    <a:pt x="350" y="1424"/>
                  </a:lnTo>
                  <a:lnTo>
                    <a:pt x="603" y="1424"/>
                  </a:lnTo>
                  <a:lnTo>
                    <a:pt x="603" y="1172"/>
                  </a:lnTo>
                  <a:lnTo>
                    <a:pt x="830" y="1172"/>
                  </a:lnTo>
                  <a:lnTo>
                    <a:pt x="830" y="1424"/>
                  </a:lnTo>
                  <a:lnTo>
                    <a:pt x="1082" y="1424"/>
                  </a:lnTo>
                  <a:lnTo>
                    <a:pt x="1082" y="1658"/>
                  </a:lnTo>
                  <a:lnTo>
                    <a:pt x="830" y="1658"/>
                  </a:lnTo>
                  <a:lnTo>
                    <a:pt x="830" y="2261"/>
                  </a:lnTo>
                  <a:lnTo>
                    <a:pt x="1432" y="2261"/>
                  </a:lnTo>
                  <a:lnTo>
                    <a:pt x="1432" y="1658"/>
                  </a:lnTo>
                  <a:lnTo>
                    <a:pt x="1172" y="1658"/>
                  </a:lnTo>
                  <a:lnTo>
                    <a:pt x="1172" y="1424"/>
                  </a:lnTo>
                  <a:lnTo>
                    <a:pt x="1432" y="1424"/>
                  </a:lnTo>
                  <a:lnTo>
                    <a:pt x="1432" y="1172"/>
                  </a:lnTo>
                  <a:lnTo>
                    <a:pt x="1652" y="1172"/>
                  </a:lnTo>
                  <a:lnTo>
                    <a:pt x="1652" y="1424"/>
                  </a:lnTo>
                  <a:lnTo>
                    <a:pt x="2261" y="1424"/>
                  </a:lnTo>
                  <a:lnTo>
                    <a:pt x="2261" y="822"/>
                  </a:lnTo>
                  <a:lnTo>
                    <a:pt x="1652" y="822"/>
                  </a:lnTo>
                  <a:close/>
                </a:path>
              </a:pathLst>
            </a:custGeom>
            <a:solidFill>
              <a:schemeClr val="bg1"/>
            </a:solidFill>
            <a:ln>
              <a:noFill/>
            </a:ln>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Segoe UI"/>
                <a:ea typeface="+mn-ea"/>
                <a:cs typeface="+mn-cs"/>
              </a:endParaRPr>
            </a:p>
          </p:txBody>
        </p:sp>
        <p:sp>
          <p:nvSpPr>
            <p:cNvPr id="19" name="1"/>
            <p:cNvSpPr/>
            <p:nvPr/>
          </p:nvSpPr>
          <p:spPr bwMode="auto">
            <a:xfrm>
              <a:off x="10030094" y="2020403"/>
              <a:ext cx="1641071" cy="16630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1" indent="0" algn="ctr" defTabSz="913552" rtl="0" eaLnBrk="1" fontAlgn="base" latinLnBrk="0" hangingPunct="1">
                <a:lnSpc>
                  <a:spcPct val="90000"/>
                </a:lnSpc>
                <a:spcBef>
                  <a:spcPts val="1764"/>
                </a:spcBef>
                <a:spcAft>
                  <a:spcPct val="0"/>
                </a:spcAft>
                <a:buClr>
                  <a:srgbClr val="797A7D"/>
                </a:buClr>
                <a:buSzTx/>
                <a:buFontTx/>
                <a:buNone/>
                <a:tabLst/>
                <a:defRPr/>
              </a:pPr>
              <a:endParaRPr kumimoji="0" lang="en-US" sz="1100"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endParaRPr>
            </a:p>
          </p:txBody>
        </p:sp>
      </p:grpSp>
      <p:sp>
        <p:nvSpPr>
          <p:cNvPr id="24" name="6"/>
          <p:cNvSpPr/>
          <p:nvPr/>
        </p:nvSpPr>
        <p:spPr bwMode="auto">
          <a:xfrm>
            <a:off x="392231" y="4259922"/>
            <a:ext cx="1985452" cy="12623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1" indent="0" algn="ctr" defTabSz="913552" rtl="0" eaLnBrk="1" fontAlgn="base" latinLnBrk="0" hangingPunct="1">
              <a:lnSpc>
                <a:spcPct val="90000"/>
              </a:lnSpc>
              <a:spcBef>
                <a:spcPts val="1764"/>
              </a:spcBef>
              <a:spcAft>
                <a:spcPct val="0"/>
              </a:spcAft>
              <a:buClr>
                <a:srgbClr val="797A7D"/>
              </a:buClr>
              <a:buSzTx/>
              <a:buFontTx/>
              <a:buNone/>
              <a:tabLst/>
              <a:defRPr/>
            </a:pPr>
            <a:r>
              <a:rPr kumimoji="0" lang="en-US" sz="1600" b="1" i="0" u="none" strike="noStrike" kern="0" cap="none" spc="-29"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t>AI / AA - Dormant</a:t>
            </a:r>
          </a:p>
          <a:p>
            <a:pPr marL="0" marR="0" lvl="0" indent="0" algn="ctr" defTabSz="895650" rtl="0" eaLnBrk="1" fontAlgn="base" latinLnBrk="0" hangingPunct="1">
              <a:lnSpc>
                <a:spcPct val="90000"/>
              </a:lnSpc>
              <a:spcBef>
                <a:spcPct val="0"/>
              </a:spcBef>
              <a:spcAft>
                <a:spcPct val="0"/>
              </a:spcAft>
              <a:buClrTx/>
              <a:buSzTx/>
              <a:buFontTx/>
              <a:buNone/>
              <a:tabLst/>
              <a:defRPr/>
            </a:pPr>
            <a:r>
              <a:rPr kumimoji="0" lang="en-US" sz="400"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t> </a:t>
            </a:r>
            <a:endParaRPr kumimoji="0" lang="en-US" sz="2799"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endParaRPr>
          </a:p>
          <a:p>
            <a:pPr marL="0" marR="0" lvl="0" indent="0" algn="ctr" defTabSz="895650"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t>No types of AI or AA </a:t>
            </a:r>
            <a:r>
              <a:rPr lang="en-US" sz="1100" kern="0" dirty="0">
                <a:gradFill>
                  <a:gsLst>
                    <a:gs pos="2917">
                      <a:srgbClr val="000000">
                        <a:lumMod val="65000"/>
                        <a:lumOff val="35000"/>
                      </a:srgbClr>
                    </a:gs>
                    <a:gs pos="95000">
                      <a:srgbClr val="000000">
                        <a:lumMod val="65000"/>
                        <a:lumOff val="35000"/>
                      </a:srgbClr>
                    </a:gs>
                  </a:gsLst>
                  <a:lin ang="5400000" scaled="0"/>
                </a:gradFill>
                <a:latin typeface="Segoe UI"/>
                <a:ea typeface="Segoe UI" pitchFamily="34" charset="0"/>
                <a:cs typeface="Segoe UI" pitchFamily="34" charset="0"/>
              </a:rPr>
              <a:t>expertise</a:t>
            </a:r>
            <a:r>
              <a:rPr kumimoji="0" lang="en-US" sz="1100"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t> </a:t>
            </a:r>
          </a:p>
        </p:txBody>
      </p:sp>
      <p:cxnSp>
        <p:nvCxnSpPr>
          <p:cNvPr id="28" name="Straight Connector 27"/>
          <p:cNvCxnSpPr>
            <a:cxnSpLocks/>
          </p:cNvCxnSpPr>
          <p:nvPr/>
        </p:nvCxnSpPr>
        <p:spPr>
          <a:xfrm>
            <a:off x="10018132" y="2599768"/>
            <a:ext cx="0" cy="3754755"/>
          </a:xfrm>
          <a:prstGeom prst="line">
            <a:avLst/>
          </a:prstGeom>
          <a:ln>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8166470" y="4168080"/>
            <a:ext cx="1786996" cy="1415724"/>
          </a:xfrm>
          <a:prstGeom prst="rect">
            <a:avLst/>
          </a:prstGeom>
          <a:noFill/>
        </p:spPr>
        <p:txBody>
          <a:bodyPr wrap="square" lIns="91416" tIns="91416" rIns="0" bIns="91416" rtlCol="0">
            <a:spAutoFit/>
          </a:bodyPr>
          <a:lstStyle>
            <a:defPPr>
              <a:defRPr lang="en-US"/>
            </a:defPPr>
            <a:lvl1pPr marL="114300" indent="-114300">
              <a:buFont typeface="Arial" panose="020B0604020202020204" pitchFamily="34" charset="0"/>
              <a:buChar char="•"/>
              <a:defRPr sz="980" spc="-20">
                <a:gradFill>
                  <a:gsLst>
                    <a:gs pos="2917">
                      <a:schemeClr val="tx1"/>
                    </a:gs>
                    <a:gs pos="95000">
                      <a:schemeClr val="tx1"/>
                    </a:gs>
                  </a:gsLst>
                  <a:lin ang="5400000" scaled="0"/>
                </a:gradFill>
              </a:defRPr>
            </a:lvl1pPr>
          </a:lstStyle>
          <a:p>
            <a:pPr marL="114300" marR="0" lvl="0" indent="-114300" algn="l" defTabSz="914126" rtl="0" eaLnBrk="1" fontAlgn="auto" latinLnBrk="0" hangingPunct="1">
              <a:lnSpc>
                <a:spcPct val="100000"/>
              </a:lnSpc>
              <a:spcBef>
                <a:spcPts val="0"/>
              </a:spcBef>
              <a:spcAft>
                <a:spcPts val="0"/>
              </a:spcAft>
              <a:buClrTx/>
              <a:buSzTx/>
              <a:buFontTx/>
              <a:buChar char="-"/>
              <a:tabLst/>
              <a:defRPr/>
            </a:pPr>
            <a:r>
              <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rPr>
              <a:t>Advanced statistics, AA &amp; AI</a:t>
            </a:r>
          </a:p>
          <a:p>
            <a:pPr marL="114300" marR="0" lvl="0" indent="-114300" algn="l" defTabSz="914126" rtl="0" eaLnBrk="1" fontAlgn="auto" latinLnBrk="0" hangingPunct="1">
              <a:lnSpc>
                <a:spcPct val="100000"/>
              </a:lnSpc>
              <a:spcBef>
                <a:spcPts val="0"/>
              </a:spcBef>
              <a:spcAft>
                <a:spcPts val="0"/>
              </a:spcAft>
              <a:buClrTx/>
              <a:buSzTx/>
              <a:buFontTx/>
              <a:buChar char="-"/>
              <a:tabLst/>
              <a:defRPr/>
            </a:pPr>
            <a:r>
              <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rPr>
              <a:t>Advanced skillsets employed</a:t>
            </a:r>
          </a:p>
          <a:p>
            <a:pPr marL="114300" marR="0" lvl="0" indent="-114300" algn="l" defTabSz="914126" rtl="0" eaLnBrk="1" fontAlgn="auto" latinLnBrk="0" hangingPunct="1">
              <a:lnSpc>
                <a:spcPct val="100000"/>
              </a:lnSpc>
              <a:spcBef>
                <a:spcPts val="0"/>
              </a:spcBef>
              <a:spcAft>
                <a:spcPts val="0"/>
              </a:spcAft>
              <a:buClrTx/>
              <a:buSzTx/>
              <a:buFontTx/>
              <a:buChar char="-"/>
              <a:tabLst/>
              <a:defRPr/>
            </a:pPr>
            <a:r>
              <a:rPr lang="en-US" sz="1000" kern="0" dirty="0">
                <a:gradFill>
                  <a:gsLst>
                    <a:gs pos="2917">
                      <a:srgbClr val="000000"/>
                    </a:gs>
                    <a:gs pos="95000">
                      <a:srgbClr val="000000"/>
                    </a:gs>
                  </a:gsLst>
                  <a:lin ang="5400000" scaled="0"/>
                </a:gradFill>
                <a:latin typeface="Segoe UI"/>
              </a:rPr>
              <a:t>AA &amp; AI in silos &amp; apps</a:t>
            </a:r>
          </a:p>
          <a:p>
            <a:pPr marL="114300" marR="0" lvl="0" indent="-114300" algn="l" defTabSz="914126" rtl="0" eaLnBrk="1" fontAlgn="auto" latinLnBrk="0" hangingPunct="1">
              <a:lnSpc>
                <a:spcPct val="100000"/>
              </a:lnSpc>
              <a:spcBef>
                <a:spcPts val="0"/>
              </a:spcBef>
              <a:spcAft>
                <a:spcPts val="0"/>
              </a:spcAft>
              <a:buClrTx/>
              <a:buSzTx/>
              <a:buFontTx/>
              <a:buChar char="-"/>
              <a:tabLst/>
              <a:defRPr/>
            </a:pPr>
            <a:r>
              <a:rPr lang="en-US" sz="1000" kern="0" dirty="0">
                <a:gradFill>
                  <a:gsLst>
                    <a:gs pos="2917">
                      <a:srgbClr val="000000"/>
                    </a:gs>
                    <a:gs pos="95000">
                      <a:srgbClr val="000000"/>
                    </a:gs>
                  </a:gsLst>
                  <a:lin ang="5400000" scaled="0"/>
                </a:gradFill>
                <a:latin typeface="Segoe UI"/>
              </a:rPr>
              <a:t>Potentially not cloud enabled</a:t>
            </a:r>
          </a:p>
          <a:p>
            <a:pPr marL="114300" marR="0" lvl="0" indent="-114300" algn="l" defTabSz="914126" rtl="0" eaLnBrk="1" fontAlgn="auto" latinLnBrk="0" hangingPunct="1">
              <a:lnSpc>
                <a:spcPct val="100000"/>
              </a:lnSpc>
              <a:spcBef>
                <a:spcPts val="0"/>
              </a:spcBef>
              <a:spcAft>
                <a:spcPts val="0"/>
              </a:spcAft>
              <a:buClrTx/>
              <a:buSzTx/>
              <a:buFontTx/>
              <a:buChar char="-"/>
              <a:tabLst/>
              <a:defRPr/>
            </a:pPr>
            <a:r>
              <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rPr>
              <a:t>Decision Support: “What should we do?”</a:t>
            </a:r>
          </a:p>
          <a:p>
            <a:pPr marL="114300" marR="0" lvl="0" indent="-114300" algn="l" defTabSz="914126" rtl="0" eaLnBrk="1" fontAlgn="auto" latinLnBrk="0" hangingPunct="1">
              <a:lnSpc>
                <a:spcPct val="100000"/>
              </a:lnSpc>
              <a:spcBef>
                <a:spcPts val="0"/>
              </a:spcBef>
              <a:spcAft>
                <a:spcPts val="0"/>
              </a:spcAft>
              <a:buClrTx/>
              <a:buSzTx/>
              <a:buFontTx/>
              <a:buChar char="-"/>
              <a:tabLst/>
              <a:defRPr/>
            </a:pPr>
            <a:r>
              <a:rPr lang="en-US" sz="1000" kern="0" dirty="0">
                <a:gradFill>
                  <a:gsLst>
                    <a:gs pos="2917">
                      <a:srgbClr val="000000"/>
                    </a:gs>
                    <a:gs pos="95000">
                      <a:srgbClr val="000000"/>
                    </a:gs>
                  </a:gsLst>
                  <a:lin ang="5400000" scaled="0"/>
                </a:gradFill>
                <a:latin typeface="Segoe UI"/>
              </a:rPr>
              <a:t>Some recommender systems</a:t>
            </a:r>
            <a:endPar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endParaRPr>
          </a:p>
          <a:p>
            <a:pPr marL="114300" marR="0" lvl="0" indent="-114300" algn="l" defTabSz="914126" rtl="0" eaLnBrk="1" fontAlgn="auto" latinLnBrk="0" hangingPunct="1">
              <a:lnSpc>
                <a:spcPct val="100000"/>
              </a:lnSpc>
              <a:spcBef>
                <a:spcPts val="0"/>
              </a:spcBef>
              <a:spcAft>
                <a:spcPts val="0"/>
              </a:spcAft>
              <a:buClrTx/>
              <a:buSzTx/>
              <a:buFontTx/>
              <a:buChar char="-"/>
              <a:tabLst/>
              <a:defRPr/>
            </a:pPr>
            <a:endPar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endParaRPr>
          </a:p>
        </p:txBody>
      </p:sp>
      <p:grpSp>
        <p:nvGrpSpPr>
          <p:cNvPr id="94" name="Group 93">
            <a:extLst>
              <a:ext uri="{FF2B5EF4-FFF2-40B4-BE49-F238E27FC236}">
                <a16:creationId xmlns:a16="http://schemas.microsoft.com/office/drawing/2014/main" id="{DDB02D0A-0EAC-B94B-89F1-09248BC04832}"/>
              </a:ext>
            </a:extLst>
          </p:cNvPr>
          <p:cNvGrpSpPr/>
          <p:nvPr/>
        </p:nvGrpSpPr>
        <p:grpSpPr>
          <a:xfrm>
            <a:off x="8152527" y="6323698"/>
            <a:ext cx="1158104" cy="228559"/>
            <a:chOff x="7981077" y="6312268"/>
            <a:chExt cx="1158104" cy="228559"/>
          </a:xfrm>
        </p:grpSpPr>
        <p:sp>
          <p:nvSpPr>
            <p:cNvPr id="40" name="TextBox 39"/>
            <p:cNvSpPr txBox="1"/>
            <p:nvPr/>
          </p:nvSpPr>
          <p:spPr>
            <a:xfrm>
              <a:off x="8265993" y="6334238"/>
              <a:ext cx="873188" cy="184666"/>
            </a:xfrm>
            <a:prstGeom prst="rect">
              <a:avLst/>
            </a:prstGeom>
            <a:noFill/>
          </p:spPr>
          <p:txBody>
            <a:bodyPr wrap="none" lIns="0" tIns="0" rIns="0" bIns="0"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0" cap="none" spc="-69" normalizeH="0" baseline="0" noProof="0" dirty="0">
                  <a:ln>
                    <a:noFill/>
                  </a:ln>
                  <a:gradFill>
                    <a:gsLst>
                      <a:gs pos="2917">
                        <a:srgbClr val="797A7D"/>
                      </a:gs>
                      <a:gs pos="95000">
                        <a:srgbClr val="797A7D"/>
                      </a:gs>
                    </a:gsLst>
                    <a:lin ang="5400000" scaled="0"/>
                  </a:gradFill>
                  <a:effectLst/>
                  <a:uLnTx/>
                  <a:uFillTx/>
                  <a:latin typeface="Segoe UI"/>
                  <a:ea typeface="+mn-ea"/>
                  <a:cs typeface="+mn-cs"/>
                </a:rPr>
                <a:t>Custom AA &amp; AI</a:t>
              </a:r>
            </a:p>
          </p:txBody>
        </p:sp>
        <p:grpSp>
          <p:nvGrpSpPr>
            <p:cNvPr id="41" name="Group 40"/>
            <p:cNvGrpSpPr/>
            <p:nvPr/>
          </p:nvGrpSpPr>
          <p:grpSpPr>
            <a:xfrm>
              <a:off x="7981077" y="6312268"/>
              <a:ext cx="228559" cy="228559"/>
              <a:chOff x="4353452" y="5153765"/>
              <a:chExt cx="228619" cy="228619"/>
            </a:xfrm>
          </p:grpSpPr>
          <p:sp>
            <p:nvSpPr>
              <p:cNvPr id="42" name="Oval 41"/>
              <p:cNvSpPr/>
              <p:nvPr/>
            </p:nvSpPr>
            <p:spPr bwMode="auto">
              <a:xfrm>
                <a:off x="4353452" y="5153765"/>
                <a:ext cx="228619" cy="2286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9"/>
              <p:cNvSpPr>
                <a:spLocks noEditPoints="1"/>
              </p:cNvSpPr>
              <p:nvPr/>
            </p:nvSpPr>
            <p:spPr bwMode="auto">
              <a:xfrm>
                <a:off x="4376194" y="5176135"/>
                <a:ext cx="183134" cy="183878"/>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B0F0"/>
              </a:solidFill>
              <a:ln>
                <a:noFill/>
              </a:ln>
            </p:spPr>
            <p:txBody>
              <a:bodyPr vert="horz" wrap="square" lIns="91416" tIns="45708" rIns="91416" bIns="45708" numCol="1" anchor="t" anchorCtr="0" compatLnSpc="1">
                <a:prstTxWarp prst="textNoShape">
                  <a:avLst/>
                </a:prstTxWarp>
              </a:bodyPr>
              <a:lstStyle/>
              <a:p>
                <a:pPr marL="0" marR="0" lvl="0" indent="0" algn="l" defTabSz="1218621"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dirty="0">
                  <a:ln>
                    <a:noFill/>
                  </a:ln>
                  <a:solidFill>
                    <a:prstClr val="black"/>
                  </a:solidFill>
                  <a:effectLst/>
                  <a:uLnTx/>
                  <a:uFillTx/>
                  <a:latin typeface="Segoe UI"/>
                  <a:ea typeface="+mn-ea"/>
                  <a:cs typeface="+mn-cs"/>
                </a:endParaRPr>
              </a:p>
            </p:txBody>
          </p:sp>
        </p:grpSp>
      </p:grpSp>
      <p:sp>
        <p:nvSpPr>
          <p:cNvPr id="44" name="6"/>
          <p:cNvSpPr/>
          <p:nvPr/>
        </p:nvSpPr>
        <p:spPr bwMode="auto">
          <a:xfrm>
            <a:off x="10654954" y="1214032"/>
            <a:ext cx="621920" cy="621920"/>
          </a:xfrm>
          <a:prstGeom prst="ellipse">
            <a:avLst/>
          </a:prstGeom>
          <a:solidFill>
            <a:srgbClr val="00B0F0"/>
          </a:solidFill>
          <a:ln w="38100" cap="flat" cmpd="sng" algn="ctr">
            <a:solidFill>
              <a:schemeClr val="bg1"/>
            </a:solidFill>
            <a:prstDash val="solid"/>
            <a:headEnd type="none" w="med" len="med"/>
            <a:tailEnd type="none" w="med" len="med"/>
          </a:ln>
          <a:effectLst/>
        </p:spPr>
        <p:txBody>
          <a:bodyPr vert="horz" wrap="square" lIns="91412" tIns="45706" rIns="91412" bIns="45706" numCol="1" rtlCol="0" anchor="ctr" anchorCtr="0" compatLnSpc="1">
            <a:prstTxWarp prst="textNoShape">
              <a:avLst/>
            </a:prstTxWarp>
          </a:body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 name="6"/>
          <p:cNvSpPr>
            <a:spLocks noChangeAspect="1"/>
          </p:cNvSpPr>
          <p:nvPr/>
        </p:nvSpPr>
        <p:spPr bwMode="auto">
          <a:xfrm>
            <a:off x="10845447" y="1393095"/>
            <a:ext cx="263793" cy="263793"/>
          </a:xfrm>
          <a:custGeom>
            <a:avLst/>
            <a:gdLst>
              <a:gd name="T0" fmla="*/ 1652 w 2261"/>
              <a:gd name="T1" fmla="*/ 822 h 2261"/>
              <a:gd name="T2" fmla="*/ 1652 w 2261"/>
              <a:gd name="T3" fmla="*/ 1075 h 2261"/>
              <a:gd name="T4" fmla="*/ 1432 w 2261"/>
              <a:gd name="T5" fmla="*/ 1075 h 2261"/>
              <a:gd name="T6" fmla="*/ 1432 w 2261"/>
              <a:gd name="T7" fmla="*/ 822 h 2261"/>
              <a:gd name="T8" fmla="*/ 1172 w 2261"/>
              <a:gd name="T9" fmla="*/ 822 h 2261"/>
              <a:gd name="T10" fmla="*/ 1172 w 2261"/>
              <a:gd name="T11" fmla="*/ 602 h 2261"/>
              <a:gd name="T12" fmla="*/ 1432 w 2261"/>
              <a:gd name="T13" fmla="*/ 602 h 2261"/>
              <a:gd name="T14" fmla="*/ 1432 w 2261"/>
              <a:gd name="T15" fmla="*/ 0 h 2261"/>
              <a:gd name="T16" fmla="*/ 830 w 2261"/>
              <a:gd name="T17" fmla="*/ 0 h 2261"/>
              <a:gd name="T18" fmla="*/ 830 w 2261"/>
              <a:gd name="T19" fmla="*/ 602 h 2261"/>
              <a:gd name="T20" fmla="*/ 1082 w 2261"/>
              <a:gd name="T21" fmla="*/ 602 h 2261"/>
              <a:gd name="T22" fmla="*/ 1082 w 2261"/>
              <a:gd name="T23" fmla="*/ 822 h 2261"/>
              <a:gd name="T24" fmla="*/ 830 w 2261"/>
              <a:gd name="T25" fmla="*/ 822 h 2261"/>
              <a:gd name="T26" fmla="*/ 830 w 2261"/>
              <a:gd name="T27" fmla="*/ 1075 h 2261"/>
              <a:gd name="T28" fmla="*/ 603 w 2261"/>
              <a:gd name="T29" fmla="*/ 1075 h 2261"/>
              <a:gd name="T30" fmla="*/ 603 w 2261"/>
              <a:gd name="T31" fmla="*/ 822 h 2261"/>
              <a:gd name="T32" fmla="*/ 0 w 2261"/>
              <a:gd name="T33" fmla="*/ 822 h 2261"/>
              <a:gd name="T34" fmla="*/ 0 w 2261"/>
              <a:gd name="T35" fmla="*/ 1424 h 2261"/>
              <a:gd name="T36" fmla="*/ 253 w 2261"/>
              <a:gd name="T37" fmla="*/ 1424 h 2261"/>
              <a:gd name="T38" fmla="*/ 253 w 2261"/>
              <a:gd name="T39" fmla="*/ 1658 h 2261"/>
              <a:gd name="T40" fmla="*/ 0 w 2261"/>
              <a:gd name="T41" fmla="*/ 1658 h 2261"/>
              <a:gd name="T42" fmla="*/ 0 w 2261"/>
              <a:gd name="T43" fmla="*/ 2261 h 2261"/>
              <a:gd name="T44" fmla="*/ 603 w 2261"/>
              <a:gd name="T45" fmla="*/ 2261 h 2261"/>
              <a:gd name="T46" fmla="*/ 603 w 2261"/>
              <a:gd name="T47" fmla="*/ 1658 h 2261"/>
              <a:gd name="T48" fmla="*/ 350 w 2261"/>
              <a:gd name="T49" fmla="*/ 1658 h 2261"/>
              <a:gd name="T50" fmla="*/ 350 w 2261"/>
              <a:gd name="T51" fmla="*/ 1424 h 2261"/>
              <a:gd name="T52" fmla="*/ 603 w 2261"/>
              <a:gd name="T53" fmla="*/ 1424 h 2261"/>
              <a:gd name="T54" fmla="*/ 603 w 2261"/>
              <a:gd name="T55" fmla="*/ 1172 h 2261"/>
              <a:gd name="T56" fmla="*/ 830 w 2261"/>
              <a:gd name="T57" fmla="*/ 1172 h 2261"/>
              <a:gd name="T58" fmla="*/ 830 w 2261"/>
              <a:gd name="T59" fmla="*/ 1424 h 2261"/>
              <a:gd name="T60" fmla="*/ 1082 w 2261"/>
              <a:gd name="T61" fmla="*/ 1424 h 2261"/>
              <a:gd name="T62" fmla="*/ 1082 w 2261"/>
              <a:gd name="T63" fmla="*/ 1658 h 2261"/>
              <a:gd name="T64" fmla="*/ 830 w 2261"/>
              <a:gd name="T65" fmla="*/ 1658 h 2261"/>
              <a:gd name="T66" fmla="*/ 830 w 2261"/>
              <a:gd name="T67" fmla="*/ 2261 h 2261"/>
              <a:gd name="T68" fmla="*/ 1432 w 2261"/>
              <a:gd name="T69" fmla="*/ 2261 h 2261"/>
              <a:gd name="T70" fmla="*/ 1432 w 2261"/>
              <a:gd name="T71" fmla="*/ 1658 h 2261"/>
              <a:gd name="T72" fmla="*/ 1172 w 2261"/>
              <a:gd name="T73" fmla="*/ 1658 h 2261"/>
              <a:gd name="T74" fmla="*/ 1172 w 2261"/>
              <a:gd name="T75" fmla="*/ 1424 h 2261"/>
              <a:gd name="T76" fmla="*/ 1432 w 2261"/>
              <a:gd name="T77" fmla="*/ 1424 h 2261"/>
              <a:gd name="T78" fmla="*/ 1432 w 2261"/>
              <a:gd name="T79" fmla="*/ 1172 h 2261"/>
              <a:gd name="T80" fmla="*/ 1652 w 2261"/>
              <a:gd name="T81" fmla="*/ 1172 h 2261"/>
              <a:gd name="T82" fmla="*/ 1652 w 2261"/>
              <a:gd name="T83" fmla="*/ 1424 h 2261"/>
              <a:gd name="T84" fmla="*/ 2261 w 2261"/>
              <a:gd name="T85" fmla="*/ 1424 h 2261"/>
              <a:gd name="T86" fmla="*/ 2261 w 2261"/>
              <a:gd name="T87" fmla="*/ 822 h 2261"/>
              <a:gd name="T88" fmla="*/ 1652 w 2261"/>
              <a:gd name="T89" fmla="*/ 822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61" h="2261">
                <a:moveTo>
                  <a:pt x="1652" y="822"/>
                </a:moveTo>
                <a:lnTo>
                  <a:pt x="1652" y="1075"/>
                </a:lnTo>
                <a:lnTo>
                  <a:pt x="1432" y="1075"/>
                </a:lnTo>
                <a:lnTo>
                  <a:pt x="1432" y="822"/>
                </a:lnTo>
                <a:lnTo>
                  <a:pt x="1172" y="822"/>
                </a:lnTo>
                <a:lnTo>
                  <a:pt x="1172" y="602"/>
                </a:lnTo>
                <a:lnTo>
                  <a:pt x="1432" y="602"/>
                </a:lnTo>
                <a:lnTo>
                  <a:pt x="1432" y="0"/>
                </a:lnTo>
                <a:lnTo>
                  <a:pt x="830" y="0"/>
                </a:lnTo>
                <a:lnTo>
                  <a:pt x="830" y="602"/>
                </a:lnTo>
                <a:lnTo>
                  <a:pt x="1082" y="602"/>
                </a:lnTo>
                <a:lnTo>
                  <a:pt x="1082" y="822"/>
                </a:lnTo>
                <a:lnTo>
                  <a:pt x="830" y="822"/>
                </a:lnTo>
                <a:lnTo>
                  <a:pt x="830" y="1075"/>
                </a:lnTo>
                <a:lnTo>
                  <a:pt x="603" y="1075"/>
                </a:lnTo>
                <a:lnTo>
                  <a:pt x="603" y="822"/>
                </a:lnTo>
                <a:lnTo>
                  <a:pt x="0" y="822"/>
                </a:lnTo>
                <a:lnTo>
                  <a:pt x="0" y="1424"/>
                </a:lnTo>
                <a:lnTo>
                  <a:pt x="253" y="1424"/>
                </a:lnTo>
                <a:lnTo>
                  <a:pt x="253" y="1658"/>
                </a:lnTo>
                <a:lnTo>
                  <a:pt x="0" y="1658"/>
                </a:lnTo>
                <a:lnTo>
                  <a:pt x="0" y="2261"/>
                </a:lnTo>
                <a:lnTo>
                  <a:pt x="603" y="2261"/>
                </a:lnTo>
                <a:lnTo>
                  <a:pt x="603" y="1658"/>
                </a:lnTo>
                <a:lnTo>
                  <a:pt x="350" y="1658"/>
                </a:lnTo>
                <a:lnTo>
                  <a:pt x="350" y="1424"/>
                </a:lnTo>
                <a:lnTo>
                  <a:pt x="603" y="1424"/>
                </a:lnTo>
                <a:lnTo>
                  <a:pt x="603" y="1172"/>
                </a:lnTo>
                <a:lnTo>
                  <a:pt x="830" y="1172"/>
                </a:lnTo>
                <a:lnTo>
                  <a:pt x="830" y="1424"/>
                </a:lnTo>
                <a:lnTo>
                  <a:pt x="1082" y="1424"/>
                </a:lnTo>
                <a:lnTo>
                  <a:pt x="1082" y="1658"/>
                </a:lnTo>
                <a:lnTo>
                  <a:pt x="830" y="1658"/>
                </a:lnTo>
                <a:lnTo>
                  <a:pt x="830" y="2261"/>
                </a:lnTo>
                <a:lnTo>
                  <a:pt x="1432" y="2261"/>
                </a:lnTo>
                <a:lnTo>
                  <a:pt x="1432" y="1658"/>
                </a:lnTo>
                <a:lnTo>
                  <a:pt x="1172" y="1658"/>
                </a:lnTo>
                <a:lnTo>
                  <a:pt x="1172" y="1424"/>
                </a:lnTo>
                <a:lnTo>
                  <a:pt x="1432" y="1424"/>
                </a:lnTo>
                <a:lnTo>
                  <a:pt x="1432" y="1172"/>
                </a:lnTo>
                <a:lnTo>
                  <a:pt x="1652" y="1172"/>
                </a:lnTo>
                <a:lnTo>
                  <a:pt x="1652" y="1424"/>
                </a:lnTo>
                <a:lnTo>
                  <a:pt x="2261" y="1424"/>
                </a:lnTo>
                <a:lnTo>
                  <a:pt x="2261" y="822"/>
                </a:lnTo>
                <a:lnTo>
                  <a:pt x="1652" y="822"/>
                </a:lnTo>
                <a:close/>
              </a:path>
            </a:pathLst>
          </a:custGeom>
          <a:solidFill>
            <a:schemeClr val="bg1"/>
          </a:solidFill>
          <a:ln>
            <a:noFill/>
          </a:ln>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Segoe UI"/>
              <a:ea typeface="+mn-ea"/>
              <a:cs typeface="+mn-cs"/>
            </a:endParaRPr>
          </a:p>
        </p:txBody>
      </p:sp>
      <p:sp>
        <p:nvSpPr>
          <p:cNvPr id="46" name="1"/>
          <p:cNvSpPr/>
          <p:nvPr/>
        </p:nvSpPr>
        <p:spPr bwMode="auto">
          <a:xfrm>
            <a:off x="10139760" y="1891098"/>
            <a:ext cx="1640644" cy="19111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1" indent="0" algn="ctr" defTabSz="913552" rtl="0" eaLnBrk="1" fontAlgn="base" latinLnBrk="0" hangingPunct="1">
              <a:lnSpc>
                <a:spcPct val="90000"/>
              </a:lnSpc>
              <a:spcBef>
                <a:spcPts val="1764"/>
              </a:spcBef>
              <a:spcAft>
                <a:spcPct val="0"/>
              </a:spcAft>
              <a:buClr>
                <a:srgbClr val="797A7D"/>
              </a:buClr>
              <a:buSzTx/>
              <a:buFontTx/>
              <a:buNone/>
              <a:tabLst/>
              <a:defRPr/>
            </a:pPr>
            <a:r>
              <a:rPr kumimoji="0" lang="en-US" sz="1600" b="1" i="0" u="none" strike="noStrike" kern="0" cap="none" spc="-29" normalizeH="0" baseline="0" noProof="0" dirty="0">
                <a:ln>
                  <a:noFill/>
                </a:ln>
                <a:gradFill>
                  <a:gsLst>
                    <a:gs pos="2917">
                      <a:srgbClr val="FFFFFF"/>
                    </a:gs>
                    <a:gs pos="95000">
                      <a:srgbClr val="FFFFFF"/>
                    </a:gs>
                  </a:gsLst>
                  <a:lin ang="5400000" scaled="0"/>
                </a:gradFill>
                <a:effectLst/>
                <a:uLnTx/>
                <a:uFillTx/>
                <a:latin typeface="Segoe UI"/>
                <a:ea typeface="Segoe UI" pitchFamily="34" charset="0"/>
                <a:cs typeface="Segoe UI" pitchFamily="34" charset="0"/>
              </a:rPr>
              <a:t>AI /AA – Automated Decision Support Platforms</a:t>
            </a:r>
          </a:p>
          <a:p>
            <a:pPr marL="0" marR="0" lvl="0" indent="0" algn="ctr" defTabSz="895650" rtl="0" eaLnBrk="1" fontAlgn="base" latinLnBrk="0" hangingPunct="1">
              <a:lnSpc>
                <a:spcPct val="90000"/>
              </a:lnSpc>
              <a:spcBef>
                <a:spcPct val="0"/>
              </a:spcBef>
              <a:spcAft>
                <a:spcPct val="0"/>
              </a:spcAft>
              <a:buClrTx/>
              <a:buSzTx/>
              <a:buFontTx/>
              <a:buNone/>
              <a:tabLst/>
              <a:defRPr/>
            </a:pPr>
            <a:r>
              <a:rPr kumimoji="0" lang="en-US" sz="400" b="0" i="0" u="none" strike="noStrike" kern="0" cap="none" spc="0" normalizeH="0" baseline="0" noProof="0" dirty="0">
                <a:ln>
                  <a:noFill/>
                </a:ln>
                <a:gradFill>
                  <a:gsLst>
                    <a:gs pos="2917">
                      <a:srgbClr val="FFFFFF"/>
                    </a:gs>
                    <a:gs pos="95000">
                      <a:srgbClr val="FFFFFF"/>
                    </a:gs>
                  </a:gsLst>
                  <a:lin ang="5400000" scaled="0"/>
                </a:gradFill>
                <a:effectLst/>
                <a:uLnTx/>
                <a:uFillTx/>
                <a:latin typeface="Segoe UI"/>
                <a:ea typeface="Segoe UI" pitchFamily="34" charset="0"/>
                <a:cs typeface="Segoe UI" pitchFamily="34" charset="0"/>
              </a:rPr>
              <a:t> </a:t>
            </a:r>
            <a:endParaRPr kumimoji="0" lang="en-US" sz="2799" b="0" i="0" u="none" strike="noStrike" kern="0" cap="none" spc="0" normalizeH="0" baseline="0" noProof="0" dirty="0">
              <a:ln>
                <a:noFill/>
              </a:ln>
              <a:gradFill>
                <a:gsLst>
                  <a:gs pos="2917">
                    <a:srgbClr val="FFFFFF"/>
                  </a:gs>
                  <a:gs pos="95000">
                    <a:srgbClr val="FFFFFF"/>
                  </a:gs>
                </a:gsLst>
                <a:lin ang="5400000" scaled="0"/>
              </a:gradFill>
              <a:effectLst/>
              <a:uLnTx/>
              <a:uFillTx/>
              <a:latin typeface="Segoe UI"/>
              <a:ea typeface="Segoe UI" pitchFamily="34" charset="0"/>
              <a:cs typeface="Segoe UI" pitchFamily="34" charset="0"/>
            </a:endParaRPr>
          </a:p>
          <a:p>
            <a:pPr marL="0" marR="0" lvl="0" indent="0" algn="ctr" defTabSz="895650"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2917">
                      <a:srgbClr val="FFFFFF"/>
                    </a:gs>
                    <a:gs pos="95000">
                      <a:srgbClr val="FFFFFF"/>
                    </a:gs>
                  </a:gsLst>
                  <a:lin ang="5400000" scaled="0"/>
                </a:gradFill>
                <a:effectLst/>
                <a:uLnTx/>
                <a:uFillTx/>
                <a:latin typeface="Segoe UI"/>
                <a:ea typeface="Segoe UI" pitchFamily="34" charset="0"/>
                <a:cs typeface="Segoe UI" pitchFamily="34" charset="0"/>
              </a:rPr>
              <a:t>End-to-end AA / AI platform enabling automated decision support systems</a:t>
            </a:r>
          </a:p>
        </p:txBody>
      </p:sp>
      <p:sp>
        <p:nvSpPr>
          <p:cNvPr id="49" name="TextBox 48"/>
          <p:cNvSpPr txBox="1"/>
          <p:nvPr/>
        </p:nvSpPr>
        <p:spPr>
          <a:xfrm>
            <a:off x="10174115" y="5117523"/>
            <a:ext cx="65" cy="184666"/>
          </a:xfrm>
          <a:prstGeom prst="rect">
            <a:avLst/>
          </a:prstGeom>
          <a:noFill/>
        </p:spPr>
        <p:txBody>
          <a:bodyPr wrap="none" lIns="0" tIns="0" rIns="0" bIns="0"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69" normalizeH="0" baseline="0" noProof="0" dirty="0">
              <a:ln>
                <a:noFill/>
              </a:ln>
              <a:gradFill>
                <a:gsLst>
                  <a:gs pos="2917">
                    <a:srgbClr val="797A7D"/>
                  </a:gs>
                  <a:gs pos="95000">
                    <a:srgbClr val="797A7D"/>
                  </a:gs>
                </a:gsLst>
                <a:lin ang="5400000" scaled="0"/>
              </a:gradFill>
              <a:effectLst/>
              <a:uLnTx/>
              <a:uFillTx/>
              <a:latin typeface="Segoe UI"/>
              <a:ea typeface="+mn-ea"/>
              <a:cs typeface="+mn-cs"/>
            </a:endParaRPr>
          </a:p>
        </p:txBody>
      </p:sp>
      <p:sp>
        <p:nvSpPr>
          <p:cNvPr id="50" name="TextBox 49"/>
          <p:cNvSpPr txBox="1"/>
          <p:nvPr/>
        </p:nvSpPr>
        <p:spPr>
          <a:xfrm>
            <a:off x="10097387" y="5021933"/>
            <a:ext cx="1694473" cy="1569612"/>
          </a:xfrm>
          <a:prstGeom prst="rect">
            <a:avLst/>
          </a:prstGeom>
          <a:noFill/>
        </p:spPr>
        <p:txBody>
          <a:bodyPr wrap="square" lIns="91416" tIns="91416" rIns="0" bIns="91416" rtlCol="0">
            <a:spAutoFit/>
          </a:bodyPr>
          <a:lstStyle>
            <a:defPPr>
              <a:defRPr lang="en-US"/>
            </a:defPPr>
            <a:lvl1pPr marL="114300" indent="-114300">
              <a:buFont typeface="Arial" panose="020B0604020202020204" pitchFamily="34" charset="0"/>
              <a:buChar char="•"/>
              <a:defRPr sz="980" spc="-20">
                <a:gradFill>
                  <a:gsLst>
                    <a:gs pos="2917">
                      <a:schemeClr val="tx1"/>
                    </a:gs>
                    <a:gs pos="95000">
                      <a:schemeClr val="tx1"/>
                    </a:gs>
                  </a:gsLst>
                  <a:lin ang="5400000" scaled="0"/>
                </a:gradFill>
              </a:defRPr>
            </a:lvl1pPr>
          </a:lstStyle>
          <a:p>
            <a:pPr marR="0" lvl="0" algn="l" defTabSz="914126" rtl="0" eaLnBrk="1" fontAlgn="auto" latinLnBrk="0" hangingPunct="1">
              <a:lnSpc>
                <a:spcPct val="100000"/>
              </a:lnSpc>
              <a:spcBef>
                <a:spcPts val="0"/>
              </a:spcBef>
              <a:spcAft>
                <a:spcPts val="0"/>
              </a:spcAft>
              <a:buClrTx/>
              <a:buSzTx/>
              <a:buFontTx/>
              <a:buChar char="-"/>
              <a:tabLst/>
              <a:defRPr/>
            </a:pPr>
            <a:r>
              <a:rPr kumimoji="0" lang="en-US" sz="1000" b="0" i="0" u="none" strike="noStrike" kern="0" cap="none" spc="-20" normalizeH="0" baseline="0" noProof="0" dirty="0">
                <a:ln>
                  <a:noFill/>
                </a:ln>
                <a:gradFill>
                  <a:gsLst>
                    <a:gs pos="2917">
                      <a:srgbClr val="FFFFFF"/>
                    </a:gs>
                    <a:gs pos="95000">
                      <a:srgbClr val="FFFFFF"/>
                    </a:gs>
                  </a:gsLst>
                  <a:lin ang="5400000" scaled="0"/>
                </a:gradFill>
                <a:effectLst/>
                <a:uLnTx/>
                <a:uFillTx/>
                <a:latin typeface="Segoe UI"/>
                <a:ea typeface="+mn-ea"/>
                <a:cs typeface="+mn-cs"/>
              </a:rPr>
              <a:t>Thought leadership in Advanced statistics, AA &amp; AI</a:t>
            </a:r>
          </a:p>
          <a:p>
            <a:pPr marR="0" lvl="0" algn="l" defTabSz="914126" rtl="0" eaLnBrk="1" fontAlgn="auto" latinLnBrk="0" hangingPunct="1">
              <a:lnSpc>
                <a:spcPct val="100000"/>
              </a:lnSpc>
              <a:spcBef>
                <a:spcPts val="0"/>
              </a:spcBef>
              <a:spcAft>
                <a:spcPts val="0"/>
              </a:spcAft>
              <a:buClrTx/>
              <a:buSzTx/>
              <a:buFontTx/>
              <a:buChar char="-"/>
              <a:tabLst/>
              <a:defRPr/>
            </a:pPr>
            <a:r>
              <a:rPr lang="en-US" sz="1000" kern="0" dirty="0">
                <a:gradFill>
                  <a:gsLst>
                    <a:gs pos="2917">
                      <a:srgbClr val="FFFFFF"/>
                    </a:gs>
                    <a:gs pos="95000">
                      <a:srgbClr val="FFFFFF"/>
                    </a:gs>
                  </a:gsLst>
                  <a:lin ang="5400000" scaled="0"/>
                </a:gradFill>
                <a:latin typeface="Segoe UI"/>
              </a:rPr>
              <a:t>AA &amp; AI surfaced via platform</a:t>
            </a:r>
          </a:p>
          <a:p>
            <a:pPr marR="0" lvl="0" algn="l" defTabSz="914126" rtl="0" eaLnBrk="1" fontAlgn="auto" latinLnBrk="0" hangingPunct="1">
              <a:lnSpc>
                <a:spcPct val="100000"/>
              </a:lnSpc>
              <a:spcBef>
                <a:spcPts val="0"/>
              </a:spcBef>
              <a:spcAft>
                <a:spcPts val="0"/>
              </a:spcAft>
              <a:buClrTx/>
              <a:buSzTx/>
              <a:buFontTx/>
              <a:buChar char="-"/>
              <a:tabLst/>
              <a:defRPr/>
            </a:pPr>
            <a:r>
              <a:rPr kumimoji="0" lang="en-US" sz="1000" b="0" i="0" u="none" strike="noStrike" kern="0" cap="none" spc="-20" normalizeH="0" baseline="0" noProof="0" dirty="0">
                <a:ln>
                  <a:noFill/>
                </a:ln>
                <a:gradFill>
                  <a:gsLst>
                    <a:gs pos="2917">
                      <a:srgbClr val="FFFFFF"/>
                    </a:gs>
                    <a:gs pos="95000">
                      <a:srgbClr val="FFFFFF"/>
                    </a:gs>
                  </a:gsLst>
                  <a:lin ang="5400000" scaled="0"/>
                </a:gradFill>
                <a:effectLst/>
                <a:uLnTx/>
                <a:uFillTx/>
                <a:latin typeface="Segoe UI"/>
                <a:ea typeface="+mn-ea"/>
                <a:cs typeface="+mn-cs"/>
              </a:rPr>
              <a:t>Leveraging cloud scale</a:t>
            </a:r>
          </a:p>
          <a:p>
            <a:pPr marR="0" lvl="0" algn="l" defTabSz="914126" rtl="0" eaLnBrk="1" fontAlgn="auto" latinLnBrk="0" hangingPunct="1">
              <a:lnSpc>
                <a:spcPct val="100000"/>
              </a:lnSpc>
              <a:spcBef>
                <a:spcPts val="0"/>
              </a:spcBef>
              <a:spcAft>
                <a:spcPts val="0"/>
              </a:spcAft>
              <a:buClrTx/>
              <a:buSzTx/>
              <a:buFontTx/>
              <a:buChar char="-"/>
              <a:tabLst/>
              <a:defRPr/>
            </a:pPr>
            <a:r>
              <a:rPr lang="en-US" sz="1000" kern="0" dirty="0">
                <a:gradFill>
                  <a:gsLst>
                    <a:gs pos="2917">
                      <a:srgbClr val="FFFFFF"/>
                    </a:gs>
                    <a:gs pos="95000">
                      <a:srgbClr val="FFFFFF"/>
                    </a:gs>
                  </a:gsLst>
                  <a:lin ang="5400000" scaled="0"/>
                </a:gradFill>
                <a:latin typeface="Segoe UI"/>
              </a:rPr>
              <a:t>Decision Support: (Automated) “What should we do?”</a:t>
            </a:r>
          </a:p>
          <a:p>
            <a:pPr marL="0" marR="0" lvl="0" indent="0" algn="l" defTabSz="914126" rtl="0" eaLnBrk="1" fontAlgn="auto" latinLnBrk="0" hangingPunct="1">
              <a:lnSpc>
                <a:spcPct val="100000"/>
              </a:lnSpc>
              <a:spcBef>
                <a:spcPts val="0"/>
              </a:spcBef>
              <a:spcAft>
                <a:spcPts val="0"/>
              </a:spcAft>
              <a:buClrTx/>
              <a:buSzTx/>
              <a:buNone/>
              <a:tabLst/>
              <a:defRPr/>
            </a:pPr>
            <a:endParaRPr kumimoji="0" lang="en-US" sz="1000" b="0" i="0" u="none" strike="noStrike" kern="0" cap="none" spc="-20" normalizeH="0" baseline="0" noProof="0" dirty="0">
              <a:ln>
                <a:noFill/>
              </a:ln>
              <a:gradFill>
                <a:gsLst>
                  <a:gs pos="2917">
                    <a:srgbClr val="FFFFFF"/>
                  </a:gs>
                  <a:gs pos="95000">
                    <a:srgbClr val="FFFFFF"/>
                  </a:gs>
                </a:gsLst>
                <a:lin ang="5400000" scaled="0"/>
              </a:gradFill>
              <a:effectLst/>
              <a:uLnTx/>
              <a:uFillTx/>
              <a:latin typeface="Segoe UI"/>
              <a:ea typeface="+mn-ea"/>
              <a:cs typeface="+mn-cs"/>
            </a:endParaRPr>
          </a:p>
          <a:p>
            <a:pPr marR="0" lvl="0" algn="l" defTabSz="914126" rtl="0" eaLnBrk="1" fontAlgn="auto" latinLnBrk="0" hangingPunct="1">
              <a:lnSpc>
                <a:spcPct val="100000"/>
              </a:lnSpc>
              <a:spcBef>
                <a:spcPts val="0"/>
              </a:spcBef>
              <a:spcAft>
                <a:spcPts val="0"/>
              </a:spcAft>
              <a:buClrTx/>
              <a:buSzTx/>
              <a:buFontTx/>
              <a:buChar char="-"/>
              <a:tabLst/>
              <a:defRPr/>
            </a:pPr>
            <a:endParaRPr kumimoji="0" lang="en-US" sz="1000" b="0" i="0" u="none" strike="noStrike" kern="0" cap="none" spc="-20" normalizeH="0" baseline="0" noProof="0" dirty="0">
              <a:ln>
                <a:noFill/>
              </a:ln>
              <a:gradFill>
                <a:gsLst>
                  <a:gs pos="2917">
                    <a:srgbClr val="FFFFFF"/>
                  </a:gs>
                  <a:gs pos="95000">
                    <a:srgbClr val="FFFFFF"/>
                  </a:gs>
                </a:gsLst>
                <a:lin ang="5400000" scaled="0"/>
              </a:gradFill>
              <a:effectLst/>
              <a:uLnTx/>
              <a:uFillTx/>
              <a:latin typeface="Segoe UI"/>
              <a:ea typeface="+mn-ea"/>
              <a:cs typeface="+mn-cs"/>
            </a:endParaRPr>
          </a:p>
        </p:txBody>
      </p:sp>
      <p:sp>
        <p:nvSpPr>
          <p:cNvPr id="51" name="TextBox 50"/>
          <p:cNvSpPr txBox="1"/>
          <p:nvPr/>
        </p:nvSpPr>
        <p:spPr>
          <a:xfrm>
            <a:off x="10168683" y="6334239"/>
            <a:ext cx="1378647" cy="184666"/>
          </a:xfrm>
          <a:prstGeom prst="rect">
            <a:avLst/>
          </a:prstGeom>
          <a:noFill/>
        </p:spPr>
        <p:txBody>
          <a:bodyPr wrap="none" lIns="0" tIns="0" rIns="0" bIns="0"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200" kern="0" spc="-69" dirty="0">
                <a:gradFill>
                  <a:gsLst>
                    <a:gs pos="2917">
                      <a:srgbClr val="FFFFFF"/>
                    </a:gs>
                    <a:gs pos="95000">
                      <a:srgbClr val="FFFFFF"/>
                    </a:gs>
                  </a:gsLst>
                  <a:lin ang="5400000" scaled="0"/>
                </a:gradFill>
                <a:latin typeface="Segoe UI"/>
              </a:rPr>
              <a:t>AI Cloud Platform &amp; GTM</a:t>
            </a:r>
            <a:endParaRPr kumimoji="0" lang="en-US" sz="1200" b="0" i="0" u="none" strike="noStrike" kern="0" cap="none" spc="-69" normalizeH="0" baseline="0" noProof="0" dirty="0">
              <a:ln>
                <a:noFill/>
              </a:ln>
              <a:gradFill>
                <a:gsLst>
                  <a:gs pos="2917">
                    <a:srgbClr val="FFFFFF"/>
                  </a:gs>
                  <a:gs pos="95000">
                    <a:srgbClr val="FFFFFF"/>
                  </a:gs>
                </a:gsLst>
                <a:lin ang="5400000" scaled="0"/>
              </a:gradFill>
              <a:effectLst/>
              <a:uLnTx/>
              <a:uFillTx/>
              <a:latin typeface="Segoe UI"/>
              <a:ea typeface="+mn-ea"/>
              <a:cs typeface="+mn-cs"/>
            </a:endParaRPr>
          </a:p>
        </p:txBody>
      </p:sp>
      <p:sp>
        <p:nvSpPr>
          <p:cNvPr id="52" name="Oval 51"/>
          <p:cNvSpPr/>
          <p:nvPr/>
        </p:nvSpPr>
        <p:spPr bwMode="auto">
          <a:xfrm>
            <a:off x="9901762" y="6312269"/>
            <a:ext cx="228559" cy="22855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Freeform 9"/>
          <p:cNvSpPr>
            <a:spLocks noEditPoints="1"/>
          </p:cNvSpPr>
          <p:nvPr/>
        </p:nvSpPr>
        <p:spPr bwMode="auto">
          <a:xfrm>
            <a:off x="9924498" y="6334633"/>
            <a:ext cx="183086" cy="1838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B0F0"/>
          </a:solidFill>
          <a:ln>
            <a:noFill/>
          </a:ln>
        </p:spPr>
        <p:txBody>
          <a:bodyPr vert="horz" wrap="square" lIns="91416" tIns="45708" rIns="91416" bIns="45708" numCol="1" anchor="t" anchorCtr="0" compatLnSpc="1">
            <a:prstTxWarp prst="textNoShape">
              <a:avLst/>
            </a:prstTxWarp>
          </a:bodyPr>
          <a:lstStyle/>
          <a:p>
            <a:pPr marL="0" marR="0" lvl="0" indent="0" algn="l" defTabSz="1218621"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dirty="0">
              <a:ln>
                <a:noFill/>
              </a:ln>
              <a:solidFill>
                <a:prstClr val="black"/>
              </a:solidFill>
              <a:effectLst/>
              <a:uLnTx/>
              <a:uFillTx/>
              <a:latin typeface="Segoe UI"/>
              <a:ea typeface="+mn-ea"/>
              <a:cs typeface="+mn-cs"/>
            </a:endParaRPr>
          </a:p>
        </p:txBody>
      </p:sp>
      <p:sp>
        <p:nvSpPr>
          <p:cNvPr id="54" name="Title 11"/>
          <p:cNvSpPr txBox="1">
            <a:spLocks/>
          </p:cNvSpPr>
          <p:nvPr/>
        </p:nvSpPr>
        <p:spPr>
          <a:xfrm>
            <a:off x="166371" y="229435"/>
            <a:ext cx="11983997" cy="747702"/>
          </a:xfrm>
          <a:prstGeom prst="rect">
            <a:avLst/>
          </a:prstGeom>
        </p:spPr>
        <p:txBody>
          <a:bodyPr/>
          <a:lstStyle>
            <a:lvl1pPr algn="l" defTabSz="914089" rtl="0" eaLnBrk="1" latinLnBrk="0" hangingPunct="1">
              <a:lnSpc>
                <a:spcPct val="90000"/>
              </a:lnSpc>
              <a:spcBef>
                <a:spcPct val="0"/>
              </a:spcBef>
              <a:buNone/>
              <a:defRPr lang="en-US" sz="5398"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marL="0" marR="0" lvl="0" indent="0" algn="l" defTabSz="914089"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dirty="0">
                <a:ln w="3175">
                  <a:noFill/>
                </a:ln>
                <a:solidFill>
                  <a:schemeClr val="tx1"/>
                </a:solidFill>
                <a:effectLst/>
                <a:uLnTx/>
                <a:uFillTx/>
                <a:cs typeface="Segoe UI" panose="020B0502040204020203" pitchFamily="34" charset="0"/>
              </a:rPr>
              <a:t>Microsoft</a:t>
            </a:r>
            <a:r>
              <a:rPr lang="en-US" sz="3600" dirty="0">
                <a:solidFill>
                  <a:schemeClr val="tx1"/>
                </a:solidFill>
                <a:cs typeface="Segoe UI" panose="020B0502040204020203" pitchFamily="34" charset="0"/>
              </a:rPr>
              <a:t> </a:t>
            </a:r>
            <a:r>
              <a:rPr kumimoji="0" lang="en-US" sz="3600" b="0" i="0" u="none" strike="noStrike" kern="1200" cap="none" spc="-100" normalizeH="0" baseline="0" noProof="0" dirty="0">
                <a:ln w="3175">
                  <a:noFill/>
                </a:ln>
                <a:solidFill>
                  <a:schemeClr val="tx1"/>
                </a:solidFill>
                <a:effectLst/>
                <a:uLnTx/>
                <a:uFillTx/>
                <a:cs typeface="Segoe UI" panose="020B0502040204020203" pitchFamily="34" charset="0"/>
              </a:rPr>
              <a:t>Partner AI &amp; Advanced Analytics Archetypes</a:t>
            </a:r>
            <a:br>
              <a:rPr kumimoji="0" lang="en-US" sz="3199" b="0" i="0" u="none" strike="noStrike" kern="1200" cap="none" spc="-100" normalizeH="0" baseline="0" noProof="0" dirty="0">
                <a:ln w="3175">
                  <a:noFill/>
                </a:ln>
                <a:solidFill>
                  <a:srgbClr val="00B0F0"/>
                </a:solidFill>
                <a:effectLst/>
                <a:uLnTx/>
                <a:uFillTx/>
                <a:latin typeface="Segoe UI Light"/>
                <a:ea typeface="+mn-ea"/>
                <a:cs typeface="Arial" charset="0"/>
              </a:rPr>
            </a:br>
            <a:r>
              <a:rPr kumimoji="0" lang="en-US" sz="2000" b="0" i="0" u="none" strike="noStrike" kern="1200" cap="none" spc="-100" normalizeH="0" baseline="0" noProof="0" dirty="0">
                <a:ln w="3175">
                  <a:noFill/>
                </a:ln>
                <a:solidFill>
                  <a:schemeClr val="tx1">
                    <a:lumMod val="75000"/>
                  </a:schemeClr>
                </a:solidFill>
                <a:effectLst/>
                <a:uLnTx/>
                <a:uFillTx/>
                <a:latin typeface="Segoe UI" panose="020B0502040204020203" pitchFamily="34" charset="0"/>
                <a:cs typeface="Segoe UI" panose="020B0502040204020203" pitchFamily="34" charset="0"/>
              </a:rPr>
              <a:t>Maturity evolution of partners across reporting, </a:t>
            </a:r>
            <a:r>
              <a:rPr lang="en-US" sz="2000" dirty="0">
                <a:solidFill>
                  <a:schemeClr val="tx1">
                    <a:lumMod val="75000"/>
                  </a:schemeClr>
                </a:solidFill>
                <a:latin typeface="Segoe UI" panose="020B0502040204020203" pitchFamily="34" charset="0"/>
                <a:cs typeface="Segoe UI" panose="020B0502040204020203" pitchFamily="34" charset="0"/>
              </a:rPr>
              <a:t>deriving insights &amp; decision support</a:t>
            </a:r>
            <a:endParaRPr kumimoji="0" lang="en-US" sz="2400" b="0" i="0" u="none" strike="noStrike" kern="1200" cap="none" spc="-100" normalizeH="0" baseline="0" noProof="0" dirty="0">
              <a:ln w="3175">
                <a:noFill/>
              </a:ln>
              <a:solidFill>
                <a:schemeClr val="tx1">
                  <a:lumMod val="75000"/>
                </a:schemeClr>
              </a:solidFill>
              <a:effectLst/>
              <a:uLnTx/>
              <a:uFillTx/>
              <a:latin typeface="Segoe UI" panose="020B0502040204020203" pitchFamily="34" charset="0"/>
              <a:cs typeface="Segoe UI" panose="020B0502040204020203" pitchFamily="34" charset="0"/>
            </a:endParaRPr>
          </a:p>
        </p:txBody>
      </p:sp>
      <p:sp>
        <p:nvSpPr>
          <p:cNvPr id="56" name="2"/>
          <p:cNvSpPr/>
          <p:nvPr/>
        </p:nvSpPr>
        <p:spPr bwMode="auto">
          <a:xfrm>
            <a:off x="3107052" y="3454472"/>
            <a:ext cx="621920" cy="621920"/>
          </a:xfrm>
          <a:prstGeom prst="ellipse">
            <a:avLst/>
          </a:prstGeom>
          <a:solidFill>
            <a:srgbClr val="00B0F0"/>
          </a:solidFill>
          <a:ln w="38100" cap="flat" cmpd="sng" algn="ctr">
            <a:solidFill>
              <a:schemeClr val="bg1"/>
            </a:solidFill>
            <a:prstDash val="solid"/>
            <a:headEnd type="none" w="med" len="med"/>
            <a:tailEnd type="none" w="med" len="med"/>
          </a:ln>
          <a:effectLst/>
        </p:spPr>
        <p:txBody>
          <a:bodyPr vert="horz" wrap="square" lIns="91412" tIns="45706" rIns="91412" bIns="45706" numCol="1" rtlCol="0" anchor="ctr" anchorCtr="0" compatLnSpc="1">
            <a:prstTxWarp prst="textNoShape">
              <a:avLst/>
            </a:prstTxWarp>
          </a:body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5" name="Group 24">
            <a:extLst>
              <a:ext uri="{FF2B5EF4-FFF2-40B4-BE49-F238E27FC236}">
                <a16:creationId xmlns:a16="http://schemas.microsoft.com/office/drawing/2014/main" id="{802A41ED-F93D-8847-9633-6A35378EA9BA}"/>
              </a:ext>
            </a:extLst>
          </p:cNvPr>
          <p:cNvGrpSpPr/>
          <p:nvPr/>
        </p:nvGrpSpPr>
        <p:grpSpPr>
          <a:xfrm>
            <a:off x="1052734" y="3716735"/>
            <a:ext cx="621920" cy="621920"/>
            <a:chOff x="1065544" y="3409215"/>
            <a:chExt cx="621920" cy="621920"/>
          </a:xfrm>
        </p:grpSpPr>
        <p:sp>
          <p:nvSpPr>
            <p:cNvPr id="23" name="1"/>
            <p:cNvSpPr/>
            <p:nvPr/>
          </p:nvSpPr>
          <p:spPr bwMode="auto">
            <a:xfrm>
              <a:off x="1065544" y="3409215"/>
              <a:ext cx="621920" cy="621920"/>
            </a:xfrm>
            <a:prstGeom prst="ellipse">
              <a:avLst/>
            </a:prstGeom>
            <a:solidFill>
              <a:srgbClr val="00B0F0"/>
            </a:solidFill>
            <a:ln w="38100" cap="flat" cmpd="sng" algn="ctr">
              <a:solidFill>
                <a:schemeClr val="bg1"/>
              </a:solidFill>
              <a:prstDash val="solid"/>
              <a:headEnd type="none" w="med" len="med"/>
              <a:tailEnd type="none" w="med" len="med"/>
            </a:ln>
            <a:effectLst/>
          </p:spPr>
          <p:txBody>
            <a:bodyPr vert="horz" wrap="square" lIns="91412" tIns="45706" rIns="91412" bIns="45706" numCol="1" rtlCol="0" anchor="ctr" anchorCtr="0" compatLnSpc="1">
              <a:prstTxWarp prst="textNoShape">
                <a:avLst/>
              </a:prstTxWarp>
            </a:body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0" name="Graphic 59" descr="No sign"/>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96721" y="3532947"/>
              <a:ext cx="374455" cy="374455"/>
            </a:xfrm>
            <a:prstGeom prst="rect">
              <a:avLst/>
            </a:prstGeom>
          </p:spPr>
        </p:pic>
      </p:grpSp>
      <p:grpSp>
        <p:nvGrpSpPr>
          <p:cNvPr id="91" name="Group 90">
            <a:extLst>
              <a:ext uri="{FF2B5EF4-FFF2-40B4-BE49-F238E27FC236}">
                <a16:creationId xmlns:a16="http://schemas.microsoft.com/office/drawing/2014/main" id="{200BD80A-FB23-C545-B6D3-F2F989555C20}"/>
              </a:ext>
            </a:extLst>
          </p:cNvPr>
          <p:cNvGrpSpPr/>
          <p:nvPr/>
        </p:nvGrpSpPr>
        <p:grpSpPr>
          <a:xfrm>
            <a:off x="2428567" y="6306290"/>
            <a:ext cx="2312126" cy="228559"/>
            <a:chOff x="4319798" y="6295678"/>
            <a:chExt cx="2312126" cy="228559"/>
          </a:xfrm>
        </p:grpSpPr>
        <p:sp>
          <p:nvSpPr>
            <p:cNvPr id="62" name="TextBox 61"/>
            <p:cNvSpPr txBox="1"/>
            <p:nvPr/>
          </p:nvSpPr>
          <p:spPr>
            <a:xfrm>
              <a:off x="4605344" y="6317648"/>
              <a:ext cx="2026580" cy="184666"/>
            </a:xfrm>
            <a:prstGeom prst="rect">
              <a:avLst/>
            </a:prstGeom>
            <a:noFill/>
          </p:spPr>
          <p:txBody>
            <a:bodyPr wrap="none" lIns="0" tIns="0" rIns="0" bIns="0"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0" cap="none" spc="-69" normalizeH="0" baseline="0" noProof="0" dirty="0">
                  <a:ln>
                    <a:noFill/>
                  </a:ln>
                  <a:gradFill>
                    <a:gsLst>
                      <a:gs pos="2917">
                        <a:srgbClr val="797A7D"/>
                      </a:gs>
                      <a:gs pos="95000">
                        <a:srgbClr val="797A7D"/>
                      </a:gs>
                    </a:gsLst>
                    <a:lin ang="5400000" scaled="0"/>
                  </a:gradFill>
                  <a:effectLst/>
                  <a:uLnTx/>
                  <a:uFillTx/>
                  <a:latin typeface="Segoe UI"/>
                  <a:ea typeface="+mn-ea"/>
                  <a:cs typeface="+mn-cs"/>
                </a:rPr>
                <a:t>Business Intelligence &amp; Core Analytics</a:t>
              </a:r>
            </a:p>
          </p:txBody>
        </p:sp>
        <p:sp>
          <p:nvSpPr>
            <p:cNvPr id="63" name="Oval 62"/>
            <p:cNvSpPr/>
            <p:nvPr/>
          </p:nvSpPr>
          <p:spPr bwMode="auto">
            <a:xfrm>
              <a:off x="4319798" y="6295678"/>
              <a:ext cx="228559" cy="22855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Freeform 9"/>
            <p:cNvSpPr>
              <a:spLocks noEditPoints="1"/>
            </p:cNvSpPr>
            <p:nvPr/>
          </p:nvSpPr>
          <p:spPr bwMode="auto">
            <a:xfrm>
              <a:off x="4342534" y="6318043"/>
              <a:ext cx="183086" cy="1838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B0F0"/>
            </a:solidFill>
            <a:ln>
              <a:noFill/>
            </a:ln>
          </p:spPr>
          <p:txBody>
            <a:bodyPr vert="horz" wrap="square" lIns="91416" tIns="45708" rIns="91416" bIns="45708" numCol="1" anchor="t" anchorCtr="0" compatLnSpc="1">
              <a:prstTxWarp prst="textNoShape">
                <a:avLst/>
              </a:prstTxWarp>
            </a:bodyPr>
            <a:lstStyle/>
            <a:p>
              <a:pPr marL="0" marR="0" lvl="0" indent="0" algn="l" defTabSz="1218621"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66" name="Oval 65"/>
          <p:cNvSpPr/>
          <p:nvPr/>
        </p:nvSpPr>
        <p:spPr bwMode="auto">
          <a:xfrm>
            <a:off x="6184750" y="6295678"/>
            <a:ext cx="228559" cy="22855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3" name="Group 92">
            <a:extLst>
              <a:ext uri="{FF2B5EF4-FFF2-40B4-BE49-F238E27FC236}">
                <a16:creationId xmlns:a16="http://schemas.microsoft.com/office/drawing/2014/main" id="{ACF09858-3B91-024D-9FA0-4772DAC67884}"/>
              </a:ext>
            </a:extLst>
          </p:cNvPr>
          <p:cNvGrpSpPr/>
          <p:nvPr/>
        </p:nvGrpSpPr>
        <p:grpSpPr>
          <a:xfrm>
            <a:off x="6378936" y="6340508"/>
            <a:ext cx="1072341" cy="184666"/>
            <a:chOff x="6207486" y="6317648"/>
            <a:chExt cx="1072341" cy="184666"/>
          </a:xfrm>
        </p:grpSpPr>
        <p:sp>
          <p:nvSpPr>
            <p:cNvPr id="65" name="TextBox 64"/>
            <p:cNvSpPr txBox="1"/>
            <p:nvPr/>
          </p:nvSpPr>
          <p:spPr>
            <a:xfrm>
              <a:off x="6481210" y="6317648"/>
              <a:ext cx="798617" cy="184666"/>
            </a:xfrm>
            <a:prstGeom prst="rect">
              <a:avLst/>
            </a:prstGeom>
            <a:noFill/>
          </p:spPr>
          <p:txBody>
            <a:bodyPr wrap="none" lIns="0" tIns="0" rIns="0" bIns="0"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0" cap="none" spc="-69" normalizeH="0" baseline="0" noProof="0" dirty="0">
                  <a:ln>
                    <a:noFill/>
                  </a:ln>
                  <a:gradFill>
                    <a:gsLst>
                      <a:gs pos="2917">
                        <a:srgbClr val="797A7D"/>
                      </a:gs>
                      <a:gs pos="95000">
                        <a:srgbClr val="797A7D"/>
                      </a:gs>
                    </a:gsLst>
                    <a:lin ang="5400000" scaled="0"/>
                  </a:gradFill>
                  <a:effectLst/>
                  <a:uLnTx/>
                  <a:uFillTx/>
                  <a:latin typeface="Segoe UI"/>
                  <a:ea typeface="+mn-ea"/>
                  <a:cs typeface="+mn-cs"/>
                </a:rPr>
                <a:t>Infuse</a:t>
              </a:r>
              <a:r>
                <a:rPr lang="en-US" sz="1200" kern="0" spc="-69" dirty="0">
                  <a:gradFill>
                    <a:gsLst>
                      <a:gs pos="2917">
                        <a:srgbClr val="797A7D"/>
                      </a:gs>
                      <a:gs pos="95000">
                        <a:srgbClr val="797A7D"/>
                      </a:gs>
                    </a:gsLst>
                    <a:lin ang="5400000" scaled="0"/>
                  </a:gradFill>
                  <a:latin typeface="Segoe UI"/>
                </a:rPr>
                <a:t> AA or AI</a:t>
              </a:r>
              <a:endParaRPr kumimoji="0" lang="en-US" sz="1200" b="0" i="0" u="none" strike="noStrike" kern="0" cap="none" spc="-69" normalizeH="0" baseline="0" noProof="0" dirty="0">
                <a:ln>
                  <a:noFill/>
                </a:ln>
                <a:gradFill>
                  <a:gsLst>
                    <a:gs pos="2917">
                      <a:srgbClr val="797A7D"/>
                    </a:gs>
                    <a:gs pos="95000">
                      <a:srgbClr val="797A7D"/>
                    </a:gs>
                  </a:gsLst>
                  <a:lin ang="5400000" scaled="0"/>
                </a:gradFill>
                <a:effectLst/>
                <a:uLnTx/>
                <a:uFillTx/>
                <a:latin typeface="Segoe UI"/>
                <a:ea typeface="+mn-ea"/>
                <a:cs typeface="+mn-cs"/>
              </a:endParaRPr>
            </a:p>
          </p:txBody>
        </p:sp>
        <p:sp>
          <p:nvSpPr>
            <p:cNvPr id="67" name="Freeform 9"/>
            <p:cNvSpPr>
              <a:spLocks noEditPoints="1"/>
            </p:cNvSpPr>
            <p:nvPr/>
          </p:nvSpPr>
          <p:spPr bwMode="auto">
            <a:xfrm>
              <a:off x="6207486" y="6318042"/>
              <a:ext cx="183086" cy="1838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B0F0"/>
            </a:solidFill>
            <a:ln>
              <a:noFill/>
            </a:ln>
          </p:spPr>
          <p:txBody>
            <a:bodyPr vert="horz" wrap="square" lIns="91416" tIns="45708" rIns="91416" bIns="45708" numCol="1" anchor="t" anchorCtr="0" compatLnSpc="1">
              <a:prstTxWarp prst="textNoShape">
                <a:avLst/>
              </a:prstTxWarp>
            </a:bodyPr>
            <a:lstStyle/>
            <a:p>
              <a:pPr marL="0" marR="0" lvl="0" indent="0" algn="l" defTabSz="1218621"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dirty="0">
                <a:ln>
                  <a:noFill/>
                </a:ln>
                <a:solidFill>
                  <a:prstClr val="black"/>
                </a:solidFill>
                <a:effectLst/>
                <a:uLnTx/>
                <a:uFillTx/>
                <a:latin typeface="Segoe UI"/>
                <a:ea typeface="+mn-ea"/>
                <a:cs typeface="+mn-cs"/>
              </a:endParaRPr>
            </a:p>
          </p:txBody>
        </p:sp>
      </p:grpSp>
      <p:cxnSp>
        <p:nvCxnSpPr>
          <p:cNvPr id="69" name="Straight Arrow Connector 68"/>
          <p:cNvCxnSpPr>
            <a:cxnSpLocks/>
          </p:cNvCxnSpPr>
          <p:nvPr/>
        </p:nvCxnSpPr>
        <p:spPr>
          <a:xfrm>
            <a:off x="132874" y="6414593"/>
            <a:ext cx="2244809" cy="119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bwMode="auto">
          <a:xfrm>
            <a:off x="0" y="6672034"/>
            <a:ext cx="12192000" cy="185965"/>
          </a:xfrm>
          <a:prstGeom prst="rect">
            <a:avLst/>
          </a:prstGeom>
          <a:solidFill>
            <a:srgbClr val="505050"/>
          </a:solidFill>
          <a:ln>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8" name="Straight Connector 67">
            <a:extLst>
              <a:ext uri="{FF2B5EF4-FFF2-40B4-BE49-F238E27FC236}">
                <a16:creationId xmlns:a16="http://schemas.microsoft.com/office/drawing/2014/main" id="{F82A2632-77F3-834F-9B39-5CDE91C084A9}"/>
              </a:ext>
            </a:extLst>
          </p:cNvPr>
          <p:cNvCxnSpPr>
            <a:cxnSpLocks/>
            <a:stCxn id="23" idx="6"/>
            <a:endCxn id="56" idx="2"/>
          </p:cNvCxnSpPr>
          <p:nvPr/>
        </p:nvCxnSpPr>
        <p:spPr>
          <a:xfrm flipV="1">
            <a:off x="1674654" y="3765432"/>
            <a:ext cx="1432398" cy="262263"/>
          </a:xfrm>
          <a:prstGeom prst="line">
            <a:avLst/>
          </a:prstGeom>
          <a:ln w="12700">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9494CDD-085F-0947-86AA-1331ED24B900}"/>
              </a:ext>
            </a:extLst>
          </p:cNvPr>
          <p:cNvCxnSpPr>
            <a:cxnSpLocks/>
            <a:stCxn id="11" idx="6"/>
            <a:endCxn id="14" idx="2"/>
          </p:cNvCxnSpPr>
          <p:nvPr/>
        </p:nvCxnSpPr>
        <p:spPr>
          <a:xfrm flipV="1">
            <a:off x="7532824" y="1811689"/>
            <a:ext cx="1214218" cy="619285"/>
          </a:xfrm>
          <a:prstGeom prst="line">
            <a:avLst/>
          </a:prstGeom>
          <a:ln w="12700">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2693B13-9F37-274F-B162-B889747431AC}"/>
              </a:ext>
            </a:extLst>
          </p:cNvPr>
          <p:cNvCxnSpPr>
            <a:cxnSpLocks/>
            <a:stCxn id="14" idx="6"/>
            <a:endCxn id="44" idx="2"/>
          </p:cNvCxnSpPr>
          <p:nvPr/>
        </p:nvCxnSpPr>
        <p:spPr>
          <a:xfrm flipV="1">
            <a:off x="9368962" y="1524992"/>
            <a:ext cx="1285992" cy="286697"/>
          </a:xfrm>
          <a:prstGeom prst="line">
            <a:avLst/>
          </a:prstGeom>
          <a:ln w="12700">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B7B88E2E-A183-D448-A4CF-EA92A8CA68D6}"/>
              </a:ext>
            </a:extLst>
          </p:cNvPr>
          <p:cNvSpPr/>
          <p:nvPr/>
        </p:nvSpPr>
        <p:spPr>
          <a:xfrm>
            <a:off x="3643979" y="1127943"/>
            <a:ext cx="2535887" cy="307777"/>
          </a:xfrm>
          <a:prstGeom prst="rect">
            <a:avLst/>
          </a:prstGeom>
        </p:spPr>
        <p:txBody>
          <a:bodyPr wrap="none">
            <a:spAutoFit/>
          </a:bodyPr>
          <a:lstStyle/>
          <a:p>
            <a:r>
              <a:rPr lang="en-US" sz="1400" b="1" spc="-100" dirty="0">
                <a:ln w="3175">
                  <a:noFill/>
                </a:ln>
                <a:solidFill>
                  <a:schemeClr val="tx1">
                    <a:lumMod val="75000"/>
                  </a:schemeClr>
                </a:solidFill>
                <a:cs typeface="Arial" charset="0"/>
              </a:rPr>
              <a:t>Business Intelligence &amp; Analytics</a:t>
            </a:r>
            <a:endParaRPr lang="en-US" sz="1400" b="1" dirty="0">
              <a:solidFill>
                <a:schemeClr val="tx1">
                  <a:lumMod val="75000"/>
                </a:schemeClr>
              </a:solidFill>
            </a:endParaRPr>
          </a:p>
        </p:txBody>
      </p:sp>
      <p:sp>
        <p:nvSpPr>
          <p:cNvPr id="86" name="Rectangle 85">
            <a:extLst>
              <a:ext uri="{FF2B5EF4-FFF2-40B4-BE49-F238E27FC236}">
                <a16:creationId xmlns:a16="http://schemas.microsoft.com/office/drawing/2014/main" id="{AFACCEA2-ED66-7F40-BE52-68B4A0F0EC88}"/>
              </a:ext>
            </a:extLst>
          </p:cNvPr>
          <p:cNvSpPr/>
          <p:nvPr/>
        </p:nvSpPr>
        <p:spPr>
          <a:xfrm>
            <a:off x="6392155" y="1122918"/>
            <a:ext cx="3396507" cy="307777"/>
          </a:xfrm>
          <a:prstGeom prst="rect">
            <a:avLst/>
          </a:prstGeom>
        </p:spPr>
        <p:txBody>
          <a:bodyPr wrap="none">
            <a:spAutoFit/>
          </a:bodyPr>
          <a:lstStyle/>
          <a:p>
            <a:r>
              <a:rPr lang="en-US" sz="1400" b="1" spc="-100" dirty="0">
                <a:ln w="3175">
                  <a:noFill/>
                </a:ln>
                <a:solidFill>
                  <a:schemeClr val="tx1">
                    <a:lumMod val="75000"/>
                  </a:schemeClr>
                </a:solidFill>
                <a:cs typeface="Arial" charset="0"/>
              </a:rPr>
              <a:t>Statistics, Advanced Analytics &amp; Cognitive AI</a:t>
            </a:r>
            <a:endParaRPr lang="en-US" sz="1400" b="1" dirty="0">
              <a:solidFill>
                <a:schemeClr val="tx1">
                  <a:lumMod val="75000"/>
                </a:schemeClr>
              </a:solidFill>
            </a:endParaRPr>
          </a:p>
        </p:txBody>
      </p:sp>
      <p:sp>
        <p:nvSpPr>
          <p:cNvPr id="103" name="Rounded Rectangle 102">
            <a:extLst>
              <a:ext uri="{FF2B5EF4-FFF2-40B4-BE49-F238E27FC236}">
                <a16:creationId xmlns:a16="http://schemas.microsoft.com/office/drawing/2014/main" id="{4260377D-5261-C04C-983D-2408940E75BE}"/>
              </a:ext>
            </a:extLst>
          </p:cNvPr>
          <p:cNvSpPr/>
          <p:nvPr/>
        </p:nvSpPr>
        <p:spPr>
          <a:xfrm>
            <a:off x="3283845" y="3747395"/>
            <a:ext cx="61208" cy="16461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ounded Rectangle 103">
            <a:extLst>
              <a:ext uri="{FF2B5EF4-FFF2-40B4-BE49-F238E27FC236}">
                <a16:creationId xmlns:a16="http://schemas.microsoft.com/office/drawing/2014/main" id="{57F5D131-2B61-074F-955E-126C55965D79}"/>
              </a:ext>
            </a:extLst>
          </p:cNvPr>
          <p:cNvSpPr/>
          <p:nvPr/>
        </p:nvSpPr>
        <p:spPr>
          <a:xfrm>
            <a:off x="3366202" y="3691088"/>
            <a:ext cx="67360" cy="22059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ounded Rectangle 104">
            <a:extLst>
              <a:ext uri="{FF2B5EF4-FFF2-40B4-BE49-F238E27FC236}">
                <a16:creationId xmlns:a16="http://schemas.microsoft.com/office/drawing/2014/main" id="{3E40AEDA-A811-6F4F-9101-A598D6499B14}"/>
              </a:ext>
            </a:extLst>
          </p:cNvPr>
          <p:cNvSpPr/>
          <p:nvPr/>
        </p:nvSpPr>
        <p:spPr>
          <a:xfrm>
            <a:off x="3454852" y="3648111"/>
            <a:ext cx="68487" cy="26355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ounded Rectangle 105">
            <a:extLst>
              <a:ext uri="{FF2B5EF4-FFF2-40B4-BE49-F238E27FC236}">
                <a16:creationId xmlns:a16="http://schemas.microsoft.com/office/drawing/2014/main" id="{BA9234E2-863A-764F-B47C-4F95941E0C46}"/>
              </a:ext>
            </a:extLst>
          </p:cNvPr>
          <p:cNvSpPr/>
          <p:nvPr/>
        </p:nvSpPr>
        <p:spPr>
          <a:xfrm>
            <a:off x="5273855" y="3356208"/>
            <a:ext cx="69669" cy="16461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Rounded Rectangle 106">
            <a:extLst>
              <a:ext uri="{FF2B5EF4-FFF2-40B4-BE49-F238E27FC236}">
                <a16:creationId xmlns:a16="http://schemas.microsoft.com/office/drawing/2014/main" id="{EF5BCE76-E3AC-6B41-A5EC-E7939D40B808}"/>
              </a:ext>
            </a:extLst>
          </p:cNvPr>
          <p:cNvSpPr/>
          <p:nvPr/>
        </p:nvSpPr>
        <p:spPr>
          <a:xfrm>
            <a:off x="5364674" y="3299901"/>
            <a:ext cx="67360" cy="22059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ounded Rectangle 107">
            <a:extLst>
              <a:ext uri="{FF2B5EF4-FFF2-40B4-BE49-F238E27FC236}">
                <a16:creationId xmlns:a16="http://schemas.microsoft.com/office/drawing/2014/main" id="{709849A3-8016-9146-815F-A37375528CCD}"/>
              </a:ext>
            </a:extLst>
          </p:cNvPr>
          <p:cNvSpPr/>
          <p:nvPr/>
        </p:nvSpPr>
        <p:spPr>
          <a:xfrm>
            <a:off x="5453324" y="3256924"/>
            <a:ext cx="68487" cy="26355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1" name="Group 110">
            <a:extLst>
              <a:ext uri="{FF2B5EF4-FFF2-40B4-BE49-F238E27FC236}">
                <a16:creationId xmlns:a16="http://schemas.microsoft.com/office/drawing/2014/main" id="{ECE8BC11-A816-434C-8443-D56CB665CB65}"/>
              </a:ext>
            </a:extLst>
          </p:cNvPr>
          <p:cNvGrpSpPr/>
          <p:nvPr/>
        </p:nvGrpSpPr>
        <p:grpSpPr>
          <a:xfrm rot="2017562">
            <a:off x="5152385" y="3238740"/>
            <a:ext cx="521083" cy="308850"/>
            <a:chOff x="4758655" y="2836546"/>
            <a:chExt cx="381358" cy="219682"/>
          </a:xfrm>
        </p:grpSpPr>
        <p:sp>
          <p:nvSpPr>
            <p:cNvPr id="109" name="Donut 108">
              <a:extLst>
                <a:ext uri="{FF2B5EF4-FFF2-40B4-BE49-F238E27FC236}">
                  <a16:creationId xmlns:a16="http://schemas.microsoft.com/office/drawing/2014/main" id="{04842D0C-200E-BF4F-A155-B7B75972E8C3}"/>
                </a:ext>
              </a:extLst>
            </p:cNvPr>
            <p:cNvSpPr/>
            <p:nvPr/>
          </p:nvSpPr>
          <p:spPr>
            <a:xfrm>
              <a:off x="4758655" y="2836546"/>
              <a:ext cx="204396" cy="219682"/>
            </a:xfrm>
            <a:prstGeom prst="donu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0" name="Rectangle 109">
              <a:extLst>
                <a:ext uri="{FF2B5EF4-FFF2-40B4-BE49-F238E27FC236}">
                  <a16:creationId xmlns:a16="http://schemas.microsoft.com/office/drawing/2014/main" id="{9F03C45F-55FE-9048-9E11-E94FCE8577C3}"/>
                </a:ext>
              </a:extLst>
            </p:cNvPr>
            <p:cNvSpPr/>
            <p:nvPr/>
          </p:nvSpPr>
          <p:spPr>
            <a:xfrm>
              <a:off x="4925239" y="2923527"/>
              <a:ext cx="214774" cy="45719"/>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2" name="Rounded Rectangle 111">
            <a:extLst>
              <a:ext uri="{FF2B5EF4-FFF2-40B4-BE49-F238E27FC236}">
                <a16:creationId xmlns:a16="http://schemas.microsoft.com/office/drawing/2014/main" id="{A628C36E-124A-634E-80C0-6613849EBC6A}"/>
              </a:ext>
            </a:extLst>
          </p:cNvPr>
          <p:cNvSpPr/>
          <p:nvPr/>
        </p:nvSpPr>
        <p:spPr>
          <a:xfrm>
            <a:off x="7165246" y="2483632"/>
            <a:ext cx="104632" cy="14557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0F632207-8FEB-5A46-A862-E3C2465519D7}"/>
              </a:ext>
            </a:extLst>
          </p:cNvPr>
          <p:cNvSpPr/>
          <p:nvPr/>
        </p:nvSpPr>
        <p:spPr>
          <a:xfrm>
            <a:off x="7093584" y="2214934"/>
            <a:ext cx="247956" cy="25046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5" name="Picture 114">
            <a:extLst>
              <a:ext uri="{FF2B5EF4-FFF2-40B4-BE49-F238E27FC236}">
                <a16:creationId xmlns:a16="http://schemas.microsoft.com/office/drawing/2014/main" id="{47EDCCAF-82C5-2742-A6C0-5B27E1E441D6}"/>
              </a:ext>
            </a:extLst>
          </p:cNvPr>
          <p:cNvPicPr>
            <a:picLocks noChangeAspect="1"/>
          </p:cNvPicPr>
          <p:nvPr/>
        </p:nvPicPr>
        <p:blipFill>
          <a:blip r:embed="rId4" cstate="email">
            <a:alphaModFix/>
            <a:lum bright="70000" contrast="-70000"/>
            <a:extLst>
              <a:ext uri="{28A0092B-C50C-407E-A947-70E740481C1C}">
                <a14:useLocalDpi xmlns:a14="http://schemas.microsoft.com/office/drawing/2010/main"/>
              </a:ext>
            </a:extLst>
          </a:blip>
          <a:stretch>
            <a:fillRect/>
          </a:stretch>
        </p:blipFill>
        <p:spPr>
          <a:xfrm>
            <a:off x="8828024" y="1572920"/>
            <a:ext cx="491263" cy="491263"/>
          </a:xfrm>
          <a:prstGeom prst="rect">
            <a:avLst/>
          </a:prstGeom>
        </p:spPr>
      </p:pic>
    </p:spTree>
    <p:extLst>
      <p:ext uri="{BB962C8B-B14F-4D97-AF65-F5344CB8AC3E}">
        <p14:creationId xmlns:p14="http://schemas.microsoft.com/office/powerpoint/2010/main" val="142925042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FF2B5EF4-FFF2-40B4-BE49-F238E27FC236}">
                <a16:creationId xmlns:a16="http://schemas.microsoft.com/office/drawing/2014/main" id="{6E05790F-E666-474E-9A8F-796143613A1D}"/>
              </a:ext>
            </a:extLst>
          </p:cNvPr>
          <p:cNvSpPr/>
          <p:nvPr/>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00541E78-3AD4-4214-9EA8-1CD126C339D8}"/>
              </a:ext>
            </a:extLst>
          </p:cNvPr>
          <p:cNvSpPr txBox="1"/>
          <p:nvPr/>
        </p:nvSpPr>
        <p:spPr>
          <a:xfrm>
            <a:off x="7837488" y="1468231"/>
            <a:ext cx="1594988" cy="332399"/>
          </a:xfrm>
          <a:prstGeom prst="rect">
            <a:avLst/>
          </a:prstGeom>
          <a:noFill/>
        </p:spPr>
        <p:txBody>
          <a:bodyPr wrap="none" lIns="0" tIns="0" rIns="0" bIns="0" rtlCol="0" anchor="ctr" anchorCtr="0">
            <a:sp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dirty="0">
                <a:ln>
                  <a:noFill/>
                </a:ln>
                <a:gradFill>
                  <a:gsLst>
                    <a:gs pos="5500">
                      <a:srgbClr val="1A1A1A"/>
                    </a:gs>
                    <a:gs pos="20000">
                      <a:srgbClr val="1A1A1A"/>
                    </a:gs>
                  </a:gsLst>
                  <a:path path="circle">
                    <a:fillToRect l="50000" t="50000" r="50000" b="50000"/>
                  </a:path>
                </a:gradFill>
                <a:effectLst/>
                <a:uLnTx/>
                <a:uFillTx/>
                <a:latin typeface="Segoe UI Semibold"/>
                <a:ea typeface="+mn-ea"/>
                <a:cs typeface="Segoe UI Semilight" panose="020B0402040204020203" pitchFamily="34" charset="0"/>
              </a:rPr>
              <a:t>AI platform</a:t>
            </a:r>
          </a:p>
        </p:txBody>
      </p:sp>
      <p:sp>
        <p:nvSpPr>
          <p:cNvPr id="35" name="TextBox 34">
            <a:extLst>
              <a:ext uri="{FF2B5EF4-FFF2-40B4-BE49-F238E27FC236}">
                <a16:creationId xmlns:a16="http://schemas.microsoft.com/office/drawing/2014/main" id="{AD6C7488-283B-4CFA-BFC6-B74470A5AD96}"/>
              </a:ext>
            </a:extLst>
          </p:cNvPr>
          <p:cNvSpPr txBox="1"/>
          <p:nvPr/>
        </p:nvSpPr>
        <p:spPr>
          <a:xfrm>
            <a:off x="7837488" y="5057372"/>
            <a:ext cx="2537554" cy="332399"/>
          </a:xfrm>
          <a:prstGeom prst="rect">
            <a:avLst/>
          </a:prstGeom>
          <a:noFill/>
        </p:spPr>
        <p:txBody>
          <a:bodyPr wrap="none" lIns="0" tIns="0" rIns="0" bIns="0" rtlCol="0" anchor="ctr" anchorCtr="0">
            <a:sp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dirty="0">
                <a:ln>
                  <a:noFill/>
                </a:ln>
                <a:gradFill>
                  <a:gsLst>
                    <a:gs pos="5500">
                      <a:srgbClr val="1A1A1A"/>
                    </a:gs>
                    <a:gs pos="20000">
                      <a:srgbClr val="1A1A1A"/>
                    </a:gs>
                  </a:gsLst>
                  <a:path path="circle">
                    <a:fillToRect l="50000" t="50000" r="50000" b="50000"/>
                  </a:path>
                </a:gradFill>
                <a:effectLst/>
                <a:uLnTx/>
                <a:uFillTx/>
                <a:latin typeface="Segoe UI Semibold"/>
                <a:ea typeface="+mn-ea"/>
                <a:cs typeface="Segoe UI Semilight" panose="020B0402040204020203" pitchFamily="34" charset="0"/>
              </a:rPr>
              <a:t>Business solutions</a:t>
            </a:r>
          </a:p>
        </p:txBody>
      </p:sp>
      <p:sp>
        <p:nvSpPr>
          <p:cNvPr id="39" name="TextBox 38">
            <a:extLst>
              <a:ext uri="{FF2B5EF4-FFF2-40B4-BE49-F238E27FC236}">
                <a16:creationId xmlns:a16="http://schemas.microsoft.com/office/drawing/2014/main" id="{057FBA05-9E2A-47A2-898F-26E8B757626E}"/>
              </a:ext>
            </a:extLst>
          </p:cNvPr>
          <p:cNvSpPr txBox="1"/>
          <p:nvPr/>
        </p:nvSpPr>
        <p:spPr>
          <a:xfrm>
            <a:off x="7837488" y="3262802"/>
            <a:ext cx="1514838" cy="332399"/>
          </a:xfrm>
          <a:prstGeom prst="rect">
            <a:avLst/>
          </a:prstGeom>
          <a:noFill/>
        </p:spPr>
        <p:txBody>
          <a:bodyPr wrap="none" lIns="0" tIns="0" rIns="0" bIns="0" rtlCol="0" anchor="ctr" anchorCtr="0">
            <a:sp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dirty="0">
                <a:ln>
                  <a:noFill/>
                </a:ln>
                <a:gradFill>
                  <a:gsLst>
                    <a:gs pos="5500">
                      <a:srgbClr val="1A1A1A"/>
                    </a:gs>
                    <a:gs pos="20000">
                      <a:srgbClr val="1A1A1A"/>
                    </a:gs>
                  </a:gsLst>
                  <a:path path="circle">
                    <a:fillToRect l="50000" t="50000" r="50000" b="50000"/>
                  </a:path>
                </a:gradFill>
                <a:effectLst/>
                <a:uLnTx/>
                <a:uFillTx/>
                <a:latin typeface="Segoe UI Semibold"/>
                <a:ea typeface="+mn-ea"/>
                <a:cs typeface="Segoe UI Semilight" panose="020B0402040204020203" pitchFamily="34" charset="0"/>
              </a:rPr>
              <a:t>Infusing AI</a:t>
            </a:r>
          </a:p>
        </p:txBody>
      </p:sp>
      <p:grpSp>
        <p:nvGrpSpPr>
          <p:cNvPr id="13" name="Group 12">
            <a:extLst>
              <a:ext uri="{FF2B5EF4-FFF2-40B4-BE49-F238E27FC236}">
                <a16:creationId xmlns:a16="http://schemas.microsoft.com/office/drawing/2014/main" id="{784C912B-6BC8-429F-8330-EB8B8939B71B}"/>
              </a:ext>
            </a:extLst>
          </p:cNvPr>
          <p:cNvGrpSpPr/>
          <p:nvPr/>
        </p:nvGrpSpPr>
        <p:grpSpPr>
          <a:xfrm>
            <a:off x="6256112" y="2769729"/>
            <a:ext cx="1318544" cy="1318544"/>
            <a:chOff x="6270626" y="2769729"/>
            <a:chExt cx="1318544" cy="1318544"/>
          </a:xfrm>
        </p:grpSpPr>
        <p:sp>
          <p:nvSpPr>
            <p:cNvPr id="36" name="Oval 35">
              <a:extLst>
                <a:ext uri="{FF2B5EF4-FFF2-40B4-BE49-F238E27FC236}">
                  <a16:creationId xmlns:a16="http://schemas.microsoft.com/office/drawing/2014/main" id="{A73FF02F-C0C1-4A2A-B1DD-79434310B86A}"/>
                </a:ext>
              </a:extLst>
            </p:cNvPr>
            <p:cNvSpPr/>
            <p:nvPr/>
          </p:nvSpPr>
          <p:spPr bwMode="auto">
            <a:xfrm>
              <a:off x="6270626" y="2769729"/>
              <a:ext cx="1318544" cy="1318544"/>
            </a:xfrm>
            <a:prstGeom prst="ellipse">
              <a:avLst/>
            </a:prstGeom>
            <a:solidFill>
              <a:schemeClr val="accent1"/>
            </a:solidFill>
            <a:ln>
              <a:noFill/>
            </a:ln>
            <a:effectLst>
              <a:outerShdw blurRad="889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0" name="bot_3" title="Icon of two chevron brackets with two dots between them">
              <a:extLst>
                <a:ext uri="{FF2B5EF4-FFF2-40B4-BE49-F238E27FC236}">
                  <a16:creationId xmlns:a16="http://schemas.microsoft.com/office/drawing/2014/main" id="{75723A07-E6C7-4A97-AFC1-FFD064672C5B}"/>
                </a:ext>
              </a:extLst>
            </p:cNvPr>
            <p:cNvSpPr>
              <a:spLocks noChangeAspect="1" noEditPoints="1"/>
            </p:cNvSpPr>
            <p:nvPr/>
          </p:nvSpPr>
          <p:spPr bwMode="auto">
            <a:xfrm>
              <a:off x="6652694" y="3230107"/>
              <a:ext cx="554408" cy="397788"/>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B63E9D99-588B-4161-A167-2BE9FC008EA0}"/>
              </a:ext>
            </a:extLst>
          </p:cNvPr>
          <p:cNvGrpSpPr/>
          <p:nvPr/>
        </p:nvGrpSpPr>
        <p:grpSpPr>
          <a:xfrm>
            <a:off x="6256112" y="975158"/>
            <a:ext cx="1318544" cy="1318544"/>
            <a:chOff x="6270626" y="975158"/>
            <a:chExt cx="1318544" cy="1318544"/>
          </a:xfrm>
        </p:grpSpPr>
        <p:sp>
          <p:nvSpPr>
            <p:cNvPr id="29" name="Oval 28">
              <a:extLst>
                <a:ext uri="{FF2B5EF4-FFF2-40B4-BE49-F238E27FC236}">
                  <a16:creationId xmlns:a16="http://schemas.microsoft.com/office/drawing/2014/main" id="{31C41EAC-BB0D-4549-B6F9-589C56C493C4}"/>
                </a:ext>
              </a:extLst>
            </p:cNvPr>
            <p:cNvSpPr/>
            <p:nvPr/>
          </p:nvSpPr>
          <p:spPr bwMode="auto">
            <a:xfrm>
              <a:off x="6270626" y="975158"/>
              <a:ext cx="1318544" cy="1318544"/>
            </a:xfrm>
            <a:prstGeom prst="ellipse">
              <a:avLst/>
            </a:prstGeom>
            <a:solidFill>
              <a:srgbClr val="0078D4"/>
            </a:solidFill>
            <a:ln>
              <a:noFill/>
            </a:ln>
            <a:effectLst>
              <a:outerShdw blurRad="889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1" name="cloud" title="Icon of a cloud">
              <a:extLst>
                <a:ext uri="{FF2B5EF4-FFF2-40B4-BE49-F238E27FC236}">
                  <a16:creationId xmlns:a16="http://schemas.microsoft.com/office/drawing/2014/main" id="{313867B5-7DAB-49C7-910E-C0E29B9AF3EF}"/>
                </a:ext>
              </a:extLst>
            </p:cNvPr>
            <p:cNvSpPr>
              <a:spLocks noChangeAspect="1"/>
            </p:cNvSpPr>
            <p:nvPr/>
          </p:nvSpPr>
          <p:spPr bwMode="auto">
            <a:xfrm>
              <a:off x="6653292" y="1415856"/>
              <a:ext cx="553212" cy="35006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F02D635B-3016-4311-AA5B-C12BF0BCE09B}"/>
              </a:ext>
            </a:extLst>
          </p:cNvPr>
          <p:cNvGrpSpPr/>
          <p:nvPr/>
        </p:nvGrpSpPr>
        <p:grpSpPr>
          <a:xfrm>
            <a:off x="6256112" y="4564299"/>
            <a:ext cx="1318544" cy="1318544"/>
            <a:chOff x="6270626" y="4564299"/>
            <a:chExt cx="1318544" cy="1318544"/>
          </a:xfrm>
        </p:grpSpPr>
        <p:sp>
          <p:nvSpPr>
            <p:cNvPr id="34" name="Oval 33">
              <a:extLst>
                <a:ext uri="{FF2B5EF4-FFF2-40B4-BE49-F238E27FC236}">
                  <a16:creationId xmlns:a16="http://schemas.microsoft.com/office/drawing/2014/main" id="{9003B9D1-FF6A-4427-8316-1318BFD2B561}"/>
                </a:ext>
              </a:extLst>
            </p:cNvPr>
            <p:cNvSpPr/>
            <p:nvPr/>
          </p:nvSpPr>
          <p:spPr bwMode="auto">
            <a:xfrm>
              <a:off x="6270626" y="4564299"/>
              <a:ext cx="1318544" cy="1318544"/>
            </a:xfrm>
            <a:prstGeom prst="ellipse">
              <a:avLst/>
            </a:prstGeom>
            <a:solidFill>
              <a:schemeClr val="accent1"/>
            </a:solidFill>
            <a:ln>
              <a:noFill/>
            </a:ln>
            <a:effectLst>
              <a:outerShdw blurRad="889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2" name="plan" title="Icon of a circle with an arrow projecting from it between two exes">
              <a:extLst>
                <a:ext uri="{FF2B5EF4-FFF2-40B4-BE49-F238E27FC236}">
                  <a16:creationId xmlns:a16="http://schemas.microsoft.com/office/drawing/2014/main" id="{954E68CD-3049-4936-BA2E-436C8B3A7565}"/>
                </a:ext>
              </a:extLst>
            </p:cNvPr>
            <p:cNvSpPr>
              <a:spLocks noChangeAspect="1" noEditPoints="1"/>
            </p:cNvSpPr>
            <p:nvPr/>
          </p:nvSpPr>
          <p:spPr bwMode="auto">
            <a:xfrm>
              <a:off x="6729519" y="5022403"/>
              <a:ext cx="400759" cy="402336"/>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03" name="Title 3">
            <a:extLst>
              <a:ext uri="{FF2B5EF4-FFF2-40B4-BE49-F238E27FC236}">
                <a16:creationId xmlns:a16="http://schemas.microsoft.com/office/drawing/2014/main" id="{B5B0F8CC-293B-4C4D-BD0F-5DF422691E51}"/>
              </a:ext>
            </a:extLst>
          </p:cNvPr>
          <p:cNvSpPr txBox="1">
            <a:spLocks/>
          </p:cNvSpPr>
          <p:nvPr/>
        </p:nvSpPr>
        <p:spPr>
          <a:xfrm>
            <a:off x="588263" y="2875002"/>
            <a:ext cx="4230480"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Microsoft AI </a:t>
            </a:r>
            <a:r>
              <a:rPr kumimoji="0" lang="en-US"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Investment Pillars</a:t>
            </a:r>
          </a:p>
        </p:txBody>
      </p:sp>
      <p:pic>
        <p:nvPicPr>
          <p:cNvPr id="16" name="Picture 15">
            <a:extLst>
              <a:ext uri="{FF2B5EF4-FFF2-40B4-BE49-F238E27FC236}">
                <a16:creationId xmlns:a16="http://schemas.microsoft.com/office/drawing/2014/main" id="{37674409-5867-724A-BA5B-3CC7CEE82066}"/>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V="1">
            <a:off x="8425137" y="-21586"/>
            <a:ext cx="3757576" cy="2421478"/>
          </a:xfrm>
          <a:prstGeom prst="rect">
            <a:avLst/>
          </a:prstGeom>
        </p:spPr>
      </p:pic>
    </p:spTree>
    <p:custDataLst>
      <p:tags r:id="rId1"/>
    </p:custDataLst>
    <p:extLst>
      <p:ext uri="{BB962C8B-B14F-4D97-AF65-F5344CB8AC3E}">
        <p14:creationId xmlns:p14="http://schemas.microsoft.com/office/powerpoint/2010/main" val="1450950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par>
                                <p:cTn id="8" presetID="42" presetClass="path" presetSubtype="0" decel="100000" fill="hold" grpId="1" nodeType="withEffect">
                                  <p:stCondLst>
                                    <p:cond delay="0"/>
                                  </p:stCondLst>
                                  <p:childTnLst>
                                    <p:animMotion origin="layout" path="M 3.33333E-6 4.81481E-6 L 3.33333E-6 0.02569 " pathEditMode="relative" rAng="0" ptsTypes="AA">
                                      <p:cBhvr>
                                        <p:cTn id="9" dur="500" spd="-100000" fill="hold"/>
                                        <p:tgtEl>
                                          <p:spTgt spid="103"/>
                                        </p:tgtEl>
                                        <p:attrNameLst>
                                          <p:attrName>ppt_x</p:attrName>
                                          <p:attrName>ppt_y</p:attrName>
                                        </p:attrNameLst>
                                      </p:cBhvr>
                                      <p:rCtr x="0" y="1273"/>
                                    </p:animMotion>
                                  </p:childTnLst>
                                </p:cTn>
                              </p:par>
                              <p:par>
                                <p:cTn id="10" presetID="10" presetClass="entr" presetSubtype="0" fill="hold" nodeType="withEffect">
                                  <p:stCondLst>
                                    <p:cond delay="1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nodeType="withEffect">
                                  <p:stCondLst>
                                    <p:cond delay="100"/>
                                  </p:stCondLst>
                                  <p:childTnLst>
                                    <p:animMotion origin="layout" path="M 3.33333E-6 4.81481E-6 L 3.33333E-6 0.02569 " pathEditMode="relative" rAng="0" ptsTypes="AA">
                                      <p:cBhvr>
                                        <p:cTn id="14" dur="500" spd="-100000" fill="hold"/>
                                        <p:tgtEl>
                                          <p:spTgt spid="12"/>
                                        </p:tgtEl>
                                        <p:attrNameLst>
                                          <p:attrName>ppt_x</p:attrName>
                                          <p:attrName>ppt_y</p:attrName>
                                        </p:attrNameLst>
                                      </p:cBhvr>
                                      <p:rCtr x="0" y="1273"/>
                                    </p:animMotion>
                                  </p:childTnLst>
                                </p:cTn>
                              </p:par>
                              <p:par>
                                <p:cTn id="15" presetID="10" presetClass="entr" presetSubtype="0" fill="hold" grpId="0" nodeType="withEffect">
                                  <p:stCondLst>
                                    <p:cond delay="10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par>
                                <p:cTn id="18" presetID="42" presetClass="path" presetSubtype="0" decel="100000" fill="hold" grpId="1" nodeType="withEffect">
                                  <p:stCondLst>
                                    <p:cond delay="100"/>
                                  </p:stCondLst>
                                  <p:childTnLst>
                                    <p:animMotion origin="layout" path="M 3.33333E-6 4.81481E-6 L 3.33333E-6 0.02569 " pathEditMode="relative" rAng="0" ptsTypes="AA">
                                      <p:cBhvr>
                                        <p:cTn id="19" dur="500" spd="-100000" fill="hold"/>
                                        <p:tgtEl>
                                          <p:spTgt spid="33"/>
                                        </p:tgtEl>
                                        <p:attrNameLst>
                                          <p:attrName>ppt_x</p:attrName>
                                          <p:attrName>ppt_y</p:attrName>
                                        </p:attrNameLst>
                                      </p:cBhvr>
                                      <p:rCtr x="0" y="1273"/>
                                    </p:animMotion>
                                  </p:childTnLst>
                                </p:cTn>
                              </p:par>
                              <p:par>
                                <p:cTn id="20" presetID="10" presetClass="entr" presetSubtype="0" fill="hold" nodeType="withEffect">
                                  <p:stCondLst>
                                    <p:cond delay="2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42" presetClass="path" presetSubtype="0" decel="100000" fill="hold" nodeType="withEffect">
                                  <p:stCondLst>
                                    <p:cond delay="200"/>
                                  </p:stCondLst>
                                  <p:childTnLst>
                                    <p:animMotion origin="layout" path="M 3.33333E-6 4.81481E-6 L 3.33333E-6 0.02569 " pathEditMode="relative" rAng="0" ptsTypes="AA">
                                      <p:cBhvr>
                                        <p:cTn id="24" dur="500" spd="-100000" fill="hold"/>
                                        <p:tgtEl>
                                          <p:spTgt spid="13"/>
                                        </p:tgtEl>
                                        <p:attrNameLst>
                                          <p:attrName>ppt_x</p:attrName>
                                          <p:attrName>ppt_y</p:attrName>
                                        </p:attrNameLst>
                                      </p:cBhvr>
                                      <p:rCtr x="0" y="1273"/>
                                    </p:animMotion>
                                  </p:childTnLst>
                                </p:cTn>
                              </p:par>
                              <p:par>
                                <p:cTn id="25" presetID="10" presetClass="entr" presetSubtype="0" fill="hold" grpId="0" nodeType="withEffect">
                                  <p:stCondLst>
                                    <p:cond delay="20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par>
                                <p:cTn id="28" presetID="42" presetClass="path" presetSubtype="0" decel="100000" fill="hold" grpId="1" nodeType="withEffect">
                                  <p:stCondLst>
                                    <p:cond delay="200"/>
                                  </p:stCondLst>
                                  <p:childTnLst>
                                    <p:animMotion origin="layout" path="M 3.33333E-6 4.81481E-6 L 3.33333E-6 0.02569 " pathEditMode="relative" rAng="0" ptsTypes="AA">
                                      <p:cBhvr>
                                        <p:cTn id="29" dur="500" spd="-100000" fill="hold"/>
                                        <p:tgtEl>
                                          <p:spTgt spid="39"/>
                                        </p:tgtEl>
                                        <p:attrNameLst>
                                          <p:attrName>ppt_x</p:attrName>
                                          <p:attrName>ppt_y</p:attrName>
                                        </p:attrNameLst>
                                      </p:cBhvr>
                                      <p:rCtr x="0" y="1273"/>
                                    </p:animMotion>
                                  </p:childTnLst>
                                </p:cTn>
                              </p:par>
                              <p:par>
                                <p:cTn id="30" presetID="10" presetClass="entr" presetSubtype="0" fill="hold" nodeType="withEffect">
                                  <p:stCondLst>
                                    <p:cond delay="3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42" presetClass="path" presetSubtype="0" decel="100000" fill="hold" nodeType="withEffect">
                                  <p:stCondLst>
                                    <p:cond delay="300"/>
                                  </p:stCondLst>
                                  <p:childTnLst>
                                    <p:animMotion origin="layout" path="M 3.33333E-6 4.81481E-6 L 3.33333E-6 0.02569 " pathEditMode="relative" rAng="0" ptsTypes="AA">
                                      <p:cBhvr>
                                        <p:cTn id="34" dur="500" spd="-100000" fill="hold"/>
                                        <p:tgtEl>
                                          <p:spTgt spid="14"/>
                                        </p:tgtEl>
                                        <p:attrNameLst>
                                          <p:attrName>ppt_x</p:attrName>
                                          <p:attrName>ppt_y</p:attrName>
                                        </p:attrNameLst>
                                      </p:cBhvr>
                                      <p:rCtr x="0" y="1273"/>
                                    </p:animMotion>
                                  </p:childTnLst>
                                </p:cTn>
                              </p:par>
                              <p:par>
                                <p:cTn id="35" presetID="10" presetClass="entr" presetSubtype="0" fill="hold" grpId="0" nodeType="withEffect">
                                  <p:stCondLst>
                                    <p:cond delay="30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42" presetClass="path" presetSubtype="0" decel="100000" fill="hold" grpId="1" nodeType="withEffect">
                                  <p:stCondLst>
                                    <p:cond delay="300"/>
                                  </p:stCondLst>
                                  <p:childTnLst>
                                    <p:animMotion origin="layout" path="M 3.33333E-6 4.81481E-6 L 3.33333E-6 0.02569 " pathEditMode="relative" rAng="0" ptsTypes="AA">
                                      <p:cBhvr>
                                        <p:cTn id="39" dur="500" spd="-100000" fill="hold"/>
                                        <p:tgtEl>
                                          <p:spTgt spid="35"/>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P spid="35" grpId="0"/>
      <p:bldP spid="35" grpId="1"/>
      <p:bldP spid="39" grpId="0"/>
      <p:bldP spid="39" grpId="1"/>
      <p:bldP spid="103" grpId="0"/>
      <p:bldP spid="103"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D4CFE84-8CEA-4199-AF73-6187A1912F9A}"/>
              </a:ext>
            </a:extLst>
          </p:cNvPr>
          <p:cNvGrpSpPr/>
          <p:nvPr/>
        </p:nvGrpSpPr>
        <p:grpSpPr>
          <a:xfrm>
            <a:off x="1154291" y="1174214"/>
            <a:ext cx="19836851" cy="8416687"/>
            <a:chOff x="1154291" y="1174214"/>
            <a:chExt cx="19836851" cy="8416687"/>
          </a:xfrm>
        </p:grpSpPr>
        <p:sp>
          <p:nvSpPr>
            <p:cNvPr id="38" name="Arc 37">
              <a:extLst>
                <a:ext uri="{FF2B5EF4-FFF2-40B4-BE49-F238E27FC236}">
                  <a16:creationId xmlns:a16="http://schemas.microsoft.com/office/drawing/2014/main" id="{00E65885-7434-43A9-BBE2-C2EC214116DB}"/>
                </a:ext>
              </a:extLst>
            </p:cNvPr>
            <p:cNvSpPr/>
            <p:nvPr/>
          </p:nvSpPr>
          <p:spPr>
            <a:xfrm flipH="1">
              <a:off x="1154291" y="1174214"/>
              <a:ext cx="19836851" cy="8416687"/>
            </a:xfrm>
            <a:prstGeom prst="arc">
              <a:avLst>
                <a:gd name="adj1" fmla="val 15650686"/>
                <a:gd name="adj2" fmla="val 21512603"/>
              </a:avLst>
            </a:prstGeom>
            <a:ln w="57150">
              <a:solidFill>
                <a:srgbClr val="4472C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47474"/>
                </a:solidFill>
                <a:effectLst/>
                <a:uLnTx/>
                <a:uFillTx/>
                <a:latin typeface="Calibri" panose="020F0502020204030204"/>
                <a:ea typeface="+mn-ea"/>
                <a:cs typeface="+mn-cs"/>
              </a:endParaRPr>
            </a:p>
          </p:txBody>
        </p:sp>
        <p:cxnSp>
          <p:nvCxnSpPr>
            <p:cNvPr id="65" name="Straight Arrow Connector 64">
              <a:extLst>
                <a:ext uri="{FF2B5EF4-FFF2-40B4-BE49-F238E27FC236}">
                  <a16:creationId xmlns:a16="http://schemas.microsoft.com/office/drawing/2014/main" id="{2EFE123B-EFB1-453F-8C05-F9D5B4C79A2E}"/>
                </a:ext>
              </a:extLst>
            </p:cNvPr>
            <p:cNvCxnSpPr>
              <a:cxnSpLocks/>
            </p:cNvCxnSpPr>
            <p:nvPr/>
          </p:nvCxnSpPr>
          <p:spPr>
            <a:xfrm>
              <a:off x="11742564" y="1183559"/>
              <a:ext cx="156029" cy="0"/>
            </a:xfrm>
            <a:prstGeom prst="straightConnector1">
              <a:avLst/>
            </a:prstGeom>
            <a:ln w="57150">
              <a:solidFill>
                <a:srgbClr val="4472C4"/>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BD796404-FEC9-4A53-8259-42E359C7D6CE}"/>
              </a:ext>
            </a:extLst>
          </p:cNvPr>
          <p:cNvGrpSpPr/>
          <p:nvPr/>
        </p:nvGrpSpPr>
        <p:grpSpPr>
          <a:xfrm>
            <a:off x="1069597" y="4783163"/>
            <a:ext cx="3990024" cy="1334169"/>
            <a:chOff x="1069597" y="4783163"/>
            <a:chExt cx="3990024" cy="1334169"/>
          </a:xfrm>
        </p:grpSpPr>
        <p:sp>
          <p:nvSpPr>
            <p:cNvPr id="39" name="Oval 38">
              <a:extLst>
                <a:ext uri="{FF2B5EF4-FFF2-40B4-BE49-F238E27FC236}">
                  <a16:creationId xmlns:a16="http://schemas.microsoft.com/office/drawing/2014/main" id="{2D151813-DB74-43D6-B12B-D988094230D7}"/>
                </a:ext>
              </a:extLst>
            </p:cNvPr>
            <p:cNvSpPr/>
            <p:nvPr/>
          </p:nvSpPr>
          <p:spPr>
            <a:xfrm>
              <a:off x="1069597" y="4803169"/>
              <a:ext cx="302782" cy="320948"/>
            </a:xfrm>
            <a:prstGeom prst="ellipse">
              <a:avLst/>
            </a:prstGeom>
            <a:solidFill>
              <a:schemeClr val="bg1"/>
            </a:solid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47474"/>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EFEA09FC-9D26-485B-82A8-2B1330BEB99A}"/>
                </a:ext>
              </a:extLst>
            </p:cNvPr>
            <p:cNvSpPr/>
            <p:nvPr/>
          </p:nvSpPr>
          <p:spPr>
            <a:xfrm>
              <a:off x="2498973" y="5199436"/>
              <a:ext cx="11865" cy="914400"/>
            </a:xfrm>
            <a:prstGeom prst="rect">
              <a:avLst/>
            </a:prstGeom>
            <a:solidFill>
              <a:srgbClr val="FFFFFF"/>
            </a:solidFill>
            <a:ln w="1905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747474"/>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AA69C9D6-1372-4590-B5CF-EFE0DD1E6759}"/>
                </a:ext>
              </a:extLst>
            </p:cNvPr>
            <p:cNvSpPr/>
            <p:nvPr/>
          </p:nvSpPr>
          <p:spPr>
            <a:xfrm>
              <a:off x="1426059" y="4783163"/>
              <a:ext cx="3633562" cy="400110"/>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rPr>
                <a:t>BI and Apps</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27A730D5-23E5-4206-936D-4BF53E753BC2}"/>
                </a:ext>
              </a:extLst>
            </p:cNvPr>
            <p:cNvSpPr/>
            <p:nvPr/>
          </p:nvSpPr>
          <p:spPr>
            <a:xfrm>
              <a:off x="1161326" y="5155246"/>
              <a:ext cx="1376352" cy="954107"/>
            </a:xfrm>
            <a:prstGeom prst="rect">
              <a:avLst/>
            </a:prstGeom>
            <a:ln>
              <a:noFill/>
            </a:ln>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47474"/>
                  </a:solidFill>
                  <a:effectLst/>
                  <a:uLnTx/>
                  <a:uFillTx/>
                  <a:latin typeface="Segoe UI Light" panose="020B0502040204020203" pitchFamily="34" charset="0"/>
                  <a:ea typeface="+mn-ea"/>
                  <a:cs typeface="+mn-cs"/>
                </a:rPr>
                <a:t>Data-driven</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47474"/>
                  </a:solidFill>
                  <a:effectLst/>
                  <a:uLnTx/>
                  <a:uFillTx/>
                  <a:latin typeface="Segoe UI Light" panose="020B0502040204020203" pitchFamily="34" charset="0"/>
                  <a:ea typeface="+mn-ea"/>
                  <a:cs typeface="+mn-cs"/>
                </a:rPr>
                <a:t>Business analytics and reporting</a:t>
              </a:r>
              <a:endParaRPr kumimoji="0" lang="en-US" sz="1400" b="0" i="0" u="none" strike="noStrike" kern="1200" cap="none" spc="0" normalizeH="0" baseline="0" noProof="0" dirty="0">
                <a:ln>
                  <a:noFill/>
                </a:ln>
                <a:solidFill>
                  <a:srgbClr val="747474"/>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D293D850-60CF-42E9-BA14-FEF6A47530F4}"/>
                </a:ext>
              </a:extLst>
            </p:cNvPr>
            <p:cNvSpPr/>
            <p:nvPr/>
          </p:nvSpPr>
          <p:spPr>
            <a:xfrm>
              <a:off x="2564518" y="5178613"/>
              <a:ext cx="2297898" cy="938719"/>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Power BI</a:t>
              </a:r>
              <a:b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b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Power Apps + Flow</a:t>
              </a:r>
              <a:b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br>
              <a:endPar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Azure Data Services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SQL Server</a:t>
              </a:r>
            </a:p>
          </p:txBody>
        </p:sp>
      </p:grpSp>
      <p:sp>
        <p:nvSpPr>
          <p:cNvPr id="60" name="Ribbon_E9D1" title="Icon of a ribbon award">
            <a:extLst>
              <a:ext uri="{FF2B5EF4-FFF2-40B4-BE49-F238E27FC236}">
                <a16:creationId xmlns:a16="http://schemas.microsoft.com/office/drawing/2014/main" id="{EF8EA205-3C95-4562-8A52-BE364223F171}"/>
              </a:ext>
            </a:extLst>
          </p:cNvPr>
          <p:cNvSpPr>
            <a:spLocks noChangeAspect="1" noEditPoints="1"/>
          </p:cNvSpPr>
          <p:nvPr/>
        </p:nvSpPr>
        <p:spPr bwMode="auto">
          <a:xfrm>
            <a:off x="8318307" y="5903392"/>
            <a:ext cx="248703" cy="409657"/>
          </a:xfrm>
          <a:custGeom>
            <a:avLst/>
            <a:gdLst>
              <a:gd name="T0" fmla="*/ 1130 w 2260"/>
              <a:gd name="T1" fmla="*/ 1758 h 3656"/>
              <a:gd name="T2" fmla="*/ 502 w 2260"/>
              <a:gd name="T3" fmla="*/ 1130 h 3656"/>
              <a:gd name="T4" fmla="*/ 1130 w 2260"/>
              <a:gd name="T5" fmla="*/ 502 h 3656"/>
              <a:gd name="T6" fmla="*/ 1758 w 2260"/>
              <a:gd name="T7" fmla="*/ 1130 h 3656"/>
              <a:gd name="T8" fmla="*/ 1130 w 2260"/>
              <a:gd name="T9" fmla="*/ 1758 h 3656"/>
              <a:gd name="T10" fmla="*/ 2260 w 2260"/>
              <a:gd name="T11" fmla="*/ 1130 h 3656"/>
              <a:gd name="T12" fmla="*/ 1130 w 2260"/>
              <a:gd name="T13" fmla="*/ 0 h 3656"/>
              <a:gd name="T14" fmla="*/ 0 w 2260"/>
              <a:gd name="T15" fmla="*/ 1130 h 3656"/>
              <a:gd name="T16" fmla="*/ 1130 w 2260"/>
              <a:gd name="T17" fmla="*/ 2260 h 3656"/>
              <a:gd name="T18" fmla="*/ 2260 w 2260"/>
              <a:gd name="T19" fmla="*/ 1130 h 3656"/>
              <a:gd name="T20" fmla="*/ 254 w 2260"/>
              <a:gd name="T21" fmla="*/ 1856 h 3656"/>
              <a:gd name="T22" fmla="*/ 254 w 2260"/>
              <a:gd name="T23" fmla="*/ 3656 h 3656"/>
              <a:gd name="T24" fmla="*/ 1126 w 2260"/>
              <a:gd name="T25" fmla="*/ 3252 h 3656"/>
              <a:gd name="T26" fmla="*/ 2006 w 2260"/>
              <a:gd name="T27" fmla="*/ 3656 h 3656"/>
              <a:gd name="T28" fmla="*/ 2006 w 2260"/>
              <a:gd name="T29" fmla="*/ 1856 h 3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0" h="3656">
                <a:moveTo>
                  <a:pt x="1130" y="1758"/>
                </a:moveTo>
                <a:cubicBezTo>
                  <a:pt x="783" y="1758"/>
                  <a:pt x="502" y="1477"/>
                  <a:pt x="502" y="1130"/>
                </a:cubicBezTo>
                <a:cubicBezTo>
                  <a:pt x="502" y="784"/>
                  <a:pt x="783" y="502"/>
                  <a:pt x="1130" y="502"/>
                </a:cubicBezTo>
                <a:cubicBezTo>
                  <a:pt x="1477" y="502"/>
                  <a:pt x="1758" y="784"/>
                  <a:pt x="1758" y="1130"/>
                </a:cubicBezTo>
                <a:cubicBezTo>
                  <a:pt x="1758" y="1477"/>
                  <a:pt x="1477" y="1758"/>
                  <a:pt x="1130" y="1758"/>
                </a:cubicBezTo>
                <a:close/>
                <a:moveTo>
                  <a:pt x="2260" y="1130"/>
                </a:moveTo>
                <a:cubicBezTo>
                  <a:pt x="2260" y="506"/>
                  <a:pt x="1754" y="0"/>
                  <a:pt x="1130" y="0"/>
                </a:cubicBezTo>
                <a:cubicBezTo>
                  <a:pt x="506" y="0"/>
                  <a:pt x="0" y="506"/>
                  <a:pt x="0" y="1130"/>
                </a:cubicBezTo>
                <a:cubicBezTo>
                  <a:pt x="0" y="1754"/>
                  <a:pt x="506" y="2260"/>
                  <a:pt x="1130" y="2260"/>
                </a:cubicBezTo>
                <a:cubicBezTo>
                  <a:pt x="1754" y="2260"/>
                  <a:pt x="2260" y="1754"/>
                  <a:pt x="2260" y="1130"/>
                </a:cubicBezTo>
                <a:close/>
                <a:moveTo>
                  <a:pt x="254" y="1856"/>
                </a:moveTo>
                <a:cubicBezTo>
                  <a:pt x="254" y="3656"/>
                  <a:pt x="254" y="3656"/>
                  <a:pt x="254" y="3656"/>
                </a:cubicBezTo>
                <a:cubicBezTo>
                  <a:pt x="1126" y="3252"/>
                  <a:pt x="1126" y="3252"/>
                  <a:pt x="1126" y="3252"/>
                </a:cubicBezTo>
                <a:cubicBezTo>
                  <a:pt x="2006" y="3656"/>
                  <a:pt x="2006" y="3656"/>
                  <a:pt x="2006" y="3656"/>
                </a:cubicBezTo>
                <a:cubicBezTo>
                  <a:pt x="2006" y="1856"/>
                  <a:pt x="2006" y="1856"/>
                  <a:pt x="2006" y="185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4" name="Group 13">
            <a:extLst>
              <a:ext uri="{FF2B5EF4-FFF2-40B4-BE49-F238E27FC236}">
                <a16:creationId xmlns:a16="http://schemas.microsoft.com/office/drawing/2014/main" id="{BDE2D3B6-E03F-4651-9FA6-ECDB323BCF2B}"/>
              </a:ext>
            </a:extLst>
          </p:cNvPr>
          <p:cNvGrpSpPr/>
          <p:nvPr/>
        </p:nvGrpSpPr>
        <p:grpSpPr>
          <a:xfrm>
            <a:off x="4620212" y="1738228"/>
            <a:ext cx="3635029" cy="1589926"/>
            <a:chOff x="4620212" y="1738228"/>
            <a:chExt cx="3635029" cy="1589926"/>
          </a:xfrm>
        </p:grpSpPr>
        <p:sp>
          <p:nvSpPr>
            <p:cNvPr id="52" name="Oval 51">
              <a:extLst>
                <a:ext uri="{FF2B5EF4-FFF2-40B4-BE49-F238E27FC236}">
                  <a16:creationId xmlns:a16="http://schemas.microsoft.com/office/drawing/2014/main" id="{A7E69DAF-7DDA-447E-A6E2-B6D94DB32211}"/>
                </a:ext>
              </a:extLst>
            </p:cNvPr>
            <p:cNvSpPr/>
            <p:nvPr/>
          </p:nvSpPr>
          <p:spPr>
            <a:xfrm>
              <a:off x="5308521" y="1738228"/>
              <a:ext cx="302782" cy="320948"/>
            </a:xfrm>
            <a:prstGeom prst="ellipse">
              <a:avLst/>
            </a:prstGeom>
            <a:solidFill>
              <a:schemeClr val="bg1"/>
            </a:solid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47474"/>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630E20D0-7946-4C3D-9660-CD106530BBDE}"/>
                </a:ext>
              </a:extLst>
            </p:cNvPr>
            <p:cNvGrpSpPr/>
            <p:nvPr/>
          </p:nvGrpSpPr>
          <p:grpSpPr>
            <a:xfrm>
              <a:off x="4620212" y="2013645"/>
              <a:ext cx="3635029" cy="1314509"/>
              <a:chOff x="4620212" y="2013645"/>
              <a:chExt cx="3635029" cy="1314509"/>
            </a:xfrm>
          </p:grpSpPr>
          <p:sp>
            <p:nvSpPr>
              <p:cNvPr id="49" name="Rectangle 48">
                <a:extLst>
                  <a:ext uri="{FF2B5EF4-FFF2-40B4-BE49-F238E27FC236}">
                    <a16:creationId xmlns:a16="http://schemas.microsoft.com/office/drawing/2014/main" id="{64778F45-6BEF-412C-9960-855D791B4864}"/>
                  </a:ext>
                </a:extLst>
              </p:cNvPr>
              <p:cNvSpPr/>
              <p:nvPr/>
            </p:nvSpPr>
            <p:spPr>
              <a:xfrm>
                <a:off x="5561105" y="2013645"/>
                <a:ext cx="2665297" cy="400110"/>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rPr>
                  <a:t>AI “Accelerators”</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AA01C7DD-E66B-4AD4-B1DC-E7A38F5677EB}"/>
                  </a:ext>
                </a:extLst>
              </p:cNvPr>
              <p:cNvSpPr/>
              <p:nvPr/>
            </p:nvSpPr>
            <p:spPr>
              <a:xfrm>
                <a:off x="5308521" y="2344842"/>
                <a:ext cx="1231124" cy="954107"/>
              </a:xfrm>
              <a:prstGeom prst="rect">
                <a:avLst/>
              </a:prstGeom>
              <a:ln>
                <a:noFill/>
              </a:ln>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47474"/>
                    </a:solidFill>
                    <a:effectLst/>
                    <a:uLnTx/>
                    <a:uFillTx/>
                    <a:latin typeface="Segoe UI Light" panose="020B0502040204020203" pitchFamily="34" charset="0"/>
                    <a:ea typeface="+mn-ea"/>
                    <a:cs typeface="+mn-cs"/>
                  </a:rPr>
                  <a:t>Solution specific </a:t>
                </a:r>
                <a:br>
                  <a:rPr kumimoji="0" lang="en-US" sz="1400" b="0" i="0" u="none" strike="noStrike" kern="1200" cap="none" spc="0" normalizeH="0" baseline="0" noProof="0" dirty="0">
                    <a:ln>
                      <a:noFill/>
                    </a:ln>
                    <a:solidFill>
                      <a:srgbClr val="747474"/>
                    </a:solidFill>
                    <a:effectLst/>
                    <a:uLnTx/>
                    <a:uFillTx/>
                    <a:latin typeface="Segoe UI Light" panose="020B0502040204020203" pitchFamily="34" charset="0"/>
                    <a:ea typeface="+mn-ea"/>
                    <a:cs typeface="+mn-cs"/>
                  </a:rPr>
                </a:br>
                <a:r>
                  <a:rPr kumimoji="0" lang="en-US" sz="1400" b="0" i="0" u="none" strike="noStrike" kern="1200" cap="none" spc="0" normalizeH="0" baseline="0" noProof="0" dirty="0">
                    <a:ln>
                      <a:noFill/>
                    </a:ln>
                    <a:solidFill>
                      <a:srgbClr val="747474"/>
                    </a:solidFill>
                    <a:effectLst/>
                    <a:uLnTx/>
                    <a:uFillTx/>
                    <a:latin typeface="Segoe UI Light" panose="020B0502040204020203" pitchFamily="34" charset="0"/>
                    <a:ea typeface="+mn-ea"/>
                    <a:cs typeface="+mn-cs"/>
                  </a:rPr>
                  <a:t>AI Services and patterns</a:t>
                </a:r>
                <a:endParaRPr kumimoji="0" lang="en-US" sz="1400" b="0" i="0" u="none" strike="noStrike" kern="1200" cap="none" spc="0" normalizeH="0" baseline="0" noProof="0" dirty="0">
                  <a:ln>
                    <a:noFill/>
                  </a:ln>
                  <a:solidFill>
                    <a:srgbClr val="747474"/>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650476F7-39F8-418D-8C74-8B517503BE17}"/>
                  </a:ext>
                </a:extLst>
              </p:cNvPr>
              <p:cNvSpPr/>
              <p:nvPr/>
            </p:nvSpPr>
            <p:spPr>
              <a:xfrm>
                <a:off x="6564671" y="2413754"/>
                <a:ext cx="11865" cy="914400"/>
              </a:xfrm>
              <a:prstGeom prst="rect">
                <a:avLst/>
              </a:prstGeom>
              <a:solidFill>
                <a:srgbClr val="FFFFFF"/>
              </a:solidFill>
              <a:ln w="1905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747474"/>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3F80AD17-37BC-49E5-8146-1948EF4401E8}"/>
                  </a:ext>
                </a:extLst>
              </p:cNvPr>
              <p:cNvSpPr/>
              <p:nvPr/>
            </p:nvSpPr>
            <p:spPr>
              <a:xfrm>
                <a:off x="6614480" y="2392747"/>
                <a:ext cx="1640761" cy="600164"/>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Azure Bot Service</a:t>
                </a:r>
                <a:b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b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Azure Cognitive Services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Azure Cognitive Search</a:t>
                </a:r>
                <a:endParaRPr kumimoji="0" lang="en-US" sz="1100" b="0" i="0" u="none" strike="noStrike" kern="1200" cap="none" spc="0" normalizeH="0" baseline="0" noProof="0" dirty="0">
                  <a:ln>
                    <a:noFill/>
                  </a:ln>
                  <a:solidFill>
                    <a:srgbClr val="747474"/>
                  </a:solidFill>
                  <a:effectLst/>
                  <a:uLnTx/>
                  <a:uFillTx/>
                  <a:latin typeface="Segoe UI Light" panose="020B0502040204020203" pitchFamily="34" charset="0"/>
                  <a:ea typeface="+mn-ea"/>
                  <a:cs typeface="+mn-cs"/>
                </a:endParaRPr>
              </a:p>
            </p:txBody>
          </p:sp>
          <p:sp>
            <p:nvSpPr>
              <p:cNvPr id="61" name="TextBox 60">
                <a:extLst>
                  <a:ext uri="{FF2B5EF4-FFF2-40B4-BE49-F238E27FC236}">
                    <a16:creationId xmlns:a16="http://schemas.microsoft.com/office/drawing/2014/main" id="{42396EB6-C7F8-415E-AE33-4F3933D65D1A}"/>
                  </a:ext>
                </a:extLst>
              </p:cNvPr>
              <p:cNvSpPr txBox="1"/>
              <p:nvPr/>
            </p:nvSpPr>
            <p:spPr>
              <a:xfrm>
                <a:off x="4620212" y="2297368"/>
                <a:ext cx="333425" cy="61555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Segoe UI Light" panose="020B0502040204020203" pitchFamily="34" charset="0"/>
                  </a:rPr>
                  <a:t>+</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Segoe UI Light" panose="020B0502040204020203" pitchFamily="34" charset="0"/>
                </a:endParaRPr>
              </a:p>
            </p:txBody>
          </p:sp>
        </p:grpSp>
      </p:grpSp>
      <p:grpSp>
        <p:nvGrpSpPr>
          <p:cNvPr id="15" name="Group 14">
            <a:extLst>
              <a:ext uri="{FF2B5EF4-FFF2-40B4-BE49-F238E27FC236}">
                <a16:creationId xmlns:a16="http://schemas.microsoft.com/office/drawing/2014/main" id="{5B6D2252-CD9A-40D7-BABE-D5CC9730DA17}"/>
              </a:ext>
            </a:extLst>
          </p:cNvPr>
          <p:cNvGrpSpPr/>
          <p:nvPr/>
        </p:nvGrpSpPr>
        <p:grpSpPr>
          <a:xfrm>
            <a:off x="2330101" y="2927880"/>
            <a:ext cx="3218455" cy="1726375"/>
            <a:chOff x="2330101" y="2927880"/>
            <a:chExt cx="3218455" cy="1726375"/>
          </a:xfrm>
        </p:grpSpPr>
        <p:sp>
          <p:nvSpPr>
            <p:cNvPr id="47" name="Rectangle 46">
              <a:extLst>
                <a:ext uri="{FF2B5EF4-FFF2-40B4-BE49-F238E27FC236}">
                  <a16:creationId xmlns:a16="http://schemas.microsoft.com/office/drawing/2014/main" id="{CD166E9A-7173-4974-AFF8-C55156C93C77}"/>
                </a:ext>
              </a:extLst>
            </p:cNvPr>
            <p:cNvSpPr/>
            <p:nvPr/>
          </p:nvSpPr>
          <p:spPr>
            <a:xfrm>
              <a:off x="3847170" y="3556250"/>
              <a:ext cx="11865" cy="914400"/>
            </a:xfrm>
            <a:prstGeom prst="rect">
              <a:avLst/>
            </a:prstGeom>
            <a:solidFill>
              <a:srgbClr val="FFFFFF"/>
            </a:solidFill>
            <a:ln w="1905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747474"/>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672556CF-89E0-43EB-BE42-D56EFB3BA1D9}"/>
                </a:ext>
              </a:extLst>
            </p:cNvPr>
            <p:cNvGrpSpPr/>
            <p:nvPr/>
          </p:nvGrpSpPr>
          <p:grpSpPr>
            <a:xfrm>
              <a:off x="2330101" y="2927880"/>
              <a:ext cx="3218455" cy="1726375"/>
              <a:chOff x="2330101" y="2927880"/>
              <a:chExt cx="3218455" cy="1726375"/>
            </a:xfrm>
          </p:grpSpPr>
          <p:grpSp>
            <p:nvGrpSpPr>
              <p:cNvPr id="10" name="Group 9">
                <a:extLst>
                  <a:ext uri="{FF2B5EF4-FFF2-40B4-BE49-F238E27FC236}">
                    <a16:creationId xmlns:a16="http://schemas.microsoft.com/office/drawing/2014/main" id="{C97F04A2-F004-4179-A93B-D376B68C5CEC}"/>
                  </a:ext>
                </a:extLst>
              </p:cNvPr>
              <p:cNvGrpSpPr/>
              <p:nvPr/>
            </p:nvGrpSpPr>
            <p:grpSpPr>
              <a:xfrm>
                <a:off x="2580477" y="2927880"/>
                <a:ext cx="2968079" cy="1535705"/>
                <a:chOff x="2580477" y="2927880"/>
                <a:chExt cx="2968079" cy="1535705"/>
              </a:xfrm>
            </p:grpSpPr>
            <p:sp>
              <p:nvSpPr>
                <p:cNvPr id="44" name="Oval 43">
                  <a:extLst>
                    <a:ext uri="{FF2B5EF4-FFF2-40B4-BE49-F238E27FC236}">
                      <a16:creationId xmlns:a16="http://schemas.microsoft.com/office/drawing/2014/main" id="{F86419DC-B90E-4D40-99C6-0380A9E12F9B}"/>
                    </a:ext>
                  </a:extLst>
                </p:cNvPr>
                <p:cNvSpPr/>
                <p:nvPr/>
              </p:nvSpPr>
              <p:spPr>
                <a:xfrm>
                  <a:off x="2580477" y="2927880"/>
                  <a:ext cx="302782" cy="320948"/>
                </a:xfrm>
                <a:prstGeom prst="ellipse">
                  <a:avLst/>
                </a:prstGeom>
                <a:solidFill>
                  <a:schemeClr val="bg1"/>
                </a:solid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47474"/>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4E957C4C-9031-4495-8B77-02F488925643}"/>
                    </a:ext>
                  </a:extLst>
                </p:cNvPr>
                <p:cNvSpPr/>
                <p:nvPr/>
              </p:nvSpPr>
              <p:spPr>
                <a:xfrm>
                  <a:off x="2883259" y="3141755"/>
                  <a:ext cx="2665297" cy="400110"/>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rPr>
                    <a:t>SaaS with AI</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E6654B8E-2F51-4B55-9ABF-CB6B6E8EA2BA}"/>
                    </a:ext>
                  </a:extLst>
                </p:cNvPr>
                <p:cNvSpPr/>
                <p:nvPr/>
              </p:nvSpPr>
              <p:spPr>
                <a:xfrm>
                  <a:off x="2816646" y="3508343"/>
                  <a:ext cx="1042389" cy="954107"/>
                </a:xfrm>
                <a:prstGeom prst="rect">
                  <a:avLst/>
                </a:prstGeom>
                <a:ln>
                  <a:noFill/>
                </a:ln>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47474"/>
                      </a:solidFill>
                      <a:effectLst/>
                      <a:uLnTx/>
                      <a:uFillTx/>
                      <a:latin typeface="Segoe UI Light" panose="020B0502040204020203" pitchFamily="34" charset="0"/>
                      <a:ea typeface="+mn-ea"/>
                      <a:cs typeface="+mn-cs"/>
                    </a:rPr>
                    <a:t>Immediate actionable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47474"/>
                      </a:solidFill>
                      <a:effectLst/>
                      <a:uLnTx/>
                      <a:uFillTx/>
                      <a:latin typeface="Segoe UI Light" panose="020B0502040204020203" pitchFamily="34" charset="0"/>
                      <a:ea typeface="+mn-ea"/>
                      <a:cs typeface="+mn-cs"/>
                    </a:rPr>
                    <a:t>insights with AI</a:t>
                  </a:r>
                  <a:endParaRPr kumimoji="0" lang="en-US" sz="1400" b="0" i="0" u="none" strike="noStrike" kern="1200" cap="none" spc="0" normalizeH="0" baseline="0" noProof="0" dirty="0">
                    <a:ln>
                      <a:noFill/>
                    </a:ln>
                    <a:solidFill>
                      <a:srgbClr val="747474"/>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2396AF2C-F39D-42CD-AD34-E40D51FEBCCF}"/>
                    </a:ext>
                  </a:extLst>
                </p:cNvPr>
                <p:cNvSpPr/>
                <p:nvPr/>
              </p:nvSpPr>
              <p:spPr>
                <a:xfrm>
                  <a:off x="3859035" y="3524866"/>
                  <a:ext cx="1647226" cy="938719"/>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O365 AI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D365 AI for Sales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D365 AI for Marketing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D365 AI for Cust. Service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Workplace Analytics</a:t>
                  </a:r>
                </a:p>
              </p:txBody>
            </p:sp>
          </p:grpSp>
          <p:sp>
            <p:nvSpPr>
              <p:cNvPr id="62" name="TextBox 61">
                <a:extLst>
                  <a:ext uri="{FF2B5EF4-FFF2-40B4-BE49-F238E27FC236}">
                    <a16:creationId xmlns:a16="http://schemas.microsoft.com/office/drawing/2014/main" id="{503158C1-EA10-4AF1-A103-765F98C22780}"/>
                  </a:ext>
                </a:extLst>
              </p:cNvPr>
              <p:cNvSpPr txBox="1"/>
              <p:nvPr/>
            </p:nvSpPr>
            <p:spPr>
              <a:xfrm>
                <a:off x="2330101" y="4038702"/>
                <a:ext cx="333425" cy="61555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Segoe UI Light" panose="020B0502040204020203" pitchFamily="34" charset="0"/>
                  </a:rPr>
                  <a:t>+</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Segoe UI Light" panose="020B0502040204020203" pitchFamily="34" charset="0"/>
                </a:endParaRPr>
              </a:p>
            </p:txBody>
          </p:sp>
        </p:grpSp>
      </p:grpSp>
      <p:grpSp>
        <p:nvGrpSpPr>
          <p:cNvPr id="13" name="Group 12">
            <a:extLst>
              <a:ext uri="{FF2B5EF4-FFF2-40B4-BE49-F238E27FC236}">
                <a16:creationId xmlns:a16="http://schemas.microsoft.com/office/drawing/2014/main" id="{ED435A2A-D160-4B7E-9714-FE3A98EE6195}"/>
              </a:ext>
            </a:extLst>
          </p:cNvPr>
          <p:cNvGrpSpPr/>
          <p:nvPr/>
        </p:nvGrpSpPr>
        <p:grpSpPr>
          <a:xfrm>
            <a:off x="7484767" y="1140126"/>
            <a:ext cx="4257797" cy="1896240"/>
            <a:chOff x="7484767" y="1140126"/>
            <a:chExt cx="4257797" cy="1896240"/>
          </a:xfrm>
        </p:grpSpPr>
        <p:grpSp>
          <p:nvGrpSpPr>
            <p:cNvPr id="53" name="Group 52">
              <a:extLst>
                <a:ext uri="{FF2B5EF4-FFF2-40B4-BE49-F238E27FC236}">
                  <a16:creationId xmlns:a16="http://schemas.microsoft.com/office/drawing/2014/main" id="{8DA44C91-0EBE-41C8-9265-48A2E4C1BAF7}"/>
                </a:ext>
              </a:extLst>
            </p:cNvPr>
            <p:cNvGrpSpPr/>
            <p:nvPr/>
          </p:nvGrpSpPr>
          <p:grpSpPr>
            <a:xfrm>
              <a:off x="8466372" y="1299226"/>
              <a:ext cx="2973410" cy="1269257"/>
              <a:chOff x="7839565" y="3341186"/>
              <a:chExt cx="2973410" cy="1269257"/>
            </a:xfrm>
          </p:grpSpPr>
          <p:sp>
            <p:nvSpPr>
              <p:cNvPr id="54" name="Rectangle 53">
                <a:extLst>
                  <a:ext uri="{FF2B5EF4-FFF2-40B4-BE49-F238E27FC236}">
                    <a16:creationId xmlns:a16="http://schemas.microsoft.com/office/drawing/2014/main" id="{5BD7F714-B3F5-4E63-9218-C02E68DD6E82}"/>
                  </a:ext>
                </a:extLst>
              </p:cNvPr>
              <p:cNvSpPr/>
              <p:nvPr/>
            </p:nvSpPr>
            <p:spPr>
              <a:xfrm>
                <a:off x="8147678" y="3341186"/>
                <a:ext cx="2665297" cy="400110"/>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rPr>
                  <a:t>AI Platform</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A89003AC-5E3E-4047-AFD6-53D0A6E87698}"/>
                  </a:ext>
                </a:extLst>
              </p:cNvPr>
              <p:cNvSpPr/>
              <p:nvPr/>
            </p:nvSpPr>
            <p:spPr>
              <a:xfrm>
                <a:off x="7839565" y="3696043"/>
                <a:ext cx="1640761" cy="523220"/>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47474"/>
                    </a:solidFill>
                    <a:effectLst/>
                    <a:uLnTx/>
                    <a:uFillTx/>
                    <a:latin typeface="Segoe UI Light" panose="020B0502040204020203" pitchFamily="34" charset="0"/>
                    <a:ea typeface="+mn-ea"/>
                    <a:cs typeface="+mn-cs"/>
                  </a:rPr>
                  <a:t>Data science and Deep AI capability</a:t>
                </a:r>
                <a:endParaRPr kumimoji="0" lang="en-US" sz="1400" b="0" i="0" u="none" strike="noStrike" kern="1200" cap="none" spc="0" normalizeH="0" baseline="0" noProof="0" dirty="0">
                  <a:ln>
                    <a:noFill/>
                  </a:ln>
                  <a:solidFill>
                    <a:srgbClr val="747474"/>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894B01D4-DB5A-4C49-A191-184D7F8C0441}"/>
                  </a:ext>
                </a:extLst>
              </p:cNvPr>
              <p:cNvSpPr/>
              <p:nvPr/>
            </p:nvSpPr>
            <p:spPr>
              <a:xfrm>
                <a:off x="9382728" y="3696043"/>
                <a:ext cx="11865" cy="914400"/>
              </a:xfrm>
              <a:prstGeom prst="rect">
                <a:avLst/>
              </a:prstGeom>
              <a:solidFill>
                <a:srgbClr val="FFFFFF"/>
              </a:solidFill>
              <a:ln w="1905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747474"/>
                  </a:solidFill>
                  <a:effectLst/>
                  <a:uLnTx/>
                  <a:uFillTx/>
                  <a:latin typeface="Calibri" panose="020F0502020204030204"/>
                  <a:ea typeface="+mn-ea"/>
                  <a:cs typeface="+mn-cs"/>
                </a:endParaRPr>
              </a:p>
            </p:txBody>
          </p:sp>
        </p:grpSp>
        <p:sp>
          <p:nvSpPr>
            <p:cNvPr id="57" name="Oval 56">
              <a:extLst>
                <a:ext uri="{FF2B5EF4-FFF2-40B4-BE49-F238E27FC236}">
                  <a16:creationId xmlns:a16="http://schemas.microsoft.com/office/drawing/2014/main" id="{AB88B87B-D8B7-440B-8F07-5DDEA4A8721B}"/>
                </a:ext>
              </a:extLst>
            </p:cNvPr>
            <p:cNvSpPr/>
            <p:nvPr/>
          </p:nvSpPr>
          <p:spPr>
            <a:xfrm>
              <a:off x="8471703" y="1140126"/>
              <a:ext cx="302782" cy="320948"/>
            </a:xfrm>
            <a:prstGeom prst="ellipse">
              <a:avLst/>
            </a:prstGeom>
            <a:solidFill>
              <a:schemeClr val="bg1"/>
            </a:solid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47474"/>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F25723CD-4FFF-4D0E-BCF6-4091C102E908}"/>
                </a:ext>
              </a:extLst>
            </p:cNvPr>
            <p:cNvSpPr/>
            <p:nvPr/>
          </p:nvSpPr>
          <p:spPr>
            <a:xfrm>
              <a:off x="10101803" y="1589816"/>
              <a:ext cx="1640761" cy="1446550"/>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Azure ML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Azure AI Infrastructure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Azure </a:t>
              </a:r>
              <a:r>
                <a:rPr lang="en-US" sz="1100" dirty="0">
                  <a:solidFill>
                    <a:srgbClr val="0078D4"/>
                  </a:solidFill>
                  <a:latin typeface="Segoe UI Light" panose="020B0502040204020203" pitchFamily="34" charset="0"/>
                </a:rPr>
                <a:t>Databricks</a:t>
              </a:r>
              <a:endPar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Open Frameworks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Azure Cognitive Services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Azure Cognitive Search</a:t>
              </a:r>
              <a:endParaRPr kumimoji="0" lang="en-US" sz="1100" b="0" i="0" u="none" strike="noStrike" kern="1200" cap="none" spc="0" normalizeH="0" baseline="0" noProof="0" dirty="0">
                <a:ln>
                  <a:noFill/>
                </a:ln>
                <a:solidFill>
                  <a:srgbClr val="747474"/>
                </a:solidFill>
                <a:effectLst/>
                <a:uLnTx/>
                <a:uFillTx/>
                <a:latin typeface="Segoe UI Light" panose="020B0502040204020203" pitchFamily="34" charset="0"/>
                <a:ea typeface="+mn-ea"/>
                <a:cs typeface="+mn-cs"/>
              </a:endParaRPr>
            </a:p>
          </p:txBody>
        </p:sp>
        <p:sp>
          <p:nvSpPr>
            <p:cNvPr id="63" name="TextBox 62">
              <a:extLst>
                <a:ext uri="{FF2B5EF4-FFF2-40B4-BE49-F238E27FC236}">
                  <a16:creationId xmlns:a16="http://schemas.microsoft.com/office/drawing/2014/main" id="{A7EDEA49-0659-4171-A900-935355EB0467}"/>
                </a:ext>
              </a:extLst>
            </p:cNvPr>
            <p:cNvSpPr txBox="1"/>
            <p:nvPr/>
          </p:nvSpPr>
          <p:spPr>
            <a:xfrm>
              <a:off x="7484767" y="1443623"/>
              <a:ext cx="333425" cy="61555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Segoe UI Light" panose="020B0502040204020203" pitchFamily="34" charset="0"/>
                </a:rPr>
                <a:t>+</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Segoe UI Light" panose="020B0502040204020203" pitchFamily="34" charset="0"/>
              </a:endParaRPr>
            </a:p>
          </p:txBody>
        </p:sp>
      </p:grpSp>
      <p:cxnSp>
        <p:nvCxnSpPr>
          <p:cNvPr id="67" name="Straight Arrow Connector 66">
            <a:extLst>
              <a:ext uri="{FF2B5EF4-FFF2-40B4-BE49-F238E27FC236}">
                <a16:creationId xmlns:a16="http://schemas.microsoft.com/office/drawing/2014/main" id="{8F4A9E21-C6CB-41E8-AF11-741DF1285B37}"/>
              </a:ext>
            </a:extLst>
          </p:cNvPr>
          <p:cNvCxnSpPr/>
          <p:nvPr/>
        </p:nvCxnSpPr>
        <p:spPr>
          <a:xfrm>
            <a:off x="588263" y="6313049"/>
            <a:ext cx="1131005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A6B5088B-98BE-44DC-9B4C-C7E0C4195386}"/>
              </a:ext>
            </a:extLst>
          </p:cNvPr>
          <p:cNvCxnSpPr/>
          <p:nvPr/>
        </p:nvCxnSpPr>
        <p:spPr>
          <a:xfrm flipV="1">
            <a:off x="588263" y="1299226"/>
            <a:ext cx="0" cy="499858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74165015-2E1B-40AE-AC24-46D4C046D885}"/>
              </a:ext>
            </a:extLst>
          </p:cNvPr>
          <p:cNvSpPr txBox="1"/>
          <p:nvPr/>
        </p:nvSpPr>
        <p:spPr>
          <a:xfrm rot="16200000">
            <a:off x="-295687" y="3018644"/>
            <a:ext cx="1323474"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a:ea typeface="+mn-ea"/>
                <a:cs typeface="+mn-cs"/>
              </a:rPr>
              <a:t>AI Experience</a:t>
            </a:r>
          </a:p>
        </p:txBody>
      </p:sp>
      <p:sp>
        <p:nvSpPr>
          <p:cNvPr id="35" name="TextBox 34">
            <a:extLst>
              <a:ext uri="{FF2B5EF4-FFF2-40B4-BE49-F238E27FC236}">
                <a16:creationId xmlns:a16="http://schemas.microsoft.com/office/drawing/2014/main" id="{737CE1BD-9737-4E05-A21E-364B40EEEC55}"/>
              </a:ext>
            </a:extLst>
          </p:cNvPr>
          <p:cNvSpPr txBox="1"/>
          <p:nvPr/>
        </p:nvSpPr>
        <p:spPr>
          <a:xfrm>
            <a:off x="5691213" y="6438871"/>
            <a:ext cx="1696864"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a:ea typeface="+mn-ea"/>
                <a:cs typeface="+mn-cs"/>
              </a:rPr>
              <a:t>AI Customization</a:t>
            </a:r>
          </a:p>
        </p:txBody>
      </p:sp>
      <p:grpSp>
        <p:nvGrpSpPr>
          <p:cNvPr id="6" name="Group 5">
            <a:extLst>
              <a:ext uri="{FF2B5EF4-FFF2-40B4-BE49-F238E27FC236}">
                <a16:creationId xmlns:a16="http://schemas.microsoft.com/office/drawing/2014/main" id="{0DC2CDF9-B76A-47E8-897D-9A8B2F12CD11}"/>
              </a:ext>
            </a:extLst>
          </p:cNvPr>
          <p:cNvGrpSpPr/>
          <p:nvPr/>
        </p:nvGrpSpPr>
        <p:grpSpPr>
          <a:xfrm>
            <a:off x="4075189" y="3151102"/>
            <a:ext cx="7667376" cy="2771630"/>
            <a:chOff x="4075189" y="3151102"/>
            <a:chExt cx="7667376" cy="2771630"/>
          </a:xfrm>
        </p:grpSpPr>
        <p:pic>
          <p:nvPicPr>
            <p:cNvPr id="3" name="Picture 2">
              <a:extLst>
                <a:ext uri="{FF2B5EF4-FFF2-40B4-BE49-F238E27FC236}">
                  <a16:creationId xmlns:a16="http://schemas.microsoft.com/office/drawing/2014/main" id="{ED9C1D46-1562-4865-B6DB-2DB9F9D0805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075189" y="3151102"/>
              <a:ext cx="7667376" cy="2771630"/>
            </a:xfrm>
            <a:prstGeom prst="rect">
              <a:avLst/>
            </a:prstGeom>
          </p:spPr>
        </p:pic>
        <p:sp>
          <p:nvSpPr>
            <p:cNvPr id="74" name="TextBox 73">
              <a:extLst>
                <a:ext uri="{FF2B5EF4-FFF2-40B4-BE49-F238E27FC236}">
                  <a16:creationId xmlns:a16="http://schemas.microsoft.com/office/drawing/2014/main" id="{5C67FEBC-FA28-405E-9A2E-C30169E41E7D}"/>
                </a:ext>
              </a:extLst>
            </p:cNvPr>
            <p:cNvSpPr txBox="1"/>
            <p:nvPr/>
          </p:nvSpPr>
          <p:spPr>
            <a:xfrm>
              <a:off x="7708751" y="4480146"/>
              <a:ext cx="1936428"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Segoe UI Light" panose="020B0502040204020203" pitchFamily="34" charset="0"/>
                </a:rPr>
                <a:t>Data Estate</a:t>
              </a:r>
            </a:p>
          </p:txBody>
        </p:sp>
      </p:grpSp>
      <p:sp>
        <p:nvSpPr>
          <p:cNvPr id="80" name="Rectangle: Rounded Corners 79">
            <a:extLst>
              <a:ext uri="{FF2B5EF4-FFF2-40B4-BE49-F238E27FC236}">
                <a16:creationId xmlns:a16="http://schemas.microsoft.com/office/drawing/2014/main" id="{AA22E588-0BFE-4F95-963E-BCCD753B2BD1}"/>
              </a:ext>
            </a:extLst>
          </p:cNvPr>
          <p:cNvSpPr/>
          <p:nvPr/>
        </p:nvSpPr>
        <p:spPr bwMode="auto">
          <a:xfrm>
            <a:off x="6653177" y="3020871"/>
            <a:ext cx="3910194" cy="752842"/>
          </a:xfrm>
          <a:prstGeom prst="roundRect">
            <a:avLst>
              <a:gd name="adj" fmla="val 444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endParaRPr>
          </a:p>
        </p:txBody>
      </p:sp>
      <p:sp>
        <p:nvSpPr>
          <p:cNvPr id="81" name="MiniExpand_E93A" title="Icon of a rectangle on the lower-left inside a larger rectangle with an arrow pointed to the upper-right corner">
            <a:extLst>
              <a:ext uri="{FF2B5EF4-FFF2-40B4-BE49-F238E27FC236}">
                <a16:creationId xmlns:a16="http://schemas.microsoft.com/office/drawing/2014/main" id="{DF70445A-DC23-470A-B1F8-1CB17CC58A87}"/>
              </a:ext>
            </a:extLst>
          </p:cNvPr>
          <p:cNvSpPr>
            <a:spLocks noChangeAspect="1" noEditPoints="1"/>
          </p:cNvSpPr>
          <p:nvPr/>
        </p:nvSpPr>
        <p:spPr bwMode="auto">
          <a:xfrm>
            <a:off x="10101803" y="3151102"/>
            <a:ext cx="369725" cy="318777"/>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263A5363-3BF4-4F25-9140-F4C14D273D76}"/>
              </a:ext>
            </a:extLst>
          </p:cNvPr>
          <p:cNvSpPr/>
          <p:nvPr/>
        </p:nvSpPr>
        <p:spPr>
          <a:xfrm>
            <a:off x="6685099" y="3041879"/>
            <a:ext cx="5082492"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rPr>
              <a:t>AI Industry Accelerators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rPr>
              <a:t>AI Solution Templates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rPr>
              <a:t>AI Analytics Templates</a:t>
            </a:r>
          </a:p>
        </p:txBody>
      </p:sp>
      <p:sp>
        <p:nvSpPr>
          <p:cNvPr id="64" name="Title 1">
            <a:extLst>
              <a:ext uri="{FF2B5EF4-FFF2-40B4-BE49-F238E27FC236}">
                <a16:creationId xmlns:a16="http://schemas.microsoft.com/office/drawing/2014/main" id="{A22FCB81-C8F2-2A44-BD00-3A8FC8EA778D}"/>
              </a:ext>
            </a:extLst>
          </p:cNvPr>
          <p:cNvSpPr txBox="1">
            <a:spLocks/>
          </p:cNvSpPr>
          <p:nvPr/>
        </p:nvSpPr>
        <p:spPr>
          <a:xfrm>
            <a:off x="583956" y="153637"/>
            <a:ext cx="11332816"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r>
              <a:rPr lang="en-IN" dirty="0">
                <a:solidFill>
                  <a:srgbClr val="1A1A1A"/>
                </a:solidFill>
              </a:rPr>
              <a:t>Microsoft AI Journey – Where to Start</a:t>
            </a:r>
            <a:br>
              <a:rPr lang="en-IN" dirty="0">
                <a:solidFill>
                  <a:srgbClr val="1A1A1A"/>
                </a:solidFill>
              </a:rPr>
            </a:br>
            <a:endParaRPr lang="en-IN" dirty="0">
              <a:solidFill>
                <a:srgbClr val="1A1A1A"/>
              </a:solidFill>
              <a:latin typeface="Segoe UI Semilight" panose="020B0402040204020203" pitchFamily="34" charset="0"/>
              <a:cs typeface="Segoe UI Semilight" panose="020B0402040204020203" pitchFamily="34" charset="0"/>
            </a:endParaRPr>
          </a:p>
        </p:txBody>
      </p:sp>
      <p:pic>
        <p:nvPicPr>
          <p:cNvPr id="68" name="Picture 67">
            <a:extLst>
              <a:ext uri="{FF2B5EF4-FFF2-40B4-BE49-F238E27FC236}">
                <a16:creationId xmlns:a16="http://schemas.microsoft.com/office/drawing/2014/main" id="{73F1F4D9-ADAB-A541-94B6-279106A9799A}"/>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V="1">
            <a:off x="8425137" y="-21586"/>
            <a:ext cx="3757576" cy="2421478"/>
          </a:xfrm>
          <a:prstGeom prst="rect">
            <a:avLst/>
          </a:prstGeom>
        </p:spPr>
      </p:pic>
    </p:spTree>
    <p:extLst>
      <p:ext uri="{BB962C8B-B14F-4D97-AF65-F5344CB8AC3E}">
        <p14:creationId xmlns:p14="http://schemas.microsoft.com/office/powerpoint/2010/main" val="27877134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05953B4-83F3-7B45-9B79-D08135F5EC46}"/>
              </a:ext>
            </a:extLst>
          </p:cNvPr>
          <p:cNvGrpSpPr/>
          <p:nvPr/>
        </p:nvGrpSpPr>
        <p:grpSpPr>
          <a:xfrm>
            <a:off x="237290" y="1804416"/>
            <a:ext cx="11717419" cy="4677803"/>
            <a:chOff x="427037" y="1473172"/>
            <a:chExt cx="11720744" cy="4679131"/>
          </a:xfrm>
        </p:grpSpPr>
        <p:sp>
          <p:nvSpPr>
            <p:cNvPr id="5" name="Rectangle 4">
              <a:extLst>
                <a:ext uri="{FF2B5EF4-FFF2-40B4-BE49-F238E27FC236}">
                  <a16:creationId xmlns:a16="http://schemas.microsoft.com/office/drawing/2014/main" id="{217F7955-B48F-4B4F-8228-5B4A76DC0971}"/>
                </a:ext>
              </a:extLst>
            </p:cNvPr>
            <p:cNvSpPr/>
            <p:nvPr/>
          </p:nvSpPr>
          <p:spPr bwMode="auto">
            <a:xfrm>
              <a:off x="427037" y="1473172"/>
              <a:ext cx="8065205" cy="2038173"/>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algn="ctr" defTabSz="931577"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cs typeface="Segoe UI" pitchFamily="34" charset="0"/>
              </a:endParaRPr>
            </a:p>
          </p:txBody>
        </p:sp>
        <p:sp>
          <p:nvSpPr>
            <p:cNvPr id="6" name="Rectangle 5">
              <a:extLst>
                <a:ext uri="{FF2B5EF4-FFF2-40B4-BE49-F238E27FC236}">
                  <a16:creationId xmlns:a16="http://schemas.microsoft.com/office/drawing/2014/main" id="{790DF7CF-D210-6340-BB7B-5D06B00D67A6}"/>
                </a:ext>
              </a:extLst>
            </p:cNvPr>
            <p:cNvSpPr/>
            <p:nvPr/>
          </p:nvSpPr>
          <p:spPr>
            <a:xfrm>
              <a:off x="427037" y="1650294"/>
              <a:ext cx="8065205" cy="414295"/>
            </a:xfrm>
            <a:prstGeom prst="rect">
              <a:avLst/>
            </a:prstGeom>
          </p:spPr>
          <p:txBody>
            <a:bodyPr wrap="square">
              <a:spAutoFit/>
            </a:bodyPr>
            <a:lstStyle/>
            <a:p>
              <a:pPr algn="ctr" defTabSz="931881">
                <a:defRPr/>
              </a:pPr>
              <a:r>
                <a:rPr lang="en-US" sz="2040"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AI SERVICES</a:t>
              </a:r>
              <a:endParaRPr lang="en-US" sz="1632" kern="0" dirty="0">
                <a:solidFill>
                  <a:sysClr val="windowText" lastClr="000000"/>
                </a:solidFill>
                <a:latin typeface="Segoe UI Semilight"/>
              </a:endParaRPr>
            </a:p>
          </p:txBody>
        </p:sp>
        <p:sp>
          <p:nvSpPr>
            <p:cNvPr id="7" name="Rectangle 6">
              <a:extLst>
                <a:ext uri="{FF2B5EF4-FFF2-40B4-BE49-F238E27FC236}">
                  <a16:creationId xmlns:a16="http://schemas.microsoft.com/office/drawing/2014/main" id="{95217732-5DD5-9C4A-82D6-819EF012394E}"/>
                </a:ext>
              </a:extLst>
            </p:cNvPr>
            <p:cNvSpPr/>
            <p:nvPr/>
          </p:nvSpPr>
          <p:spPr bwMode="auto">
            <a:xfrm>
              <a:off x="576637" y="2631089"/>
              <a:ext cx="2463923" cy="606436"/>
            </a:xfrm>
            <a:prstGeom prst="rect">
              <a:avLst/>
            </a:prstGeom>
            <a:solidFill>
              <a:srgbClr val="0078D7"/>
            </a:solidFill>
            <a:ln w="15875">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cs typeface="Segoe UI" pitchFamily="34" charset="0"/>
                </a:rPr>
                <a:t>Bot Framework</a:t>
              </a:r>
            </a:p>
          </p:txBody>
        </p:sp>
        <p:sp>
          <p:nvSpPr>
            <p:cNvPr id="8" name="Rectangle 7">
              <a:extLst>
                <a:ext uri="{FF2B5EF4-FFF2-40B4-BE49-F238E27FC236}">
                  <a16:creationId xmlns:a16="http://schemas.microsoft.com/office/drawing/2014/main" id="{71B28846-2D6E-6448-97CC-18D49ED9AA80}"/>
                </a:ext>
              </a:extLst>
            </p:cNvPr>
            <p:cNvSpPr/>
            <p:nvPr/>
          </p:nvSpPr>
          <p:spPr bwMode="auto">
            <a:xfrm>
              <a:off x="6032458" y="2197114"/>
              <a:ext cx="2252434"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93221" rIns="93221" bIns="93221" numCol="1" spcCol="0" rtlCol="0" fromWordArt="0" anchor="ctr" anchorCtr="0" forceAA="0" compatLnSpc="1">
              <a:prstTxWarp prst="textNoShape">
                <a:avLst/>
              </a:prstTxWarp>
              <a:noAutofit/>
            </a:bodyPr>
            <a:lstStyle/>
            <a:p>
              <a:pPr algn="ctr" defTabSz="931847">
                <a:lnSpc>
                  <a:spcPct val="150000"/>
                </a:lnSpc>
                <a:defRPr/>
              </a:pPr>
              <a:r>
                <a:rPr lang="en-US" sz="1428"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CUSTOM SERVICES</a:t>
              </a:r>
              <a:endParaRPr lang="en-US" sz="1122"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BB50FF51-72FF-9240-A381-E4870CA082EB}"/>
                </a:ext>
              </a:extLst>
            </p:cNvPr>
            <p:cNvSpPr/>
            <p:nvPr/>
          </p:nvSpPr>
          <p:spPr bwMode="auto">
            <a:xfrm>
              <a:off x="6032459" y="2640959"/>
              <a:ext cx="2252435"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cs typeface="Segoe UI" pitchFamily="34" charset="0"/>
                </a:rPr>
                <a:t>Azure Machine Learning</a:t>
              </a:r>
            </a:p>
          </p:txBody>
        </p:sp>
        <p:sp>
          <p:nvSpPr>
            <p:cNvPr id="10" name="Rectangle 9">
              <a:extLst>
                <a:ext uri="{FF2B5EF4-FFF2-40B4-BE49-F238E27FC236}">
                  <a16:creationId xmlns:a16="http://schemas.microsoft.com/office/drawing/2014/main" id="{C9BD3D77-6562-4B4F-A19C-90027F487507}"/>
                </a:ext>
              </a:extLst>
            </p:cNvPr>
            <p:cNvSpPr/>
            <p:nvPr/>
          </p:nvSpPr>
          <p:spPr bwMode="auto">
            <a:xfrm>
              <a:off x="427037" y="3650919"/>
              <a:ext cx="8065205" cy="2501384"/>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algn="ctr" defTabSz="931577"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cs typeface="Segoe UI" pitchFamily="34" charset="0"/>
              </a:endParaRPr>
            </a:p>
          </p:txBody>
        </p:sp>
        <p:sp>
          <p:nvSpPr>
            <p:cNvPr id="11" name="Rectangle 10">
              <a:extLst>
                <a:ext uri="{FF2B5EF4-FFF2-40B4-BE49-F238E27FC236}">
                  <a16:creationId xmlns:a16="http://schemas.microsoft.com/office/drawing/2014/main" id="{96D76E6D-AEAE-2549-802A-CBC248DD4401}"/>
                </a:ext>
              </a:extLst>
            </p:cNvPr>
            <p:cNvSpPr/>
            <p:nvPr/>
          </p:nvSpPr>
          <p:spPr bwMode="auto">
            <a:xfrm>
              <a:off x="552606" y="4206657"/>
              <a:ext cx="3880954"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93221" rIns="93221" bIns="93221" numCol="1" spcCol="0" rtlCol="0" fromWordArt="0" anchor="ctr" anchorCtr="0" forceAA="0" compatLnSpc="1">
              <a:prstTxWarp prst="textNoShape">
                <a:avLst/>
              </a:prstTxWarp>
              <a:noAutofit/>
            </a:bodyPr>
            <a:lstStyle/>
            <a:p>
              <a:pPr algn="ctr" defTabSz="931847">
                <a:lnSpc>
                  <a:spcPct val="150000"/>
                </a:lnSpc>
                <a:defRPr/>
              </a:pPr>
              <a:r>
                <a:rPr lang="en-US" sz="1428"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AI ON DATA</a:t>
              </a:r>
              <a:endParaRPr lang="en-US" sz="1122"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12" name="Rectangle 11">
              <a:extLst>
                <a:ext uri="{FF2B5EF4-FFF2-40B4-BE49-F238E27FC236}">
                  <a16:creationId xmlns:a16="http://schemas.microsoft.com/office/drawing/2014/main" id="{A8873A33-3CF5-B74F-AFF5-60774C1CA01D}"/>
                </a:ext>
              </a:extLst>
            </p:cNvPr>
            <p:cNvSpPr/>
            <p:nvPr/>
          </p:nvSpPr>
          <p:spPr>
            <a:xfrm>
              <a:off x="427037" y="3828040"/>
              <a:ext cx="8065205" cy="414295"/>
            </a:xfrm>
            <a:prstGeom prst="rect">
              <a:avLst/>
            </a:prstGeom>
          </p:spPr>
          <p:txBody>
            <a:bodyPr wrap="square">
              <a:spAutoFit/>
            </a:bodyPr>
            <a:lstStyle/>
            <a:p>
              <a:pPr algn="ctr" defTabSz="931881">
                <a:defRPr/>
              </a:pPr>
              <a:r>
                <a:rPr lang="en-US" sz="2040"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AI INFRASTRUCTURE</a:t>
              </a:r>
              <a:endParaRPr lang="en-US" sz="1632" kern="0" dirty="0">
                <a:solidFill>
                  <a:sysClr val="windowText" lastClr="000000"/>
                </a:solidFill>
                <a:latin typeface="Segoe UI Semilight"/>
              </a:endParaRPr>
            </a:p>
          </p:txBody>
        </p:sp>
        <p:sp>
          <p:nvSpPr>
            <p:cNvPr id="13" name="Rectangle 12">
              <a:extLst>
                <a:ext uri="{FF2B5EF4-FFF2-40B4-BE49-F238E27FC236}">
                  <a16:creationId xmlns:a16="http://schemas.microsoft.com/office/drawing/2014/main" id="{FDB74419-12EE-4A48-8DD4-333A98982A80}"/>
                </a:ext>
              </a:extLst>
            </p:cNvPr>
            <p:cNvSpPr/>
            <p:nvPr/>
          </p:nvSpPr>
          <p:spPr bwMode="auto">
            <a:xfrm>
              <a:off x="552608" y="4649733"/>
              <a:ext cx="922201"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Cosmos DB</a:t>
              </a:r>
            </a:p>
          </p:txBody>
        </p:sp>
        <p:sp>
          <p:nvSpPr>
            <p:cNvPr id="14" name="Rectangle 13">
              <a:extLst>
                <a:ext uri="{FF2B5EF4-FFF2-40B4-BE49-F238E27FC236}">
                  <a16:creationId xmlns:a16="http://schemas.microsoft.com/office/drawing/2014/main" id="{25899DD6-3162-2B46-8F02-6F53CE432AA0}"/>
                </a:ext>
              </a:extLst>
            </p:cNvPr>
            <p:cNvSpPr/>
            <p:nvPr/>
          </p:nvSpPr>
          <p:spPr bwMode="auto">
            <a:xfrm>
              <a:off x="5110014" y="4226398"/>
              <a:ext cx="3174881"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93221" rIns="93221" bIns="93221" numCol="1" spcCol="0" rtlCol="0" fromWordArt="0" anchor="ctr" anchorCtr="0" forceAA="0" compatLnSpc="1">
              <a:prstTxWarp prst="textNoShape">
                <a:avLst/>
              </a:prstTxWarp>
              <a:noAutofit/>
            </a:bodyPr>
            <a:lstStyle/>
            <a:p>
              <a:pPr algn="ctr" defTabSz="931847">
                <a:lnSpc>
                  <a:spcPct val="150000"/>
                </a:lnSpc>
                <a:defRPr/>
              </a:pPr>
              <a:r>
                <a:rPr lang="en-US" sz="1428"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AI COMPUTE</a:t>
              </a:r>
              <a:endParaRPr lang="en-US" sz="1122"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15" name="Rectangle 14">
              <a:extLst>
                <a:ext uri="{FF2B5EF4-FFF2-40B4-BE49-F238E27FC236}">
                  <a16:creationId xmlns:a16="http://schemas.microsoft.com/office/drawing/2014/main" id="{DB742CB6-538A-1540-909D-581D6B6EF2DD}"/>
                </a:ext>
              </a:extLst>
            </p:cNvPr>
            <p:cNvSpPr/>
            <p:nvPr/>
          </p:nvSpPr>
          <p:spPr bwMode="auto">
            <a:xfrm>
              <a:off x="1521625" y="4649726"/>
              <a:ext cx="875747"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SQL </a:t>
              </a:r>
            </a:p>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DB</a:t>
              </a:r>
            </a:p>
          </p:txBody>
        </p:sp>
        <p:sp>
          <p:nvSpPr>
            <p:cNvPr id="16" name="Rectangle 15">
              <a:extLst>
                <a:ext uri="{FF2B5EF4-FFF2-40B4-BE49-F238E27FC236}">
                  <a16:creationId xmlns:a16="http://schemas.microsoft.com/office/drawing/2014/main" id="{045DEB3D-F5B9-D94B-A3C8-8D998BF51B1A}"/>
                </a:ext>
              </a:extLst>
            </p:cNvPr>
            <p:cNvSpPr/>
            <p:nvPr/>
          </p:nvSpPr>
          <p:spPr bwMode="auto">
            <a:xfrm>
              <a:off x="2444189" y="4649726"/>
              <a:ext cx="875747"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SQL </a:t>
              </a:r>
            </a:p>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DW</a:t>
              </a:r>
            </a:p>
          </p:txBody>
        </p:sp>
        <p:sp>
          <p:nvSpPr>
            <p:cNvPr id="17" name="Rectangle 16">
              <a:extLst>
                <a:ext uri="{FF2B5EF4-FFF2-40B4-BE49-F238E27FC236}">
                  <a16:creationId xmlns:a16="http://schemas.microsoft.com/office/drawing/2014/main" id="{4944F291-3B1E-D74D-A5BB-4761EC9F0819}"/>
                </a:ext>
              </a:extLst>
            </p:cNvPr>
            <p:cNvSpPr/>
            <p:nvPr/>
          </p:nvSpPr>
          <p:spPr bwMode="auto">
            <a:xfrm>
              <a:off x="3372053" y="4649726"/>
              <a:ext cx="875747"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Data Lake</a:t>
              </a:r>
            </a:p>
          </p:txBody>
        </p:sp>
        <p:sp>
          <p:nvSpPr>
            <p:cNvPr id="18" name="Rectangle 17">
              <a:extLst>
                <a:ext uri="{FF2B5EF4-FFF2-40B4-BE49-F238E27FC236}">
                  <a16:creationId xmlns:a16="http://schemas.microsoft.com/office/drawing/2014/main" id="{93418BC7-47DD-6B40-84B3-93029F763C6C}"/>
                </a:ext>
              </a:extLst>
            </p:cNvPr>
            <p:cNvSpPr/>
            <p:nvPr/>
          </p:nvSpPr>
          <p:spPr bwMode="auto">
            <a:xfrm>
              <a:off x="4434885" y="4649729"/>
              <a:ext cx="756429"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Spark</a:t>
              </a:r>
            </a:p>
          </p:txBody>
        </p:sp>
        <p:sp>
          <p:nvSpPr>
            <p:cNvPr id="19" name="Rectangle 18">
              <a:extLst>
                <a:ext uri="{FF2B5EF4-FFF2-40B4-BE49-F238E27FC236}">
                  <a16:creationId xmlns:a16="http://schemas.microsoft.com/office/drawing/2014/main" id="{FF8C0024-5A3F-9043-BD40-53B2507FA35F}"/>
                </a:ext>
              </a:extLst>
            </p:cNvPr>
            <p:cNvSpPr/>
            <p:nvPr/>
          </p:nvSpPr>
          <p:spPr bwMode="auto">
            <a:xfrm>
              <a:off x="5221959" y="4649726"/>
              <a:ext cx="810501"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DSVM</a:t>
              </a:r>
            </a:p>
          </p:txBody>
        </p:sp>
        <p:sp>
          <p:nvSpPr>
            <p:cNvPr id="20" name="Rectangle 19">
              <a:extLst>
                <a:ext uri="{FF2B5EF4-FFF2-40B4-BE49-F238E27FC236}">
                  <a16:creationId xmlns:a16="http://schemas.microsoft.com/office/drawing/2014/main" id="{D0F81F6A-4EBA-E842-B0DE-E101794C7836}"/>
                </a:ext>
              </a:extLst>
            </p:cNvPr>
            <p:cNvSpPr/>
            <p:nvPr/>
          </p:nvSpPr>
          <p:spPr bwMode="auto">
            <a:xfrm>
              <a:off x="6059345" y="4649727"/>
              <a:ext cx="756429"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Batch AI</a:t>
              </a:r>
            </a:p>
          </p:txBody>
        </p:sp>
        <p:sp>
          <p:nvSpPr>
            <p:cNvPr id="21" name="Rectangle 20">
              <a:extLst>
                <a:ext uri="{FF2B5EF4-FFF2-40B4-BE49-F238E27FC236}">
                  <a16:creationId xmlns:a16="http://schemas.microsoft.com/office/drawing/2014/main" id="{10FBBDB6-8FD7-EB49-ACA2-4D2E1866D815}"/>
                </a:ext>
              </a:extLst>
            </p:cNvPr>
            <p:cNvSpPr/>
            <p:nvPr/>
          </p:nvSpPr>
          <p:spPr bwMode="auto">
            <a:xfrm>
              <a:off x="6842660" y="4649726"/>
              <a:ext cx="756429"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ACS</a:t>
              </a:r>
            </a:p>
          </p:txBody>
        </p:sp>
        <p:sp>
          <p:nvSpPr>
            <p:cNvPr id="22" name="Rectangle 21">
              <a:extLst>
                <a:ext uri="{FF2B5EF4-FFF2-40B4-BE49-F238E27FC236}">
                  <a16:creationId xmlns:a16="http://schemas.microsoft.com/office/drawing/2014/main" id="{545F1417-023D-664E-B5ED-BE1A56763220}"/>
                </a:ext>
              </a:extLst>
            </p:cNvPr>
            <p:cNvSpPr/>
            <p:nvPr/>
          </p:nvSpPr>
          <p:spPr bwMode="auto">
            <a:xfrm>
              <a:off x="552605" y="5395743"/>
              <a:ext cx="7857548"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cs typeface="Segoe UI" pitchFamily="34" charset="0"/>
                </a:rPr>
                <a:t>CPU, GPU, FPGA</a:t>
              </a:r>
            </a:p>
          </p:txBody>
        </p:sp>
        <p:sp>
          <p:nvSpPr>
            <p:cNvPr id="23" name="Rectangle 22">
              <a:extLst>
                <a:ext uri="{FF2B5EF4-FFF2-40B4-BE49-F238E27FC236}">
                  <a16:creationId xmlns:a16="http://schemas.microsoft.com/office/drawing/2014/main" id="{921453B4-0617-BC45-BA7A-1E6D324466F9}"/>
                </a:ext>
              </a:extLst>
            </p:cNvPr>
            <p:cNvSpPr/>
            <p:nvPr/>
          </p:nvSpPr>
          <p:spPr bwMode="auto">
            <a:xfrm>
              <a:off x="8723797" y="1492910"/>
              <a:ext cx="3409672" cy="4659392"/>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algn="ctr" defTabSz="931577"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cs typeface="Segoe UI" pitchFamily="34" charset="0"/>
              </a:endParaRPr>
            </a:p>
          </p:txBody>
        </p:sp>
        <p:sp>
          <p:nvSpPr>
            <p:cNvPr id="24" name="Rectangle 23">
              <a:extLst>
                <a:ext uri="{FF2B5EF4-FFF2-40B4-BE49-F238E27FC236}">
                  <a16:creationId xmlns:a16="http://schemas.microsoft.com/office/drawing/2014/main" id="{403CF65D-5504-1B41-9A3A-215D2CFDD9F5}"/>
                </a:ext>
              </a:extLst>
            </p:cNvPr>
            <p:cNvSpPr/>
            <p:nvPr/>
          </p:nvSpPr>
          <p:spPr>
            <a:xfrm>
              <a:off x="8723796" y="1670032"/>
              <a:ext cx="3409673" cy="414295"/>
            </a:xfrm>
            <a:prstGeom prst="rect">
              <a:avLst/>
            </a:prstGeom>
          </p:spPr>
          <p:txBody>
            <a:bodyPr wrap="square">
              <a:spAutoFit/>
            </a:bodyPr>
            <a:lstStyle/>
            <a:p>
              <a:pPr algn="ctr" defTabSz="931881">
                <a:defRPr/>
              </a:pPr>
              <a:r>
                <a:rPr lang="en-US" sz="2040"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AI TOOLS</a:t>
              </a:r>
              <a:endParaRPr lang="en-US" sz="1632" kern="0" dirty="0">
                <a:solidFill>
                  <a:sysClr val="windowText" lastClr="000000"/>
                </a:solidFill>
                <a:latin typeface="Segoe UI Semilight"/>
              </a:endParaRPr>
            </a:p>
          </p:txBody>
        </p:sp>
        <p:sp>
          <p:nvSpPr>
            <p:cNvPr id="25" name="Rectangle 24">
              <a:extLst>
                <a:ext uri="{FF2B5EF4-FFF2-40B4-BE49-F238E27FC236}">
                  <a16:creationId xmlns:a16="http://schemas.microsoft.com/office/drawing/2014/main" id="{2492EDA3-5D87-4C4E-B796-4547162DE858}"/>
                </a:ext>
              </a:extLst>
            </p:cNvPr>
            <p:cNvSpPr/>
            <p:nvPr/>
          </p:nvSpPr>
          <p:spPr bwMode="auto">
            <a:xfrm>
              <a:off x="8888865" y="2626670"/>
              <a:ext cx="1061079"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21" tIns="146200" rIns="93221"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VS Tools for Machine Learning</a:t>
              </a:r>
            </a:p>
          </p:txBody>
        </p:sp>
        <p:sp>
          <p:nvSpPr>
            <p:cNvPr id="26" name="Rectangle 25">
              <a:extLst>
                <a:ext uri="{FF2B5EF4-FFF2-40B4-BE49-F238E27FC236}">
                  <a16:creationId xmlns:a16="http://schemas.microsoft.com/office/drawing/2014/main" id="{628222E7-0EF8-1B47-BF40-5FD91CDD21EE}"/>
                </a:ext>
              </a:extLst>
            </p:cNvPr>
            <p:cNvSpPr/>
            <p:nvPr/>
          </p:nvSpPr>
          <p:spPr bwMode="auto">
            <a:xfrm>
              <a:off x="10041817" y="2625875"/>
              <a:ext cx="887876"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21" tIns="146200" rIns="93221"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Azure ML Studio</a:t>
              </a:r>
            </a:p>
          </p:txBody>
        </p:sp>
        <p:sp>
          <p:nvSpPr>
            <p:cNvPr id="27" name="Rectangle 26">
              <a:extLst>
                <a:ext uri="{FF2B5EF4-FFF2-40B4-BE49-F238E27FC236}">
                  <a16:creationId xmlns:a16="http://schemas.microsoft.com/office/drawing/2014/main" id="{2BAB023E-544A-4945-B99E-BF7FF1409B2D}"/>
                </a:ext>
              </a:extLst>
            </p:cNvPr>
            <p:cNvSpPr/>
            <p:nvPr/>
          </p:nvSpPr>
          <p:spPr bwMode="auto">
            <a:xfrm>
              <a:off x="8709482" y="2154585"/>
              <a:ext cx="3423986"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93221" rIns="93221" bIns="93221" numCol="1" spcCol="0" rtlCol="0" fromWordArt="0" anchor="ctr" anchorCtr="0" forceAA="0" compatLnSpc="1">
              <a:prstTxWarp prst="textNoShape">
                <a:avLst/>
              </a:prstTxWarp>
              <a:noAutofit/>
            </a:bodyPr>
            <a:lstStyle/>
            <a:p>
              <a:pPr algn="ctr" defTabSz="931847">
                <a:defRPr/>
              </a:pPr>
              <a:r>
                <a:rPr lang="en-US" sz="1428"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CODING &amp; MANAGEMENT TOOLS</a:t>
              </a:r>
              <a:endParaRPr lang="en-US" sz="1122"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28" name="Rectangle 27">
              <a:extLst>
                <a:ext uri="{FF2B5EF4-FFF2-40B4-BE49-F238E27FC236}">
                  <a16:creationId xmlns:a16="http://schemas.microsoft.com/office/drawing/2014/main" id="{4C2B77E9-8E6E-5F49-B10A-054FF93B6394}"/>
                </a:ext>
              </a:extLst>
            </p:cNvPr>
            <p:cNvSpPr/>
            <p:nvPr/>
          </p:nvSpPr>
          <p:spPr bwMode="auto">
            <a:xfrm>
              <a:off x="11011024" y="2625875"/>
              <a:ext cx="979748"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21" tIns="146200" rIns="93221"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Azure ML Service</a:t>
              </a:r>
            </a:p>
          </p:txBody>
        </p:sp>
        <p:sp>
          <p:nvSpPr>
            <p:cNvPr id="29" name="Rectangle 28">
              <a:extLst>
                <a:ext uri="{FF2B5EF4-FFF2-40B4-BE49-F238E27FC236}">
                  <a16:creationId xmlns:a16="http://schemas.microsoft.com/office/drawing/2014/main" id="{0DF28579-584B-4C4D-B5E2-6FEE783A82EA}"/>
                </a:ext>
              </a:extLst>
            </p:cNvPr>
            <p:cNvSpPr/>
            <p:nvPr/>
          </p:nvSpPr>
          <p:spPr bwMode="auto">
            <a:xfrm>
              <a:off x="8723795" y="4181659"/>
              <a:ext cx="3423986"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93221" rIns="93221" bIns="93221" numCol="1" spcCol="0" rtlCol="0" fromWordArt="0" anchor="ctr" anchorCtr="0" forceAA="0" compatLnSpc="1">
              <a:prstTxWarp prst="textNoShape">
                <a:avLst/>
              </a:prstTxWarp>
              <a:noAutofit/>
            </a:bodyPr>
            <a:lstStyle/>
            <a:p>
              <a:pPr algn="ctr" defTabSz="931847">
                <a:defRPr/>
              </a:pPr>
              <a:r>
                <a:rPr lang="en-US" sz="1428"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DEEP LEARNING FRAMEWORKS</a:t>
              </a:r>
              <a:endParaRPr lang="en-US" sz="1122"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30" name="Rectangle 29">
              <a:extLst>
                <a:ext uri="{FF2B5EF4-FFF2-40B4-BE49-F238E27FC236}">
                  <a16:creationId xmlns:a16="http://schemas.microsoft.com/office/drawing/2014/main" id="{FB52AC39-C5D8-DA4D-86E6-7C149070A8ED}"/>
                </a:ext>
              </a:extLst>
            </p:cNvPr>
            <p:cNvSpPr/>
            <p:nvPr/>
          </p:nvSpPr>
          <p:spPr bwMode="auto">
            <a:xfrm>
              <a:off x="8870522" y="4684553"/>
              <a:ext cx="979748"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21" tIns="146200" rIns="93221"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Cognitive Toolkit</a:t>
              </a:r>
            </a:p>
          </p:txBody>
        </p:sp>
        <p:sp>
          <p:nvSpPr>
            <p:cNvPr id="31" name="Rectangle 30">
              <a:extLst>
                <a:ext uri="{FF2B5EF4-FFF2-40B4-BE49-F238E27FC236}">
                  <a16:creationId xmlns:a16="http://schemas.microsoft.com/office/drawing/2014/main" id="{D5F2402E-6036-7D40-BA29-334EB3ABC042}"/>
                </a:ext>
              </a:extLst>
            </p:cNvPr>
            <p:cNvSpPr/>
            <p:nvPr/>
          </p:nvSpPr>
          <p:spPr bwMode="auto">
            <a:xfrm>
              <a:off x="9931602" y="4691456"/>
              <a:ext cx="979748"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21" tIns="146200" rIns="93221"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TensorFlow</a:t>
              </a:r>
            </a:p>
          </p:txBody>
        </p:sp>
        <p:sp>
          <p:nvSpPr>
            <p:cNvPr id="32" name="Rectangle 31">
              <a:extLst>
                <a:ext uri="{FF2B5EF4-FFF2-40B4-BE49-F238E27FC236}">
                  <a16:creationId xmlns:a16="http://schemas.microsoft.com/office/drawing/2014/main" id="{4CB32E8D-E840-0341-BD6C-69998ADF822F}"/>
                </a:ext>
              </a:extLst>
            </p:cNvPr>
            <p:cNvSpPr/>
            <p:nvPr/>
          </p:nvSpPr>
          <p:spPr bwMode="auto">
            <a:xfrm>
              <a:off x="10992681" y="4691455"/>
              <a:ext cx="979748"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21" tIns="146200" rIns="93221"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Caffe</a:t>
              </a:r>
            </a:p>
          </p:txBody>
        </p:sp>
        <p:sp>
          <p:nvSpPr>
            <p:cNvPr id="33" name="Rectangle 32">
              <a:extLst>
                <a:ext uri="{FF2B5EF4-FFF2-40B4-BE49-F238E27FC236}">
                  <a16:creationId xmlns:a16="http://schemas.microsoft.com/office/drawing/2014/main" id="{AC57EEFC-C188-BC42-A158-358CBA135787}"/>
                </a:ext>
              </a:extLst>
            </p:cNvPr>
            <p:cNvSpPr/>
            <p:nvPr/>
          </p:nvSpPr>
          <p:spPr bwMode="auto">
            <a:xfrm>
              <a:off x="8870521" y="5419053"/>
              <a:ext cx="3151343" cy="262676"/>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21" tIns="146200" rIns="93221" bIns="146200" numCol="1" spcCol="0" rtlCol="0" fromWordArt="0" anchor="ctr" anchorCtr="0" forceAA="0" compatLnSpc="1">
              <a:prstTxWarp prst="textNoShape">
                <a:avLst/>
              </a:prstTxWarp>
              <a:noAutofit/>
            </a:bodyPr>
            <a:lstStyle/>
            <a:p>
              <a:pP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Others (Scikit-learn, MXNet, Keras, Gluon…)</a:t>
              </a:r>
            </a:p>
          </p:txBody>
        </p:sp>
        <p:sp>
          <p:nvSpPr>
            <p:cNvPr id="34" name="Rectangle 33">
              <a:extLst>
                <a:ext uri="{FF2B5EF4-FFF2-40B4-BE49-F238E27FC236}">
                  <a16:creationId xmlns:a16="http://schemas.microsoft.com/office/drawing/2014/main" id="{544BE84A-E220-A945-AB2B-C248ADB2C6A9}"/>
                </a:ext>
              </a:extLst>
            </p:cNvPr>
            <p:cNvSpPr/>
            <p:nvPr/>
          </p:nvSpPr>
          <p:spPr bwMode="auto">
            <a:xfrm>
              <a:off x="576637" y="2207754"/>
              <a:ext cx="2463923"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93221" rIns="93221" bIns="93221" numCol="1" spcCol="0" rtlCol="0" fromWordArt="0" anchor="ctr" anchorCtr="0" forceAA="0" compatLnSpc="1">
              <a:prstTxWarp prst="textNoShape">
                <a:avLst/>
              </a:prstTxWarp>
              <a:noAutofit/>
            </a:bodyPr>
            <a:lstStyle/>
            <a:p>
              <a:pPr algn="ctr" defTabSz="931847">
                <a:defRPr/>
              </a:pPr>
              <a:r>
                <a:rPr lang="en-US" sz="1428"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CONVERSATIONAL AI</a:t>
              </a:r>
              <a:endParaRPr lang="en-US" sz="1122"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35" name="Rectangle 34">
              <a:extLst>
                <a:ext uri="{FF2B5EF4-FFF2-40B4-BE49-F238E27FC236}">
                  <a16:creationId xmlns:a16="http://schemas.microsoft.com/office/drawing/2014/main" id="{1B1FEB5F-C1EF-3A43-8D75-56C98BE6297D}"/>
                </a:ext>
              </a:extLst>
            </p:cNvPr>
            <p:cNvSpPr/>
            <p:nvPr/>
          </p:nvSpPr>
          <p:spPr bwMode="auto">
            <a:xfrm>
              <a:off x="3247091" y="2197118"/>
              <a:ext cx="2613621"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93221" rIns="93221" bIns="93221" numCol="1" spcCol="0" rtlCol="0" fromWordArt="0" anchor="ctr" anchorCtr="0" forceAA="0" compatLnSpc="1">
              <a:prstTxWarp prst="textNoShape">
                <a:avLst/>
              </a:prstTxWarp>
              <a:noAutofit/>
            </a:bodyPr>
            <a:lstStyle/>
            <a:p>
              <a:pPr algn="ctr" defTabSz="931847">
                <a:defRPr/>
              </a:pPr>
              <a:r>
                <a:rPr lang="en-US" sz="1428"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TRAINED SERVICES</a:t>
              </a:r>
              <a:endParaRPr lang="en-US" sz="1122"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36" name="Rectangle 35">
              <a:extLst>
                <a:ext uri="{FF2B5EF4-FFF2-40B4-BE49-F238E27FC236}">
                  <a16:creationId xmlns:a16="http://schemas.microsoft.com/office/drawing/2014/main" id="{2B47F7B2-7E9A-0849-A80E-00141D598F59}"/>
                </a:ext>
              </a:extLst>
            </p:cNvPr>
            <p:cNvSpPr/>
            <p:nvPr/>
          </p:nvSpPr>
          <p:spPr bwMode="auto">
            <a:xfrm>
              <a:off x="3247092" y="2635823"/>
              <a:ext cx="2613618"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cs typeface="Segoe UI" pitchFamily="34" charset="0"/>
                </a:rPr>
                <a:t>Cognitive Services</a:t>
              </a:r>
            </a:p>
          </p:txBody>
        </p:sp>
        <p:sp>
          <p:nvSpPr>
            <p:cNvPr id="37" name="Rectangle 36">
              <a:extLst>
                <a:ext uri="{FF2B5EF4-FFF2-40B4-BE49-F238E27FC236}">
                  <a16:creationId xmlns:a16="http://schemas.microsoft.com/office/drawing/2014/main" id="{7A7DA1D3-D036-1549-96A5-19E13B07DE51}"/>
                </a:ext>
              </a:extLst>
            </p:cNvPr>
            <p:cNvSpPr/>
            <p:nvPr/>
          </p:nvSpPr>
          <p:spPr bwMode="auto">
            <a:xfrm>
              <a:off x="7626370" y="4649726"/>
              <a:ext cx="767303"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Edge</a:t>
              </a:r>
            </a:p>
          </p:txBody>
        </p:sp>
        <p:sp>
          <p:nvSpPr>
            <p:cNvPr id="38" name="Rectangle 37">
              <a:extLst>
                <a:ext uri="{FF2B5EF4-FFF2-40B4-BE49-F238E27FC236}">
                  <a16:creationId xmlns:a16="http://schemas.microsoft.com/office/drawing/2014/main" id="{D089E89B-24DE-634E-BC5E-F924024AFE5B}"/>
                </a:ext>
              </a:extLst>
            </p:cNvPr>
            <p:cNvSpPr/>
            <p:nvPr/>
          </p:nvSpPr>
          <p:spPr bwMode="auto">
            <a:xfrm>
              <a:off x="9138412" y="3954413"/>
              <a:ext cx="2834017" cy="225294"/>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21" tIns="146200" rIns="93221" bIns="146200" numCol="1" spcCol="0" rtlCol="0" fromWordArt="0" anchor="ctr" anchorCtr="0" forceAA="0" compatLnSpc="1">
              <a:prstTxWarp prst="textNoShape">
                <a:avLst/>
              </a:prstTxWarp>
              <a:noAutofit/>
            </a:bodyPr>
            <a:lstStyle/>
            <a:p>
              <a:pP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Others (Pycharm, Jupyter notebooks…)</a:t>
              </a:r>
            </a:p>
          </p:txBody>
        </p:sp>
      </p:grpSp>
      <p:pic>
        <p:nvPicPr>
          <p:cNvPr id="2" name="Picture 1">
            <a:extLst>
              <a:ext uri="{FF2B5EF4-FFF2-40B4-BE49-F238E27FC236}">
                <a16:creationId xmlns:a16="http://schemas.microsoft.com/office/drawing/2014/main" id="{D4F0C491-167C-0E4E-BBF9-C9BF9A0AA3E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24214" y="140401"/>
            <a:ext cx="2832907" cy="1621143"/>
          </a:xfrm>
          <a:prstGeom prst="rect">
            <a:avLst/>
          </a:prstGeom>
          <a:noFill/>
          <a:ln>
            <a:solidFill>
              <a:srgbClr val="0078D4"/>
            </a:solidFill>
          </a:ln>
          <a:effectLst>
            <a:softEdge rad="0"/>
          </a:effectLst>
        </p:spPr>
      </p:pic>
      <p:pic>
        <p:nvPicPr>
          <p:cNvPr id="41" name="Picture 40">
            <a:extLst>
              <a:ext uri="{FF2B5EF4-FFF2-40B4-BE49-F238E27FC236}">
                <a16:creationId xmlns:a16="http://schemas.microsoft.com/office/drawing/2014/main" id="{90972024-359B-1D4E-B6F9-FA455ED07C20}"/>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V="1">
            <a:off x="8425137" y="-21586"/>
            <a:ext cx="3757576" cy="2421478"/>
          </a:xfrm>
          <a:prstGeom prst="rect">
            <a:avLst/>
          </a:prstGeom>
        </p:spPr>
      </p:pic>
      <p:sp>
        <p:nvSpPr>
          <p:cNvPr id="42" name="Title 1">
            <a:extLst>
              <a:ext uri="{FF2B5EF4-FFF2-40B4-BE49-F238E27FC236}">
                <a16:creationId xmlns:a16="http://schemas.microsoft.com/office/drawing/2014/main" id="{C7FE82B3-C6F7-154D-9967-30D091B3DAC0}"/>
              </a:ext>
            </a:extLst>
          </p:cNvPr>
          <p:cNvSpPr txBox="1">
            <a:spLocks/>
          </p:cNvSpPr>
          <p:nvPr/>
        </p:nvSpPr>
        <p:spPr>
          <a:xfrm>
            <a:off x="583956" y="153637"/>
            <a:ext cx="1133281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r>
              <a:rPr lang="en-IN" dirty="0">
                <a:solidFill>
                  <a:srgbClr val="1A1A1A"/>
                </a:solidFill>
              </a:rPr>
              <a:t>Microsoft AI Platform</a:t>
            </a:r>
            <a:endParaRPr lang="en-IN" dirty="0">
              <a:solidFill>
                <a:srgbClr val="1A1A1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145162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p:cNvCxnSpPr/>
          <p:nvPr/>
        </p:nvCxnSpPr>
        <p:spPr>
          <a:xfrm>
            <a:off x="1" y="3823822"/>
            <a:ext cx="12192000" cy="0"/>
          </a:xfrm>
          <a:prstGeom prst="line">
            <a:avLst/>
          </a:prstGeom>
          <a:noFill/>
          <a:ln w="158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auto">
          <a:xfrm>
            <a:off x="1315687" y="4060255"/>
            <a:ext cx="1792850" cy="37351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765" kern="0" spc="49" dirty="0">
                <a:gradFill>
                  <a:gsLst>
                    <a:gs pos="5439">
                      <a:srgbClr val="FFFFFF">
                        <a:lumMod val="50000"/>
                      </a:srgbClr>
                    </a:gs>
                    <a:gs pos="89000">
                      <a:srgbClr val="FFFFFF">
                        <a:lumMod val="50000"/>
                      </a:srgbClr>
                    </a:gs>
                  </a:gsLst>
                  <a:lin ang="5400000" scaled="0"/>
                </a:gradFill>
                <a:latin typeface="Segoe UI Semilight" panose="020B0402040204020203" pitchFamily="34" charset="0"/>
                <a:cs typeface="Segoe UI Semilight" panose="020B0402040204020203" pitchFamily="34" charset="0"/>
              </a:rPr>
              <a:t>Agent</a:t>
            </a:r>
          </a:p>
        </p:txBody>
      </p:sp>
      <p:sp>
        <p:nvSpPr>
          <p:cNvPr id="40" name="Rectangle 39"/>
          <p:cNvSpPr/>
          <p:nvPr/>
        </p:nvSpPr>
        <p:spPr bwMode="auto">
          <a:xfrm>
            <a:off x="3904946" y="4060255"/>
            <a:ext cx="1792850" cy="37351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765" kern="0" spc="49" dirty="0">
                <a:gradFill>
                  <a:gsLst>
                    <a:gs pos="5439">
                      <a:srgbClr val="FFFFFF">
                        <a:lumMod val="50000"/>
                      </a:srgbClr>
                    </a:gs>
                    <a:gs pos="89000">
                      <a:srgbClr val="FFFFFF">
                        <a:lumMod val="50000"/>
                      </a:srgbClr>
                    </a:gs>
                  </a:gsLst>
                  <a:lin ang="5400000" scaled="0"/>
                </a:gradFill>
                <a:latin typeface="Segoe UI Semilight" panose="020B0402040204020203" pitchFamily="34" charset="0"/>
                <a:cs typeface="Segoe UI Semilight" panose="020B0402040204020203" pitchFamily="34" charset="0"/>
              </a:rPr>
              <a:t>Applications</a:t>
            </a:r>
          </a:p>
        </p:txBody>
      </p:sp>
      <p:sp>
        <p:nvSpPr>
          <p:cNvPr id="41" name="Rectangle 40"/>
          <p:cNvSpPr/>
          <p:nvPr/>
        </p:nvSpPr>
        <p:spPr bwMode="auto">
          <a:xfrm>
            <a:off x="6494205" y="4060255"/>
            <a:ext cx="1792850" cy="37351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765" kern="0" spc="49" dirty="0">
                <a:gradFill>
                  <a:gsLst>
                    <a:gs pos="5439">
                      <a:srgbClr val="FFFFFF">
                        <a:lumMod val="50000"/>
                      </a:srgbClr>
                    </a:gs>
                    <a:gs pos="89000">
                      <a:srgbClr val="FFFFFF">
                        <a:lumMod val="50000"/>
                      </a:srgbClr>
                    </a:gs>
                  </a:gsLst>
                  <a:lin ang="5400000" scaled="0"/>
                </a:gradFill>
                <a:latin typeface="Segoe UI Semilight" panose="020B0402040204020203" pitchFamily="34" charset="0"/>
                <a:cs typeface="Segoe UI Semilight" panose="020B0402040204020203" pitchFamily="34" charset="0"/>
              </a:rPr>
              <a:t>Services</a:t>
            </a:r>
          </a:p>
        </p:txBody>
      </p:sp>
      <p:sp>
        <p:nvSpPr>
          <p:cNvPr id="42" name="Rectangle 41"/>
          <p:cNvSpPr/>
          <p:nvPr/>
        </p:nvSpPr>
        <p:spPr bwMode="auto">
          <a:xfrm>
            <a:off x="9083464" y="4060255"/>
            <a:ext cx="1792850" cy="37351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765" kern="0" spc="49" dirty="0">
                <a:gradFill>
                  <a:gsLst>
                    <a:gs pos="5439">
                      <a:srgbClr val="FFFFFF">
                        <a:lumMod val="50000"/>
                      </a:srgbClr>
                    </a:gs>
                    <a:gs pos="89000">
                      <a:srgbClr val="FFFFFF">
                        <a:lumMod val="50000"/>
                      </a:srgbClr>
                    </a:gs>
                  </a:gsLst>
                  <a:lin ang="5400000" scaled="0"/>
                </a:gradFill>
                <a:latin typeface="Segoe UI Semilight" panose="020B0402040204020203" pitchFamily="34" charset="0"/>
                <a:cs typeface="Segoe UI Semilight" panose="020B0402040204020203" pitchFamily="34" charset="0"/>
              </a:rPr>
              <a:t>Platform and Infrastructure</a:t>
            </a:r>
          </a:p>
        </p:txBody>
      </p:sp>
      <p:sp>
        <p:nvSpPr>
          <p:cNvPr id="35" name="Oval 34"/>
          <p:cNvSpPr/>
          <p:nvPr/>
        </p:nvSpPr>
        <p:spPr bwMode="auto">
          <a:xfrm>
            <a:off x="2149861" y="3761570"/>
            <a:ext cx="124503" cy="12450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nvGrpSpPr>
          <p:cNvPr id="43" name="Group 42"/>
          <p:cNvGrpSpPr/>
          <p:nvPr/>
        </p:nvGrpSpPr>
        <p:grpSpPr>
          <a:xfrm>
            <a:off x="1938758" y="2835741"/>
            <a:ext cx="546709" cy="546709"/>
            <a:chOff x="1990795" y="2892107"/>
            <a:chExt cx="557672" cy="557672"/>
          </a:xfrm>
        </p:grpSpPr>
        <p:sp>
          <p:nvSpPr>
            <p:cNvPr id="44" name="Freeform: Shape 43"/>
            <p:cNvSpPr/>
            <p:nvPr/>
          </p:nvSpPr>
          <p:spPr bwMode="auto">
            <a:xfrm>
              <a:off x="2041470" y="2942782"/>
              <a:ext cx="456322" cy="456322"/>
            </a:xfrm>
            <a:custGeom>
              <a:avLst/>
              <a:gdLst>
                <a:gd name="connsiteX0" fmla="*/ 991130 w 1982260"/>
                <a:gd name="connsiteY0" fmla="*/ 224367 h 1982260"/>
                <a:gd name="connsiteX1" fmla="*/ 224367 w 1982260"/>
                <a:gd name="connsiteY1" fmla="*/ 991130 h 1982260"/>
                <a:gd name="connsiteX2" fmla="*/ 991130 w 1982260"/>
                <a:gd name="connsiteY2" fmla="*/ 1757893 h 1982260"/>
                <a:gd name="connsiteX3" fmla="*/ 1757893 w 1982260"/>
                <a:gd name="connsiteY3" fmla="*/ 991130 h 1982260"/>
                <a:gd name="connsiteX4" fmla="*/ 991130 w 1982260"/>
                <a:gd name="connsiteY4" fmla="*/ 224367 h 1982260"/>
                <a:gd name="connsiteX5" fmla="*/ 991130 w 1982260"/>
                <a:gd name="connsiteY5" fmla="*/ 0 h 1982260"/>
                <a:gd name="connsiteX6" fmla="*/ 1982260 w 1982260"/>
                <a:gd name="connsiteY6" fmla="*/ 991130 h 1982260"/>
                <a:gd name="connsiteX7" fmla="*/ 991130 w 1982260"/>
                <a:gd name="connsiteY7" fmla="*/ 1982260 h 1982260"/>
                <a:gd name="connsiteX8" fmla="*/ 0 w 1982260"/>
                <a:gd name="connsiteY8" fmla="*/ 991130 h 1982260"/>
                <a:gd name="connsiteX9" fmla="*/ 991130 w 1982260"/>
                <a:gd name="connsiteY9" fmla="*/ 0 h 198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2260" h="1982260">
                  <a:moveTo>
                    <a:pt x="991130" y="224367"/>
                  </a:moveTo>
                  <a:cubicBezTo>
                    <a:pt x="567658" y="224367"/>
                    <a:pt x="224367" y="567658"/>
                    <a:pt x="224367" y="991130"/>
                  </a:cubicBezTo>
                  <a:cubicBezTo>
                    <a:pt x="224367" y="1414602"/>
                    <a:pt x="567658" y="1757893"/>
                    <a:pt x="991130" y="1757893"/>
                  </a:cubicBezTo>
                  <a:cubicBezTo>
                    <a:pt x="1414602" y="1757893"/>
                    <a:pt x="1757893" y="1414602"/>
                    <a:pt x="1757893" y="991130"/>
                  </a:cubicBezTo>
                  <a:cubicBezTo>
                    <a:pt x="1757893" y="567658"/>
                    <a:pt x="1414602" y="224367"/>
                    <a:pt x="991130" y="224367"/>
                  </a:cubicBezTo>
                  <a:close/>
                  <a:moveTo>
                    <a:pt x="991130" y="0"/>
                  </a:moveTo>
                  <a:cubicBezTo>
                    <a:pt x="1538516" y="0"/>
                    <a:pt x="1982260" y="443744"/>
                    <a:pt x="1982260" y="991130"/>
                  </a:cubicBezTo>
                  <a:cubicBezTo>
                    <a:pt x="1982260" y="1538516"/>
                    <a:pt x="1538516" y="1982260"/>
                    <a:pt x="991130" y="1982260"/>
                  </a:cubicBezTo>
                  <a:cubicBezTo>
                    <a:pt x="443744" y="1982260"/>
                    <a:pt x="0" y="1538516"/>
                    <a:pt x="0" y="991130"/>
                  </a:cubicBezTo>
                  <a:cubicBezTo>
                    <a:pt x="0" y="443744"/>
                    <a:pt x="443744" y="0"/>
                    <a:pt x="991130" y="0"/>
                  </a:cubicBezTo>
                  <a:close/>
                </a:path>
              </a:pathLst>
            </a:cu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sp>
          <p:nvSpPr>
            <p:cNvPr id="45" name="Freeform: Shape 44"/>
            <p:cNvSpPr/>
            <p:nvPr/>
          </p:nvSpPr>
          <p:spPr bwMode="auto">
            <a:xfrm>
              <a:off x="1990795" y="2892107"/>
              <a:ext cx="557672" cy="557672"/>
            </a:xfrm>
            <a:custGeom>
              <a:avLst/>
              <a:gdLst>
                <a:gd name="connsiteX0" fmla="*/ 1211263 w 2422526"/>
                <a:gd name="connsiteY0" fmla="*/ 232833 h 2422526"/>
                <a:gd name="connsiteX1" fmla="*/ 232833 w 2422526"/>
                <a:gd name="connsiteY1" fmla="*/ 1211263 h 2422526"/>
                <a:gd name="connsiteX2" fmla="*/ 1211263 w 2422526"/>
                <a:gd name="connsiteY2" fmla="*/ 2189693 h 2422526"/>
                <a:gd name="connsiteX3" fmla="*/ 2189693 w 2422526"/>
                <a:gd name="connsiteY3" fmla="*/ 1211263 h 2422526"/>
                <a:gd name="connsiteX4" fmla="*/ 1211263 w 2422526"/>
                <a:gd name="connsiteY4" fmla="*/ 232833 h 2422526"/>
                <a:gd name="connsiteX5" fmla="*/ 1211263 w 2422526"/>
                <a:gd name="connsiteY5" fmla="*/ 0 h 2422526"/>
                <a:gd name="connsiteX6" fmla="*/ 2422526 w 2422526"/>
                <a:gd name="connsiteY6" fmla="*/ 1211263 h 2422526"/>
                <a:gd name="connsiteX7" fmla="*/ 1211263 w 2422526"/>
                <a:gd name="connsiteY7" fmla="*/ 2422526 h 2422526"/>
                <a:gd name="connsiteX8" fmla="*/ 0 w 2422526"/>
                <a:gd name="connsiteY8" fmla="*/ 1211263 h 2422526"/>
                <a:gd name="connsiteX9" fmla="*/ 1211263 w 2422526"/>
                <a:gd name="connsiteY9" fmla="*/ 0 h 242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2526" h="2422526">
                  <a:moveTo>
                    <a:pt x="1211263" y="232833"/>
                  </a:moveTo>
                  <a:cubicBezTo>
                    <a:pt x="670891" y="232833"/>
                    <a:pt x="232833" y="670891"/>
                    <a:pt x="232833" y="1211263"/>
                  </a:cubicBezTo>
                  <a:cubicBezTo>
                    <a:pt x="232833" y="1751635"/>
                    <a:pt x="670891" y="2189693"/>
                    <a:pt x="1211263" y="2189693"/>
                  </a:cubicBezTo>
                  <a:cubicBezTo>
                    <a:pt x="1751635" y="2189693"/>
                    <a:pt x="2189693" y="1751635"/>
                    <a:pt x="2189693" y="1211263"/>
                  </a:cubicBezTo>
                  <a:cubicBezTo>
                    <a:pt x="2189693" y="670891"/>
                    <a:pt x="1751635" y="232833"/>
                    <a:pt x="1211263" y="232833"/>
                  </a:cubicBezTo>
                  <a:close/>
                  <a:moveTo>
                    <a:pt x="1211263" y="0"/>
                  </a:moveTo>
                  <a:cubicBezTo>
                    <a:pt x="1880225" y="0"/>
                    <a:pt x="2422526" y="542301"/>
                    <a:pt x="2422526" y="1211263"/>
                  </a:cubicBezTo>
                  <a:cubicBezTo>
                    <a:pt x="2422526" y="1880225"/>
                    <a:pt x="1880225" y="2422526"/>
                    <a:pt x="1211263" y="2422526"/>
                  </a:cubicBezTo>
                  <a:cubicBezTo>
                    <a:pt x="542301" y="2422526"/>
                    <a:pt x="0" y="1880225"/>
                    <a:pt x="0" y="1211263"/>
                  </a:cubicBezTo>
                  <a:cubicBezTo>
                    <a:pt x="0" y="542301"/>
                    <a:pt x="542301" y="0"/>
                    <a:pt x="1211263" y="0"/>
                  </a:cubicBezTo>
                  <a:close/>
                </a:path>
              </a:pathLst>
            </a:custGeom>
            <a:solidFill>
              <a:schemeClr val="bg1">
                <a:lumMod val="7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sp>
        <p:nvSpPr>
          <p:cNvPr id="38" name="Oval 37"/>
          <p:cNvSpPr/>
          <p:nvPr/>
        </p:nvSpPr>
        <p:spPr bwMode="auto">
          <a:xfrm>
            <a:off x="9917637" y="3761570"/>
            <a:ext cx="124503" cy="12450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nvGrpSpPr>
          <p:cNvPr id="46" name="Group 45"/>
          <p:cNvGrpSpPr/>
          <p:nvPr/>
        </p:nvGrpSpPr>
        <p:grpSpPr>
          <a:xfrm>
            <a:off x="9749446" y="2894017"/>
            <a:ext cx="460886" cy="430158"/>
            <a:chOff x="2028485" y="5305924"/>
            <a:chExt cx="546628" cy="510184"/>
          </a:xfrm>
        </p:grpSpPr>
        <p:sp>
          <p:nvSpPr>
            <p:cNvPr id="47" name="Rectangle 37"/>
            <p:cNvSpPr>
              <a:spLocks noChangeArrowheads="1"/>
            </p:cNvSpPr>
            <p:nvPr/>
          </p:nvSpPr>
          <p:spPr bwMode="auto">
            <a:xfrm>
              <a:off x="2219269" y="5305924"/>
              <a:ext cx="162917" cy="160772"/>
            </a:xfrm>
            <a:prstGeom prst="rect">
              <a:avLst/>
            </a:pr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48" name="Rectangle 38"/>
            <p:cNvSpPr>
              <a:spLocks noChangeArrowheads="1"/>
            </p:cNvSpPr>
            <p:nvPr/>
          </p:nvSpPr>
          <p:spPr bwMode="auto">
            <a:xfrm>
              <a:off x="2028485" y="5657479"/>
              <a:ext cx="160773" cy="158629"/>
            </a:xfrm>
            <a:prstGeom prst="rect">
              <a:avLst/>
            </a:pr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49" name="Rectangle 39"/>
            <p:cNvSpPr>
              <a:spLocks noChangeArrowheads="1"/>
            </p:cNvSpPr>
            <p:nvPr/>
          </p:nvSpPr>
          <p:spPr bwMode="auto">
            <a:xfrm>
              <a:off x="2412196" y="5657479"/>
              <a:ext cx="162917" cy="158629"/>
            </a:xfrm>
            <a:prstGeom prst="rect">
              <a:avLst/>
            </a:pr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0" name="Line 40"/>
            <p:cNvSpPr>
              <a:spLocks noChangeShapeType="1"/>
            </p:cNvSpPr>
            <p:nvPr/>
          </p:nvSpPr>
          <p:spPr bwMode="auto">
            <a:xfrm flipH="1" flipV="1">
              <a:off x="2345744" y="5470984"/>
              <a:ext cx="102895" cy="182209"/>
            </a:xfrm>
            <a:prstGeom prst="line">
              <a:avLst/>
            </a:prstGeom>
            <a:noFill/>
            <a:ln w="19050">
              <a:solidFill>
                <a:schemeClr val="bg1">
                  <a:lumMod val="65000"/>
                </a:schemeClr>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1" name="Line 41"/>
            <p:cNvSpPr>
              <a:spLocks noChangeShapeType="1"/>
            </p:cNvSpPr>
            <p:nvPr/>
          </p:nvSpPr>
          <p:spPr bwMode="auto">
            <a:xfrm>
              <a:off x="2187114" y="5734650"/>
              <a:ext cx="225082" cy="0"/>
            </a:xfrm>
            <a:prstGeom prst="line">
              <a:avLst/>
            </a:prstGeom>
            <a:noFill/>
            <a:ln w="19050">
              <a:solidFill>
                <a:schemeClr val="bg1">
                  <a:lumMod val="65000"/>
                </a:schemeClr>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2" name="Line 42"/>
            <p:cNvSpPr>
              <a:spLocks noChangeShapeType="1"/>
            </p:cNvSpPr>
            <p:nvPr/>
          </p:nvSpPr>
          <p:spPr bwMode="auto">
            <a:xfrm flipH="1">
              <a:off x="2152816" y="5470984"/>
              <a:ext cx="102895" cy="182209"/>
            </a:xfrm>
            <a:prstGeom prst="line">
              <a:avLst/>
            </a:prstGeom>
            <a:noFill/>
            <a:ln w="19050">
              <a:solidFill>
                <a:schemeClr val="bg1">
                  <a:lumMod val="65000"/>
                </a:schemeClr>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sp>
        <p:nvSpPr>
          <p:cNvPr id="36" name="Oval 35"/>
          <p:cNvSpPr/>
          <p:nvPr/>
        </p:nvSpPr>
        <p:spPr bwMode="auto">
          <a:xfrm>
            <a:off x="4739120" y="3761570"/>
            <a:ext cx="124503" cy="12450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nvGrpSpPr>
          <p:cNvPr id="53" name="Group 14"/>
          <p:cNvGrpSpPr>
            <a:grpSpLocks noChangeAspect="1"/>
          </p:cNvGrpSpPr>
          <p:nvPr/>
        </p:nvGrpSpPr>
        <p:grpSpPr bwMode="auto">
          <a:xfrm>
            <a:off x="4673529" y="2911669"/>
            <a:ext cx="255685" cy="394854"/>
            <a:chOff x="2912" y="2002"/>
            <a:chExt cx="158" cy="244"/>
          </a:xfrm>
        </p:grpSpPr>
        <p:sp>
          <p:nvSpPr>
            <p:cNvPr id="54" name="Rectangle 15"/>
            <p:cNvSpPr>
              <a:spLocks noChangeArrowheads="1"/>
            </p:cNvSpPr>
            <p:nvPr/>
          </p:nvSpPr>
          <p:spPr bwMode="auto">
            <a:xfrm>
              <a:off x="2912" y="2002"/>
              <a:ext cx="67" cy="65"/>
            </a:xfrm>
            <a:prstGeom prst="rect">
              <a:avLst/>
            </a:pr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5" name="Rectangle 16"/>
            <p:cNvSpPr>
              <a:spLocks noChangeArrowheads="1"/>
            </p:cNvSpPr>
            <p:nvPr/>
          </p:nvSpPr>
          <p:spPr bwMode="auto">
            <a:xfrm>
              <a:off x="3004" y="2002"/>
              <a:ext cx="66" cy="65"/>
            </a:xfrm>
            <a:prstGeom prst="rect">
              <a:avLst/>
            </a:prstGeom>
            <a:solidFill>
              <a:schemeClr val="bg1">
                <a:lumMod val="65000"/>
              </a:schemeClr>
            </a:solidFill>
            <a:ln w="19050">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6" name="Rectangle 17"/>
            <p:cNvSpPr>
              <a:spLocks noChangeArrowheads="1"/>
            </p:cNvSpPr>
            <p:nvPr/>
          </p:nvSpPr>
          <p:spPr bwMode="auto">
            <a:xfrm>
              <a:off x="2912" y="2180"/>
              <a:ext cx="67" cy="66"/>
            </a:xfrm>
            <a:prstGeom prst="rect">
              <a:avLst/>
            </a:pr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8" name="Rectangle 18"/>
            <p:cNvSpPr>
              <a:spLocks noChangeArrowheads="1"/>
            </p:cNvSpPr>
            <p:nvPr/>
          </p:nvSpPr>
          <p:spPr bwMode="auto">
            <a:xfrm>
              <a:off x="2912" y="2091"/>
              <a:ext cx="158" cy="66"/>
            </a:xfrm>
            <a:prstGeom prst="rect">
              <a:avLst/>
            </a:pr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sp>
        <p:nvSpPr>
          <p:cNvPr id="37" name="Oval 36"/>
          <p:cNvSpPr/>
          <p:nvPr/>
        </p:nvSpPr>
        <p:spPr bwMode="auto">
          <a:xfrm>
            <a:off x="7328378" y="3761570"/>
            <a:ext cx="124503" cy="12450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nvGrpSpPr>
          <p:cNvPr id="61" name="Group 27"/>
          <p:cNvGrpSpPr>
            <a:grpSpLocks noChangeAspect="1"/>
          </p:cNvGrpSpPr>
          <p:nvPr/>
        </p:nvGrpSpPr>
        <p:grpSpPr bwMode="auto">
          <a:xfrm>
            <a:off x="7180933" y="2921936"/>
            <a:ext cx="419394" cy="374320"/>
            <a:chOff x="3810" y="2105"/>
            <a:chExt cx="214" cy="191"/>
          </a:xfrm>
        </p:grpSpPr>
        <p:sp>
          <p:nvSpPr>
            <p:cNvPr id="83" name="Freeform 28"/>
            <p:cNvSpPr>
              <a:spLocks/>
            </p:cNvSpPr>
            <p:nvPr/>
          </p:nvSpPr>
          <p:spPr bwMode="auto">
            <a:xfrm>
              <a:off x="3810" y="2105"/>
              <a:ext cx="214" cy="191"/>
            </a:xfrm>
            <a:custGeom>
              <a:avLst/>
              <a:gdLst>
                <a:gd name="T0" fmla="*/ 214 w 214"/>
                <a:gd name="T1" fmla="*/ 120 h 191"/>
                <a:gd name="T2" fmla="*/ 214 w 214"/>
                <a:gd name="T3" fmla="*/ 0 h 191"/>
                <a:gd name="T4" fmla="*/ 0 w 214"/>
                <a:gd name="T5" fmla="*/ 0 h 191"/>
                <a:gd name="T6" fmla="*/ 0 w 214"/>
                <a:gd name="T7" fmla="*/ 145 h 191"/>
                <a:gd name="T8" fmla="*/ 29 w 214"/>
                <a:gd name="T9" fmla="*/ 145 h 191"/>
                <a:gd name="T10" fmla="*/ 29 w 214"/>
                <a:gd name="T11" fmla="*/ 191 h 191"/>
                <a:gd name="T12" fmla="*/ 75 w 214"/>
                <a:gd name="T13" fmla="*/ 145 h 191"/>
                <a:gd name="T14" fmla="*/ 121 w 214"/>
                <a:gd name="T15" fmla="*/ 145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91">
                  <a:moveTo>
                    <a:pt x="214" y="120"/>
                  </a:moveTo>
                  <a:lnTo>
                    <a:pt x="214" y="0"/>
                  </a:lnTo>
                  <a:lnTo>
                    <a:pt x="0" y="0"/>
                  </a:lnTo>
                  <a:lnTo>
                    <a:pt x="0" y="145"/>
                  </a:lnTo>
                  <a:lnTo>
                    <a:pt x="29" y="145"/>
                  </a:lnTo>
                  <a:lnTo>
                    <a:pt x="29" y="191"/>
                  </a:lnTo>
                  <a:lnTo>
                    <a:pt x="75" y="145"/>
                  </a:lnTo>
                  <a:lnTo>
                    <a:pt x="121" y="145"/>
                  </a:lnTo>
                </a:path>
              </a:pathLst>
            </a:cu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4" name="Line 29"/>
            <p:cNvSpPr>
              <a:spLocks noChangeShapeType="1"/>
            </p:cNvSpPr>
            <p:nvPr/>
          </p:nvSpPr>
          <p:spPr bwMode="auto">
            <a:xfrm>
              <a:off x="3931" y="2250"/>
              <a:ext cx="0" cy="0"/>
            </a:xfrm>
            <a:prstGeom prst="line">
              <a:avLst/>
            </a:prstGeom>
            <a:noFill/>
            <a:ln w="19050">
              <a:solidFill>
                <a:schemeClr val="bg1">
                  <a:lumMod val="65000"/>
                </a:schemeClr>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5" name="Freeform 30"/>
            <p:cNvSpPr>
              <a:spLocks/>
            </p:cNvSpPr>
            <p:nvPr/>
          </p:nvSpPr>
          <p:spPr bwMode="auto">
            <a:xfrm>
              <a:off x="3903" y="2221"/>
              <a:ext cx="121" cy="29"/>
            </a:xfrm>
            <a:custGeom>
              <a:avLst/>
              <a:gdLst>
                <a:gd name="T0" fmla="*/ 0 w 93"/>
                <a:gd name="T1" fmla="*/ 25 h 25"/>
                <a:gd name="T2" fmla="*/ 93 w 93"/>
                <a:gd name="T3" fmla="*/ 25 h 25"/>
                <a:gd name="T4" fmla="*/ 93 w 93"/>
                <a:gd name="T5" fmla="*/ 0 h 25"/>
              </a:gdLst>
              <a:ahLst/>
              <a:cxnLst>
                <a:cxn ang="0">
                  <a:pos x="T0" y="T1"/>
                </a:cxn>
                <a:cxn ang="0">
                  <a:pos x="T2" y="T3"/>
                </a:cxn>
                <a:cxn ang="0">
                  <a:pos x="T4" y="T5"/>
                </a:cxn>
              </a:cxnLst>
              <a:rect l="0" t="0" r="r" b="b"/>
              <a:pathLst>
                <a:path w="93" h="25">
                  <a:moveTo>
                    <a:pt x="0" y="25"/>
                  </a:moveTo>
                  <a:lnTo>
                    <a:pt x="93" y="25"/>
                  </a:lnTo>
                  <a:lnTo>
                    <a:pt x="93" y="0"/>
                  </a:lnTo>
                </a:path>
              </a:pathLst>
            </a:cu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6" name="Freeform 31"/>
            <p:cNvSpPr>
              <a:spLocks/>
            </p:cNvSpPr>
            <p:nvPr/>
          </p:nvSpPr>
          <p:spPr bwMode="auto">
            <a:xfrm>
              <a:off x="3865"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7" name="Freeform 32"/>
            <p:cNvSpPr>
              <a:spLocks/>
            </p:cNvSpPr>
            <p:nvPr/>
          </p:nvSpPr>
          <p:spPr bwMode="auto">
            <a:xfrm>
              <a:off x="3911"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8" name="Freeform 33"/>
            <p:cNvSpPr>
              <a:spLocks/>
            </p:cNvSpPr>
            <p:nvPr/>
          </p:nvSpPr>
          <p:spPr bwMode="auto">
            <a:xfrm>
              <a:off x="3958" y="2172"/>
              <a:ext cx="10"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sp>
        <p:nvSpPr>
          <p:cNvPr id="565" name="Rectangle 564"/>
          <p:cNvSpPr/>
          <p:nvPr/>
        </p:nvSpPr>
        <p:spPr bwMode="auto">
          <a:xfrm>
            <a:off x="1249704" y="1236387"/>
            <a:ext cx="9687371" cy="9235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2400" kern="0" spc="29" dirty="0">
                <a:solidFill>
                  <a:schemeClr val="tx1">
                    <a:lumMod val="75000"/>
                  </a:schemeClr>
                </a:solidFill>
                <a:cs typeface="Segoe UI Semilight" panose="020B0402040204020203" pitchFamily="34" charset="0"/>
              </a:rPr>
              <a:t>For every person and every organization</a:t>
            </a:r>
          </a:p>
          <a:p>
            <a:pPr algn="ctr" defTabSz="914102" fontAlgn="base">
              <a:spcBef>
                <a:spcPct val="0"/>
              </a:spcBef>
              <a:spcAft>
                <a:spcPct val="0"/>
              </a:spcAft>
              <a:defRPr/>
            </a:pPr>
            <a:r>
              <a:rPr lang="en-US" sz="2400" kern="0" spc="29" dirty="0">
                <a:solidFill>
                  <a:schemeClr val="tx1">
                    <a:lumMod val="75000"/>
                  </a:schemeClr>
                </a:solidFill>
                <a:cs typeface="Segoe UI Semilight" panose="020B0402040204020203" pitchFamily="34" charset="0"/>
              </a:rPr>
              <a:t>AI People Strategy: Turn every employee into a ”citizen data scientist”</a:t>
            </a:r>
          </a:p>
        </p:txBody>
      </p:sp>
      <p:cxnSp>
        <p:nvCxnSpPr>
          <p:cNvPr id="566" name="Straight Connector 565"/>
          <p:cNvCxnSpPr/>
          <p:nvPr/>
        </p:nvCxnSpPr>
        <p:spPr>
          <a:xfrm>
            <a:off x="-5057119" y="487"/>
            <a:ext cx="0" cy="4597316"/>
          </a:xfrm>
          <a:prstGeom prst="line">
            <a:avLst/>
          </a:prstGeom>
          <a:noFill/>
          <a:ln w="15875">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67" name="Group 566"/>
          <p:cNvGrpSpPr/>
          <p:nvPr/>
        </p:nvGrpSpPr>
        <p:grpSpPr>
          <a:xfrm>
            <a:off x="-6826268" y="271051"/>
            <a:ext cx="507602" cy="4055729"/>
            <a:chOff x="4381662" y="275989"/>
            <a:chExt cx="517780" cy="4137055"/>
          </a:xfrm>
        </p:grpSpPr>
        <p:grpSp>
          <p:nvGrpSpPr>
            <p:cNvPr id="568" name="Group 244"/>
            <p:cNvGrpSpPr>
              <a:grpSpLocks noChangeAspect="1"/>
            </p:cNvGrpSpPr>
            <p:nvPr/>
          </p:nvGrpSpPr>
          <p:grpSpPr bwMode="auto">
            <a:xfrm>
              <a:off x="4432898" y="1128989"/>
              <a:ext cx="415308" cy="267214"/>
              <a:chOff x="6715" y="806"/>
              <a:chExt cx="258" cy="166"/>
            </a:xfrm>
          </p:grpSpPr>
          <p:sp>
            <p:nvSpPr>
              <p:cNvPr id="602" name="Freeform 245"/>
              <p:cNvSpPr>
                <a:spLocks/>
              </p:cNvSpPr>
              <p:nvPr/>
            </p:nvSpPr>
            <p:spPr bwMode="auto">
              <a:xfrm>
                <a:off x="6752" y="826"/>
                <a:ext cx="54" cy="60"/>
              </a:xfrm>
              <a:custGeom>
                <a:avLst/>
                <a:gdLst>
                  <a:gd name="T0" fmla="*/ 0 w 76"/>
                  <a:gd name="T1" fmla="*/ 83 h 83"/>
                  <a:gd name="T2" fmla="*/ 56 w 76"/>
                  <a:gd name="T3" fmla="*/ 83 h 83"/>
                  <a:gd name="T4" fmla="*/ 76 w 76"/>
                  <a:gd name="T5" fmla="*/ 63 h 83"/>
                  <a:gd name="T6" fmla="*/ 56 w 76"/>
                  <a:gd name="T7" fmla="*/ 42 h 83"/>
                  <a:gd name="T8" fmla="*/ 21 w 76"/>
                  <a:gd name="T9" fmla="*/ 41 h 83"/>
                  <a:gd name="T10" fmla="*/ 0 w 76"/>
                  <a:gd name="T11" fmla="*/ 21 h 83"/>
                  <a:gd name="T12" fmla="*/ 21 w 76"/>
                  <a:gd name="T13" fmla="*/ 0 h 83"/>
                  <a:gd name="T14" fmla="*/ 75 w 76"/>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3">
                    <a:moveTo>
                      <a:pt x="0" y="83"/>
                    </a:moveTo>
                    <a:cubicBezTo>
                      <a:pt x="56" y="83"/>
                      <a:pt x="56" y="83"/>
                      <a:pt x="56" y="83"/>
                    </a:cubicBezTo>
                    <a:cubicBezTo>
                      <a:pt x="67" y="83"/>
                      <a:pt x="76" y="74"/>
                      <a:pt x="76" y="63"/>
                    </a:cubicBezTo>
                    <a:cubicBezTo>
                      <a:pt x="76" y="51"/>
                      <a:pt x="67" y="42"/>
                      <a:pt x="56" y="42"/>
                    </a:cubicBezTo>
                    <a:cubicBezTo>
                      <a:pt x="21" y="41"/>
                      <a:pt x="21" y="41"/>
                      <a:pt x="21" y="41"/>
                    </a:cubicBezTo>
                    <a:cubicBezTo>
                      <a:pt x="10" y="41"/>
                      <a:pt x="0" y="32"/>
                      <a:pt x="0" y="21"/>
                    </a:cubicBezTo>
                    <a:cubicBezTo>
                      <a:pt x="0" y="10"/>
                      <a:pt x="10" y="0"/>
                      <a:pt x="21" y="0"/>
                    </a:cubicBezTo>
                    <a:cubicBezTo>
                      <a:pt x="75" y="0"/>
                      <a:pt x="75" y="0"/>
                      <a:pt x="75"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03" name="Line 246"/>
              <p:cNvSpPr>
                <a:spLocks noChangeShapeType="1"/>
              </p:cNvSpPr>
              <p:nvPr/>
            </p:nvSpPr>
            <p:spPr bwMode="auto">
              <a:xfrm>
                <a:off x="6779" y="806"/>
                <a:ext cx="0" cy="10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04" name="Line 247"/>
              <p:cNvSpPr>
                <a:spLocks noChangeShapeType="1"/>
              </p:cNvSpPr>
              <p:nvPr/>
            </p:nvSpPr>
            <p:spPr bwMode="auto">
              <a:xfrm>
                <a:off x="6715" y="940"/>
                <a:ext cx="32"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05" name="Line 248"/>
              <p:cNvSpPr>
                <a:spLocks noChangeShapeType="1"/>
              </p:cNvSpPr>
              <p:nvPr/>
            </p:nvSpPr>
            <p:spPr bwMode="auto">
              <a:xfrm>
                <a:off x="6763" y="940"/>
                <a:ext cx="33"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06" name="Freeform 249"/>
              <p:cNvSpPr>
                <a:spLocks/>
              </p:cNvSpPr>
              <p:nvPr/>
            </p:nvSpPr>
            <p:spPr bwMode="auto">
              <a:xfrm>
                <a:off x="6812" y="826"/>
                <a:ext cx="155" cy="114"/>
              </a:xfrm>
              <a:custGeom>
                <a:avLst/>
                <a:gdLst>
                  <a:gd name="T0" fmla="*/ 155 w 155"/>
                  <a:gd name="T1" fmla="*/ 0 h 114"/>
                  <a:gd name="T2" fmla="*/ 41 w 155"/>
                  <a:gd name="T3" fmla="*/ 114 h 114"/>
                  <a:gd name="T4" fmla="*/ 0 w 155"/>
                  <a:gd name="T5" fmla="*/ 114 h 114"/>
                </a:gdLst>
                <a:ahLst/>
                <a:cxnLst>
                  <a:cxn ang="0">
                    <a:pos x="T0" y="T1"/>
                  </a:cxn>
                  <a:cxn ang="0">
                    <a:pos x="T2" y="T3"/>
                  </a:cxn>
                  <a:cxn ang="0">
                    <a:pos x="T4" y="T5"/>
                  </a:cxn>
                </a:cxnLst>
                <a:rect l="0" t="0" r="r" b="b"/>
                <a:pathLst>
                  <a:path w="155" h="114">
                    <a:moveTo>
                      <a:pt x="155" y="0"/>
                    </a:moveTo>
                    <a:lnTo>
                      <a:pt x="41" y="114"/>
                    </a:lnTo>
                    <a:lnTo>
                      <a:pt x="0" y="114"/>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07" name="Line 250"/>
              <p:cNvSpPr>
                <a:spLocks noChangeShapeType="1"/>
              </p:cNvSpPr>
              <p:nvPr/>
            </p:nvSpPr>
            <p:spPr bwMode="auto">
              <a:xfrm>
                <a:off x="6916" y="826"/>
                <a:ext cx="0"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08" name="Freeform 251"/>
              <p:cNvSpPr>
                <a:spLocks/>
              </p:cNvSpPr>
              <p:nvPr/>
            </p:nvSpPr>
            <p:spPr bwMode="auto">
              <a:xfrm>
                <a:off x="6919" y="827"/>
                <a:ext cx="48" cy="48"/>
              </a:xfrm>
              <a:custGeom>
                <a:avLst/>
                <a:gdLst>
                  <a:gd name="T0" fmla="*/ 0 w 48"/>
                  <a:gd name="T1" fmla="*/ 0 h 48"/>
                  <a:gd name="T2" fmla="*/ 48 w 48"/>
                  <a:gd name="T3" fmla="*/ 0 h 48"/>
                  <a:gd name="T4" fmla="*/ 48 w 48"/>
                  <a:gd name="T5" fmla="*/ 48 h 48"/>
                </a:gdLst>
                <a:ahLst/>
                <a:cxnLst>
                  <a:cxn ang="0">
                    <a:pos x="T0" y="T1"/>
                  </a:cxn>
                  <a:cxn ang="0">
                    <a:pos x="T2" y="T3"/>
                  </a:cxn>
                  <a:cxn ang="0">
                    <a:pos x="T4" y="T5"/>
                  </a:cxn>
                </a:cxnLst>
                <a:rect l="0" t="0" r="r" b="b"/>
                <a:pathLst>
                  <a:path w="48" h="48">
                    <a:moveTo>
                      <a:pt x="0" y="0"/>
                    </a:moveTo>
                    <a:lnTo>
                      <a:pt x="48" y="0"/>
                    </a:lnTo>
                    <a:lnTo>
                      <a:pt x="48" y="48"/>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09" name="Line 252"/>
              <p:cNvSpPr>
                <a:spLocks noChangeShapeType="1"/>
              </p:cNvSpPr>
              <p:nvPr/>
            </p:nvSpPr>
            <p:spPr bwMode="auto">
              <a:xfrm>
                <a:off x="6715" y="972"/>
                <a:ext cx="258"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569" name="Group 299"/>
            <p:cNvGrpSpPr>
              <a:grpSpLocks noChangeAspect="1"/>
            </p:cNvGrpSpPr>
            <p:nvPr/>
          </p:nvGrpSpPr>
          <p:grpSpPr bwMode="auto">
            <a:xfrm>
              <a:off x="4461336" y="2114184"/>
              <a:ext cx="358432" cy="317963"/>
              <a:chOff x="6842" y="1278"/>
              <a:chExt cx="248" cy="220"/>
            </a:xfrm>
          </p:grpSpPr>
          <p:sp>
            <p:nvSpPr>
              <p:cNvPr id="600" name="Freeform 300"/>
              <p:cNvSpPr>
                <a:spLocks/>
              </p:cNvSpPr>
              <p:nvPr/>
            </p:nvSpPr>
            <p:spPr bwMode="auto">
              <a:xfrm>
                <a:off x="6842" y="1278"/>
                <a:ext cx="248" cy="123"/>
              </a:xfrm>
              <a:custGeom>
                <a:avLst/>
                <a:gdLst>
                  <a:gd name="T0" fmla="*/ 0 w 248"/>
                  <a:gd name="T1" fmla="*/ 123 h 123"/>
                  <a:gd name="T2" fmla="*/ 124 w 248"/>
                  <a:gd name="T3" fmla="*/ 0 h 123"/>
                  <a:gd name="T4" fmla="*/ 248 w 248"/>
                  <a:gd name="T5" fmla="*/ 123 h 123"/>
                </a:gdLst>
                <a:ahLst/>
                <a:cxnLst>
                  <a:cxn ang="0">
                    <a:pos x="T0" y="T1"/>
                  </a:cxn>
                  <a:cxn ang="0">
                    <a:pos x="T2" y="T3"/>
                  </a:cxn>
                  <a:cxn ang="0">
                    <a:pos x="T4" y="T5"/>
                  </a:cxn>
                </a:cxnLst>
                <a:rect l="0" t="0" r="r" b="b"/>
                <a:pathLst>
                  <a:path w="248" h="123">
                    <a:moveTo>
                      <a:pt x="0" y="123"/>
                    </a:moveTo>
                    <a:lnTo>
                      <a:pt x="124" y="0"/>
                    </a:lnTo>
                    <a:lnTo>
                      <a:pt x="248" y="123"/>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01" name="Freeform 301"/>
              <p:cNvSpPr>
                <a:spLocks/>
              </p:cNvSpPr>
              <p:nvPr/>
            </p:nvSpPr>
            <p:spPr bwMode="auto">
              <a:xfrm>
                <a:off x="6869" y="1375"/>
                <a:ext cx="195" cy="123"/>
              </a:xfrm>
              <a:custGeom>
                <a:avLst/>
                <a:gdLst>
                  <a:gd name="T0" fmla="*/ 0 w 195"/>
                  <a:gd name="T1" fmla="*/ 0 h 123"/>
                  <a:gd name="T2" fmla="*/ 0 w 195"/>
                  <a:gd name="T3" fmla="*/ 123 h 123"/>
                  <a:gd name="T4" fmla="*/ 71 w 195"/>
                  <a:gd name="T5" fmla="*/ 123 h 123"/>
                  <a:gd name="T6" fmla="*/ 71 w 195"/>
                  <a:gd name="T7" fmla="*/ 34 h 123"/>
                  <a:gd name="T8" fmla="*/ 125 w 195"/>
                  <a:gd name="T9" fmla="*/ 34 h 123"/>
                  <a:gd name="T10" fmla="*/ 125 w 195"/>
                  <a:gd name="T11" fmla="*/ 123 h 123"/>
                  <a:gd name="T12" fmla="*/ 195 w 195"/>
                  <a:gd name="T13" fmla="*/ 123 h 123"/>
                  <a:gd name="T14" fmla="*/ 195 w 195"/>
                  <a:gd name="T15" fmla="*/ 0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123">
                    <a:moveTo>
                      <a:pt x="0" y="0"/>
                    </a:moveTo>
                    <a:lnTo>
                      <a:pt x="0" y="123"/>
                    </a:lnTo>
                    <a:lnTo>
                      <a:pt x="71" y="123"/>
                    </a:lnTo>
                    <a:lnTo>
                      <a:pt x="71" y="34"/>
                    </a:lnTo>
                    <a:lnTo>
                      <a:pt x="125" y="34"/>
                    </a:lnTo>
                    <a:lnTo>
                      <a:pt x="125" y="123"/>
                    </a:lnTo>
                    <a:lnTo>
                      <a:pt x="195" y="123"/>
                    </a:lnTo>
                    <a:lnTo>
                      <a:pt x="195"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570" name="Group 326"/>
            <p:cNvGrpSpPr>
              <a:grpSpLocks noChangeAspect="1"/>
            </p:cNvGrpSpPr>
            <p:nvPr/>
          </p:nvGrpSpPr>
          <p:grpSpPr bwMode="auto">
            <a:xfrm>
              <a:off x="4381662" y="4104794"/>
              <a:ext cx="517780" cy="308250"/>
              <a:chOff x="6817" y="2557"/>
              <a:chExt cx="257" cy="153"/>
            </a:xfrm>
          </p:grpSpPr>
          <p:sp>
            <p:nvSpPr>
              <p:cNvPr id="598" name="Rectangle 327"/>
              <p:cNvSpPr>
                <a:spLocks noChangeArrowheads="1"/>
              </p:cNvSpPr>
              <p:nvPr/>
            </p:nvSpPr>
            <p:spPr bwMode="auto">
              <a:xfrm>
                <a:off x="6860" y="2557"/>
                <a:ext cx="169" cy="107"/>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99" name="Freeform 328"/>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571" name="Group 352"/>
            <p:cNvGrpSpPr>
              <a:grpSpLocks noChangeAspect="1"/>
            </p:cNvGrpSpPr>
            <p:nvPr/>
          </p:nvGrpSpPr>
          <p:grpSpPr bwMode="auto">
            <a:xfrm>
              <a:off x="4467766" y="3125299"/>
              <a:ext cx="345572" cy="289748"/>
              <a:chOff x="6864" y="1902"/>
              <a:chExt cx="260" cy="218"/>
            </a:xfrm>
          </p:grpSpPr>
          <p:sp>
            <p:nvSpPr>
              <p:cNvPr id="595" name="Freeform 353"/>
              <p:cNvSpPr>
                <a:spLocks/>
              </p:cNvSpPr>
              <p:nvPr/>
            </p:nvSpPr>
            <p:spPr bwMode="auto">
              <a:xfrm>
                <a:off x="6864" y="1981"/>
                <a:ext cx="260" cy="139"/>
              </a:xfrm>
              <a:custGeom>
                <a:avLst/>
                <a:gdLst>
                  <a:gd name="T0" fmla="*/ 60 w 260"/>
                  <a:gd name="T1" fmla="*/ 0 h 139"/>
                  <a:gd name="T2" fmla="*/ 199 w 260"/>
                  <a:gd name="T3" fmla="*/ 0 h 139"/>
                  <a:gd name="T4" fmla="*/ 260 w 260"/>
                  <a:gd name="T5" fmla="*/ 139 h 139"/>
                  <a:gd name="T6" fmla="*/ 0 w 260"/>
                  <a:gd name="T7" fmla="*/ 139 h 139"/>
                  <a:gd name="T8" fmla="*/ 60 w 260"/>
                  <a:gd name="T9" fmla="*/ 0 h 139"/>
                </a:gdLst>
                <a:ahLst/>
                <a:cxnLst>
                  <a:cxn ang="0">
                    <a:pos x="T0" y="T1"/>
                  </a:cxn>
                  <a:cxn ang="0">
                    <a:pos x="T2" y="T3"/>
                  </a:cxn>
                  <a:cxn ang="0">
                    <a:pos x="T4" y="T5"/>
                  </a:cxn>
                  <a:cxn ang="0">
                    <a:pos x="T6" y="T7"/>
                  </a:cxn>
                  <a:cxn ang="0">
                    <a:pos x="T8" y="T9"/>
                  </a:cxn>
                </a:cxnLst>
                <a:rect l="0" t="0" r="r" b="b"/>
                <a:pathLst>
                  <a:path w="260" h="139">
                    <a:moveTo>
                      <a:pt x="60" y="0"/>
                    </a:moveTo>
                    <a:lnTo>
                      <a:pt x="199" y="0"/>
                    </a:lnTo>
                    <a:lnTo>
                      <a:pt x="260" y="139"/>
                    </a:lnTo>
                    <a:lnTo>
                      <a:pt x="0" y="139"/>
                    </a:lnTo>
                    <a:lnTo>
                      <a:pt x="60"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96" name="Oval 354"/>
              <p:cNvSpPr>
                <a:spLocks noChangeArrowheads="1"/>
              </p:cNvSpPr>
              <p:nvPr/>
            </p:nvSpPr>
            <p:spPr bwMode="auto">
              <a:xfrm>
                <a:off x="6968" y="1902"/>
                <a:ext cx="52" cy="52"/>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97" name="Line 355"/>
              <p:cNvSpPr>
                <a:spLocks noChangeShapeType="1"/>
              </p:cNvSpPr>
              <p:nvPr/>
            </p:nvSpPr>
            <p:spPr bwMode="auto">
              <a:xfrm>
                <a:off x="6994" y="1954"/>
                <a:ext cx="0" cy="96"/>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572" name="Group 237"/>
            <p:cNvGrpSpPr>
              <a:grpSpLocks noChangeAspect="1"/>
            </p:cNvGrpSpPr>
            <p:nvPr/>
          </p:nvGrpSpPr>
          <p:grpSpPr bwMode="auto">
            <a:xfrm>
              <a:off x="4450886" y="1565528"/>
              <a:ext cx="379333" cy="379331"/>
              <a:chOff x="6422" y="1029"/>
              <a:chExt cx="243" cy="243"/>
            </a:xfrm>
          </p:grpSpPr>
          <p:sp>
            <p:nvSpPr>
              <p:cNvPr id="591" name="Oval 238"/>
              <p:cNvSpPr>
                <a:spLocks noChangeArrowheads="1"/>
              </p:cNvSpPr>
              <p:nvPr/>
            </p:nvSpPr>
            <p:spPr bwMode="auto">
              <a:xfrm>
                <a:off x="6422" y="1029"/>
                <a:ext cx="243" cy="243"/>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92" name="Oval 239"/>
              <p:cNvSpPr>
                <a:spLocks noChangeArrowheads="1"/>
              </p:cNvSpPr>
              <p:nvPr/>
            </p:nvSpPr>
            <p:spPr bwMode="auto">
              <a:xfrm>
                <a:off x="6482" y="1029"/>
                <a:ext cx="124" cy="243"/>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93" name="Line 240"/>
              <p:cNvSpPr>
                <a:spLocks noChangeShapeType="1"/>
              </p:cNvSpPr>
              <p:nvPr/>
            </p:nvSpPr>
            <p:spPr bwMode="auto">
              <a:xfrm>
                <a:off x="6430" y="1113"/>
                <a:ext cx="228"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94" name="Line 241"/>
              <p:cNvSpPr>
                <a:spLocks noChangeShapeType="1"/>
              </p:cNvSpPr>
              <p:nvPr/>
            </p:nvSpPr>
            <p:spPr bwMode="auto">
              <a:xfrm>
                <a:off x="6430" y="1189"/>
                <a:ext cx="228"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573" name="Group 337"/>
            <p:cNvGrpSpPr>
              <a:grpSpLocks noChangeAspect="1"/>
            </p:cNvGrpSpPr>
            <p:nvPr/>
          </p:nvGrpSpPr>
          <p:grpSpPr bwMode="auto">
            <a:xfrm>
              <a:off x="4521164" y="2601472"/>
              <a:ext cx="238776" cy="354502"/>
              <a:chOff x="6878" y="1578"/>
              <a:chExt cx="163" cy="242"/>
            </a:xfrm>
          </p:grpSpPr>
          <p:sp>
            <p:nvSpPr>
              <p:cNvPr id="588" name="Freeform 338"/>
              <p:cNvSpPr>
                <a:spLocks/>
              </p:cNvSpPr>
              <p:nvPr/>
            </p:nvSpPr>
            <p:spPr bwMode="auto">
              <a:xfrm>
                <a:off x="6878" y="1578"/>
                <a:ext cx="163" cy="242"/>
              </a:xfrm>
              <a:custGeom>
                <a:avLst/>
                <a:gdLst>
                  <a:gd name="T0" fmla="*/ 197 w 224"/>
                  <a:gd name="T1" fmla="*/ 185 h 334"/>
                  <a:gd name="T2" fmla="*/ 224 w 224"/>
                  <a:gd name="T3" fmla="*/ 112 h 334"/>
                  <a:gd name="T4" fmla="*/ 112 w 224"/>
                  <a:gd name="T5" fmla="*/ 0 h 334"/>
                  <a:gd name="T6" fmla="*/ 0 w 224"/>
                  <a:gd name="T7" fmla="*/ 112 h 334"/>
                  <a:gd name="T8" fmla="*/ 27 w 224"/>
                  <a:gd name="T9" fmla="*/ 185 h 334"/>
                  <a:gd name="T10" fmla="*/ 37 w 224"/>
                  <a:gd name="T11" fmla="*/ 195 h 334"/>
                  <a:gd name="T12" fmla="*/ 67 w 224"/>
                  <a:gd name="T13" fmla="*/ 261 h 334"/>
                  <a:gd name="T14" fmla="*/ 67 w 224"/>
                  <a:gd name="T15" fmla="*/ 312 h 334"/>
                  <a:gd name="T16" fmla="*/ 89 w 224"/>
                  <a:gd name="T17" fmla="*/ 334 h 334"/>
                  <a:gd name="T18" fmla="*/ 134 w 224"/>
                  <a:gd name="T19" fmla="*/ 334 h 334"/>
                  <a:gd name="T20" fmla="*/ 156 w 224"/>
                  <a:gd name="T21" fmla="*/ 312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4" h="334">
                    <a:moveTo>
                      <a:pt x="197" y="185"/>
                    </a:moveTo>
                    <a:cubicBezTo>
                      <a:pt x="214" y="166"/>
                      <a:pt x="224" y="140"/>
                      <a:pt x="224" y="112"/>
                    </a:cubicBezTo>
                    <a:cubicBezTo>
                      <a:pt x="224" y="50"/>
                      <a:pt x="174" y="0"/>
                      <a:pt x="112" y="0"/>
                    </a:cubicBezTo>
                    <a:cubicBezTo>
                      <a:pt x="50" y="0"/>
                      <a:pt x="0" y="50"/>
                      <a:pt x="0" y="112"/>
                    </a:cubicBezTo>
                    <a:cubicBezTo>
                      <a:pt x="0" y="140"/>
                      <a:pt x="10" y="166"/>
                      <a:pt x="27" y="185"/>
                    </a:cubicBezTo>
                    <a:cubicBezTo>
                      <a:pt x="37" y="195"/>
                      <a:pt x="37" y="195"/>
                      <a:pt x="37" y="195"/>
                    </a:cubicBezTo>
                    <a:cubicBezTo>
                      <a:pt x="37" y="195"/>
                      <a:pt x="67" y="221"/>
                      <a:pt x="67" y="261"/>
                    </a:cubicBezTo>
                    <a:cubicBezTo>
                      <a:pt x="67" y="300"/>
                      <a:pt x="67" y="312"/>
                      <a:pt x="67" y="312"/>
                    </a:cubicBezTo>
                    <a:cubicBezTo>
                      <a:pt x="67" y="324"/>
                      <a:pt x="76" y="334"/>
                      <a:pt x="89" y="334"/>
                    </a:cubicBezTo>
                    <a:cubicBezTo>
                      <a:pt x="134" y="334"/>
                      <a:pt x="134" y="334"/>
                      <a:pt x="134" y="334"/>
                    </a:cubicBezTo>
                    <a:cubicBezTo>
                      <a:pt x="146" y="334"/>
                      <a:pt x="156" y="324"/>
                      <a:pt x="156" y="312"/>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89" name="Freeform 339"/>
              <p:cNvSpPr>
                <a:spLocks/>
              </p:cNvSpPr>
              <p:nvPr/>
            </p:nvSpPr>
            <p:spPr bwMode="auto">
              <a:xfrm>
                <a:off x="6992" y="1709"/>
                <a:ext cx="32" cy="95"/>
              </a:xfrm>
              <a:custGeom>
                <a:avLst/>
                <a:gdLst>
                  <a:gd name="T0" fmla="*/ 0 w 44"/>
                  <a:gd name="T1" fmla="*/ 131 h 131"/>
                  <a:gd name="T2" fmla="*/ 0 w 44"/>
                  <a:gd name="T3" fmla="*/ 131 h 131"/>
                  <a:gd name="T4" fmla="*/ 0 w 44"/>
                  <a:gd name="T5" fmla="*/ 84 h 131"/>
                  <a:gd name="T6" fmla="*/ 41 w 44"/>
                  <a:gd name="T7" fmla="*/ 4 h 131"/>
                  <a:gd name="T8" fmla="*/ 44 w 44"/>
                  <a:gd name="T9" fmla="*/ 0 h 131"/>
                </a:gdLst>
                <a:ahLst/>
                <a:cxnLst>
                  <a:cxn ang="0">
                    <a:pos x="T0" y="T1"/>
                  </a:cxn>
                  <a:cxn ang="0">
                    <a:pos x="T2" y="T3"/>
                  </a:cxn>
                  <a:cxn ang="0">
                    <a:pos x="T4" y="T5"/>
                  </a:cxn>
                  <a:cxn ang="0">
                    <a:pos x="T6" y="T7"/>
                  </a:cxn>
                  <a:cxn ang="0">
                    <a:pos x="T8" y="T9"/>
                  </a:cxn>
                </a:cxnLst>
                <a:rect l="0" t="0" r="r" b="b"/>
                <a:pathLst>
                  <a:path w="44" h="131">
                    <a:moveTo>
                      <a:pt x="0" y="131"/>
                    </a:moveTo>
                    <a:cubicBezTo>
                      <a:pt x="0" y="131"/>
                      <a:pt x="0" y="131"/>
                      <a:pt x="0" y="131"/>
                    </a:cubicBezTo>
                    <a:cubicBezTo>
                      <a:pt x="0" y="131"/>
                      <a:pt x="0" y="131"/>
                      <a:pt x="0" y="84"/>
                    </a:cubicBezTo>
                    <a:cubicBezTo>
                      <a:pt x="0" y="36"/>
                      <a:pt x="41" y="4"/>
                      <a:pt x="41" y="4"/>
                    </a:cubicBezTo>
                    <a:cubicBezTo>
                      <a:pt x="44" y="0"/>
                      <a:pt x="44" y="0"/>
                      <a:pt x="44"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90" name="Line 340"/>
              <p:cNvSpPr>
                <a:spLocks noChangeShapeType="1"/>
              </p:cNvSpPr>
              <p:nvPr/>
            </p:nvSpPr>
            <p:spPr bwMode="auto">
              <a:xfrm>
                <a:off x="6927" y="1773"/>
                <a:ext cx="65"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574" name="Group 363"/>
            <p:cNvGrpSpPr>
              <a:grpSpLocks noChangeAspect="1"/>
            </p:cNvGrpSpPr>
            <p:nvPr/>
          </p:nvGrpSpPr>
          <p:grpSpPr bwMode="auto">
            <a:xfrm>
              <a:off x="4514331" y="3584372"/>
              <a:ext cx="252443" cy="351097"/>
              <a:chOff x="6897" y="2226"/>
              <a:chExt cx="174" cy="242"/>
            </a:xfrm>
          </p:grpSpPr>
          <p:sp>
            <p:nvSpPr>
              <p:cNvPr id="586" name="Rectangle 364"/>
              <p:cNvSpPr>
                <a:spLocks noChangeArrowheads="1"/>
              </p:cNvSpPr>
              <p:nvPr/>
            </p:nvSpPr>
            <p:spPr bwMode="auto">
              <a:xfrm>
                <a:off x="6897" y="2339"/>
                <a:ext cx="174" cy="129"/>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87" name="Freeform 365"/>
              <p:cNvSpPr>
                <a:spLocks/>
              </p:cNvSpPr>
              <p:nvPr/>
            </p:nvSpPr>
            <p:spPr bwMode="auto">
              <a:xfrm>
                <a:off x="6930" y="2226"/>
                <a:ext cx="109" cy="113"/>
              </a:xfrm>
              <a:custGeom>
                <a:avLst/>
                <a:gdLst>
                  <a:gd name="T0" fmla="*/ 0 w 150"/>
                  <a:gd name="T1" fmla="*/ 157 h 157"/>
                  <a:gd name="T2" fmla="*/ 0 w 150"/>
                  <a:gd name="T3" fmla="*/ 75 h 157"/>
                  <a:gd name="T4" fmla="*/ 75 w 150"/>
                  <a:gd name="T5" fmla="*/ 0 h 157"/>
                  <a:gd name="T6" fmla="*/ 150 w 150"/>
                  <a:gd name="T7" fmla="*/ 75 h 157"/>
                  <a:gd name="T8" fmla="*/ 150 w 150"/>
                  <a:gd name="T9" fmla="*/ 157 h 157"/>
                </a:gdLst>
                <a:ahLst/>
                <a:cxnLst>
                  <a:cxn ang="0">
                    <a:pos x="T0" y="T1"/>
                  </a:cxn>
                  <a:cxn ang="0">
                    <a:pos x="T2" y="T3"/>
                  </a:cxn>
                  <a:cxn ang="0">
                    <a:pos x="T4" y="T5"/>
                  </a:cxn>
                  <a:cxn ang="0">
                    <a:pos x="T6" y="T7"/>
                  </a:cxn>
                  <a:cxn ang="0">
                    <a:pos x="T8" y="T9"/>
                  </a:cxn>
                </a:cxnLst>
                <a:rect l="0" t="0" r="r" b="b"/>
                <a:pathLst>
                  <a:path w="150" h="157">
                    <a:moveTo>
                      <a:pt x="0" y="157"/>
                    </a:moveTo>
                    <a:cubicBezTo>
                      <a:pt x="0" y="75"/>
                      <a:pt x="0" y="75"/>
                      <a:pt x="0" y="75"/>
                    </a:cubicBezTo>
                    <a:cubicBezTo>
                      <a:pt x="0" y="34"/>
                      <a:pt x="33" y="0"/>
                      <a:pt x="75" y="0"/>
                    </a:cubicBezTo>
                    <a:cubicBezTo>
                      <a:pt x="117" y="0"/>
                      <a:pt x="150" y="34"/>
                      <a:pt x="150" y="75"/>
                    </a:cubicBezTo>
                    <a:cubicBezTo>
                      <a:pt x="150" y="157"/>
                      <a:pt x="150" y="157"/>
                      <a:pt x="150" y="157"/>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575" name="Group 9"/>
            <p:cNvGrpSpPr>
              <a:grpSpLocks noChangeAspect="1"/>
            </p:cNvGrpSpPr>
            <p:nvPr/>
          </p:nvGrpSpPr>
          <p:grpSpPr bwMode="auto">
            <a:xfrm>
              <a:off x="4444471" y="762814"/>
              <a:ext cx="392162" cy="196850"/>
              <a:chOff x="2722" y="463"/>
              <a:chExt cx="255" cy="128"/>
            </a:xfrm>
          </p:grpSpPr>
          <p:sp>
            <p:nvSpPr>
              <p:cNvPr id="584" name="Freeform 10"/>
              <p:cNvSpPr>
                <a:spLocks/>
              </p:cNvSpPr>
              <p:nvPr/>
            </p:nvSpPr>
            <p:spPr bwMode="auto">
              <a:xfrm>
                <a:off x="2828" y="463"/>
                <a:ext cx="149" cy="128"/>
              </a:xfrm>
              <a:custGeom>
                <a:avLst/>
                <a:gdLst>
                  <a:gd name="T0" fmla="*/ 164 w 206"/>
                  <a:gd name="T1" fmla="*/ 44 h 174"/>
                  <a:gd name="T2" fmla="*/ 66 w 206"/>
                  <a:gd name="T3" fmla="*/ 44 h 174"/>
                  <a:gd name="T4" fmla="*/ 0 w 206"/>
                  <a:gd name="T5" fmla="*/ 0 h 174"/>
                  <a:gd name="T6" fmla="*/ 0 w 206"/>
                  <a:gd name="T7" fmla="*/ 86 h 174"/>
                  <a:gd name="T8" fmla="*/ 0 w 206"/>
                  <a:gd name="T9" fmla="*/ 88 h 174"/>
                  <a:gd name="T10" fmla="*/ 0 w 206"/>
                  <a:gd name="T11" fmla="*/ 174 h 174"/>
                  <a:gd name="T12" fmla="*/ 66 w 206"/>
                  <a:gd name="T13" fmla="*/ 130 h 174"/>
                  <a:gd name="T14" fmla="*/ 164 w 206"/>
                  <a:gd name="T15" fmla="*/ 130 h 174"/>
                  <a:gd name="T16" fmla="*/ 206 w 206"/>
                  <a:gd name="T17" fmla="*/ 156 h 174"/>
                  <a:gd name="T18" fmla="*/ 206 w 206"/>
                  <a:gd name="T19" fmla="*/ 88 h 174"/>
                  <a:gd name="T20" fmla="*/ 206 w 206"/>
                  <a:gd name="T21" fmla="*/ 86 h 174"/>
                  <a:gd name="T22" fmla="*/ 206 w 206"/>
                  <a:gd name="T23" fmla="*/ 18 h 174"/>
                  <a:gd name="T24" fmla="*/ 164 w 206"/>
                  <a:gd name="T25" fmla="*/ 4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174">
                    <a:moveTo>
                      <a:pt x="164" y="44"/>
                    </a:moveTo>
                    <a:cubicBezTo>
                      <a:pt x="66" y="44"/>
                      <a:pt x="66" y="44"/>
                      <a:pt x="66" y="44"/>
                    </a:cubicBezTo>
                    <a:cubicBezTo>
                      <a:pt x="58" y="6"/>
                      <a:pt x="0" y="0"/>
                      <a:pt x="0" y="0"/>
                    </a:cubicBezTo>
                    <a:cubicBezTo>
                      <a:pt x="0" y="86"/>
                      <a:pt x="0" y="86"/>
                      <a:pt x="0" y="86"/>
                    </a:cubicBezTo>
                    <a:cubicBezTo>
                      <a:pt x="0" y="88"/>
                      <a:pt x="0" y="88"/>
                      <a:pt x="0" y="88"/>
                    </a:cubicBezTo>
                    <a:cubicBezTo>
                      <a:pt x="0" y="174"/>
                      <a:pt x="0" y="174"/>
                      <a:pt x="0" y="174"/>
                    </a:cubicBezTo>
                    <a:cubicBezTo>
                      <a:pt x="0" y="174"/>
                      <a:pt x="58" y="168"/>
                      <a:pt x="66" y="130"/>
                    </a:cubicBezTo>
                    <a:cubicBezTo>
                      <a:pt x="164" y="130"/>
                      <a:pt x="164" y="130"/>
                      <a:pt x="164" y="130"/>
                    </a:cubicBezTo>
                    <a:cubicBezTo>
                      <a:pt x="164" y="130"/>
                      <a:pt x="179" y="154"/>
                      <a:pt x="206" y="156"/>
                    </a:cubicBezTo>
                    <a:cubicBezTo>
                      <a:pt x="206" y="88"/>
                      <a:pt x="206" y="88"/>
                      <a:pt x="206" y="88"/>
                    </a:cubicBezTo>
                    <a:cubicBezTo>
                      <a:pt x="206" y="86"/>
                      <a:pt x="206" y="86"/>
                      <a:pt x="206" y="86"/>
                    </a:cubicBezTo>
                    <a:cubicBezTo>
                      <a:pt x="206" y="18"/>
                      <a:pt x="206" y="18"/>
                      <a:pt x="206" y="18"/>
                    </a:cubicBezTo>
                    <a:cubicBezTo>
                      <a:pt x="179" y="20"/>
                      <a:pt x="164" y="44"/>
                      <a:pt x="164" y="44"/>
                    </a:cubicBez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85" name="Line 11"/>
              <p:cNvSpPr>
                <a:spLocks noChangeShapeType="1"/>
              </p:cNvSpPr>
              <p:nvPr/>
            </p:nvSpPr>
            <p:spPr bwMode="auto">
              <a:xfrm flipH="1">
                <a:off x="2722" y="526"/>
                <a:ext cx="106"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576" name="Group 14"/>
            <p:cNvGrpSpPr>
              <a:grpSpLocks noChangeAspect="1"/>
            </p:cNvGrpSpPr>
            <p:nvPr/>
          </p:nvGrpSpPr>
          <p:grpSpPr bwMode="auto">
            <a:xfrm>
              <a:off x="4509922" y="275989"/>
              <a:ext cx="315018" cy="317500"/>
              <a:chOff x="2781" y="92"/>
              <a:chExt cx="254" cy="256"/>
            </a:xfrm>
          </p:grpSpPr>
          <p:sp>
            <p:nvSpPr>
              <p:cNvPr id="577" name="Line 15"/>
              <p:cNvSpPr>
                <a:spLocks noChangeShapeType="1"/>
              </p:cNvSpPr>
              <p:nvPr/>
            </p:nvSpPr>
            <p:spPr bwMode="auto">
              <a:xfrm>
                <a:off x="2781" y="92"/>
                <a:ext cx="84" cy="85"/>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78" name="Line 16"/>
              <p:cNvSpPr>
                <a:spLocks noChangeShapeType="1"/>
              </p:cNvSpPr>
              <p:nvPr/>
            </p:nvSpPr>
            <p:spPr bwMode="auto">
              <a:xfrm flipH="1">
                <a:off x="2781" y="92"/>
                <a:ext cx="84" cy="85"/>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79" name="Line 17"/>
              <p:cNvSpPr>
                <a:spLocks noChangeShapeType="1"/>
              </p:cNvSpPr>
              <p:nvPr/>
            </p:nvSpPr>
            <p:spPr bwMode="auto">
              <a:xfrm>
                <a:off x="2951" y="263"/>
                <a:ext cx="84" cy="85"/>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80" name="Line 18"/>
              <p:cNvSpPr>
                <a:spLocks noChangeShapeType="1"/>
              </p:cNvSpPr>
              <p:nvPr/>
            </p:nvSpPr>
            <p:spPr bwMode="auto">
              <a:xfrm flipH="1">
                <a:off x="2951" y="263"/>
                <a:ext cx="84" cy="85"/>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81" name="Oval 19"/>
              <p:cNvSpPr>
                <a:spLocks noChangeArrowheads="1"/>
              </p:cNvSpPr>
              <p:nvPr/>
            </p:nvSpPr>
            <p:spPr bwMode="auto">
              <a:xfrm>
                <a:off x="2782" y="250"/>
                <a:ext cx="93" cy="94"/>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82" name="Line 20"/>
              <p:cNvSpPr>
                <a:spLocks noChangeShapeType="1"/>
              </p:cNvSpPr>
              <p:nvPr/>
            </p:nvSpPr>
            <p:spPr bwMode="auto">
              <a:xfrm flipV="1">
                <a:off x="2865" y="98"/>
                <a:ext cx="165" cy="165"/>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83" name="Freeform 21"/>
              <p:cNvSpPr>
                <a:spLocks/>
              </p:cNvSpPr>
              <p:nvPr/>
            </p:nvSpPr>
            <p:spPr bwMode="auto">
              <a:xfrm>
                <a:off x="2975" y="97"/>
                <a:ext cx="54" cy="54"/>
              </a:xfrm>
              <a:custGeom>
                <a:avLst/>
                <a:gdLst>
                  <a:gd name="T0" fmla="*/ 0 w 54"/>
                  <a:gd name="T1" fmla="*/ 0 h 54"/>
                  <a:gd name="T2" fmla="*/ 54 w 54"/>
                  <a:gd name="T3" fmla="*/ 0 h 54"/>
                  <a:gd name="T4" fmla="*/ 54 w 54"/>
                  <a:gd name="T5" fmla="*/ 54 h 54"/>
                </a:gdLst>
                <a:ahLst/>
                <a:cxnLst>
                  <a:cxn ang="0">
                    <a:pos x="T0" y="T1"/>
                  </a:cxn>
                  <a:cxn ang="0">
                    <a:pos x="T2" y="T3"/>
                  </a:cxn>
                  <a:cxn ang="0">
                    <a:pos x="T4" y="T5"/>
                  </a:cxn>
                </a:cxnLst>
                <a:rect l="0" t="0" r="r" b="b"/>
                <a:pathLst>
                  <a:path w="54" h="54">
                    <a:moveTo>
                      <a:pt x="0" y="0"/>
                    </a:moveTo>
                    <a:lnTo>
                      <a:pt x="54" y="0"/>
                    </a:lnTo>
                    <a:lnTo>
                      <a:pt x="54" y="54"/>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grpSp>
        <p:nvGrpSpPr>
          <p:cNvPr id="610" name="Group 609"/>
          <p:cNvGrpSpPr/>
          <p:nvPr/>
        </p:nvGrpSpPr>
        <p:grpSpPr>
          <a:xfrm>
            <a:off x="-7834306" y="279610"/>
            <a:ext cx="386629" cy="4047170"/>
            <a:chOff x="3466408" y="284720"/>
            <a:chExt cx="394382" cy="4128324"/>
          </a:xfrm>
        </p:grpSpPr>
        <p:grpSp>
          <p:nvGrpSpPr>
            <p:cNvPr id="611" name="Group 126"/>
            <p:cNvGrpSpPr>
              <a:grpSpLocks noChangeAspect="1"/>
            </p:cNvGrpSpPr>
            <p:nvPr/>
          </p:nvGrpSpPr>
          <p:grpSpPr bwMode="auto">
            <a:xfrm>
              <a:off x="3519529" y="1735665"/>
              <a:ext cx="288141" cy="395992"/>
              <a:chOff x="3827" y="2080"/>
              <a:chExt cx="179" cy="246"/>
            </a:xfrm>
          </p:grpSpPr>
          <p:sp>
            <p:nvSpPr>
              <p:cNvPr id="647" name="Freeform 127"/>
              <p:cNvSpPr>
                <a:spLocks/>
              </p:cNvSpPr>
              <p:nvPr/>
            </p:nvSpPr>
            <p:spPr bwMode="auto">
              <a:xfrm>
                <a:off x="3859" y="2080"/>
                <a:ext cx="147" cy="212"/>
              </a:xfrm>
              <a:custGeom>
                <a:avLst/>
                <a:gdLst>
                  <a:gd name="T0" fmla="*/ 147 w 147"/>
                  <a:gd name="T1" fmla="*/ 48 h 212"/>
                  <a:gd name="T2" fmla="*/ 147 w 147"/>
                  <a:gd name="T3" fmla="*/ 212 h 212"/>
                  <a:gd name="T4" fmla="*/ 0 w 147"/>
                  <a:gd name="T5" fmla="*/ 212 h 212"/>
                  <a:gd name="T6" fmla="*/ 0 w 147"/>
                  <a:gd name="T7" fmla="*/ 0 h 212"/>
                  <a:gd name="T8" fmla="*/ 99 w 147"/>
                  <a:gd name="T9" fmla="*/ 0 h 212"/>
                  <a:gd name="T10" fmla="*/ 147 w 147"/>
                  <a:gd name="T11" fmla="*/ 48 h 212"/>
                </a:gdLst>
                <a:ahLst/>
                <a:cxnLst>
                  <a:cxn ang="0">
                    <a:pos x="T0" y="T1"/>
                  </a:cxn>
                  <a:cxn ang="0">
                    <a:pos x="T2" y="T3"/>
                  </a:cxn>
                  <a:cxn ang="0">
                    <a:pos x="T4" y="T5"/>
                  </a:cxn>
                  <a:cxn ang="0">
                    <a:pos x="T6" y="T7"/>
                  </a:cxn>
                  <a:cxn ang="0">
                    <a:pos x="T8" y="T9"/>
                  </a:cxn>
                  <a:cxn ang="0">
                    <a:pos x="T10" y="T11"/>
                  </a:cxn>
                </a:cxnLst>
                <a:rect l="0" t="0" r="r" b="b"/>
                <a:pathLst>
                  <a:path w="147" h="212">
                    <a:moveTo>
                      <a:pt x="147" y="48"/>
                    </a:moveTo>
                    <a:lnTo>
                      <a:pt x="147" y="212"/>
                    </a:lnTo>
                    <a:lnTo>
                      <a:pt x="0" y="212"/>
                    </a:lnTo>
                    <a:lnTo>
                      <a:pt x="0" y="0"/>
                    </a:lnTo>
                    <a:lnTo>
                      <a:pt x="99" y="0"/>
                    </a:lnTo>
                    <a:lnTo>
                      <a:pt x="147" y="48"/>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48" name="Freeform 128"/>
              <p:cNvSpPr>
                <a:spLocks/>
              </p:cNvSpPr>
              <p:nvPr/>
            </p:nvSpPr>
            <p:spPr bwMode="auto">
              <a:xfrm>
                <a:off x="3958" y="2080"/>
                <a:ext cx="48" cy="52"/>
              </a:xfrm>
              <a:custGeom>
                <a:avLst/>
                <a:gdLst>
                  <a:gd name="T0" fmla="*/ 0 w 48"/>
                  <a:gd name="T1" fmla="*/ 0 h 52"/>
                  <a:gd name="T2" fmla="*/ 0 w 48"/>
                  <a:gd name="T3" fmla="*/ 52 h 52"/>
                  <a:gd name="T4" fmla="*/ 48 w 48"/>
                  <a:gd name="T5" fmla="*/ 52 h 52"/>
                </a:gdLst>
                <a:ahLst/>
                <a:cxnLst>
                  <a:cxn ang="0">
                    <a:pos x="T0" y="T1"/>
                  </a:cxn>
                  <a:cxn ang="0">
                    <a:pos x="T2" y="T3"/>
                  </a:cxn>
                  <a:cxn ang="0">
                    <a:pos x="T4" y="T5"/>
                  </a:cxn>
                </a:cxnLst>
                <a:rect l="0" t="0" r="r" b="b"/>
                <a:pathLst>
                  <a:path w="48" h="52">
                    <a:moveTo>
                      <a:pt x="0" y="0"/>
                    </a:moveTo>
                    <a:lnTo>
                      <a:pt x="0" y="52"/>
                    </a:lnTo>
                    <a:lnTo>
                      <a:pt x="48" y="52"/>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49" name="Freeform 129"/>
              <p:cNvSpPr>
                <a:spLocks/>
              </p:cNvSpPr>
              <p:nvPr/>
            </p:nvSpPr>
            <p:spPr bwMode="auto">
              <a:xfrm>
                <a:off x="3827" y="2116"/>
                <a:ext cx="148" cy="210"/>
              </a:xfrm>
              <a:custGeom>
                <a:avLst/>
                <a:gdLst>
                  <a:gd name="T0" fmla="*/ 148 w 148"/>
                  <a:gd name="T1" fmla="*/ 176 h 210"/>
                  <a:gd name="T2" fmla="*/ 148 w 148"/>
                  <a:gd name="T3" fmla="*/ 210 h 210"/>
                  <a:gd name="T4" fmla="*/ 0 w 148"/>
                  <a:gd name="T5" fmla="*/ 210 h 210"/>
                  <a:gd name="T6" fmla="*/ 0 w 148"/>
                  <a:gd name="T7" fmla="*/ 0 h 210"/>
                  <a:gd name="T8" fmla="*/ 32 w 148"/>
                  <a:gd name="T9" fmla="*/ 0 h 210"/>
                </a:gdLst>
                <a:ahLst/>
                <a:cxnLst>
                  <a:cxn ang="0">
                    <a:pos x="T0" y="T1"/>
                  </a:cxn>
                  <a:cxn ang="0">
                    <a:pos x="T2" y="T3"/>
                  </a:cxn>
                  <a:cxn ang="0">
                    <a:pos x="T4" y="T5"/>
                  </a:cxn>
                  <a:cxn ang="0">
                    <a:pos x="T6" y="T7"/>
                  </a:cxn>
                  <a:cxn ang="0">
                    <a:pos x="T8" y="T9"/>
                  </a:cxn>
                </a:cxnLst>
                <a:rect l="0" t="0" r="r" b="b"/>
                <a:pathLst>
                  <a:path w="148" h="210">
                    <a:moveTo>
                      <a:pt x="148" y="176"/>
                    </a:moveTo>
                    <a:lnTo>
                      <a:pt x="148" y="210"/>
                    </a:lnTo>
                    <a:lnTo>
                      <a:pt x="0" y="210"/>
                    </a:lnTo>
                    <a:lnTo>
                      <a:pt x="0" y="0"/>
                    </a:lnTo>
                    <a:lnTo>
                      <a:pt x="32"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12" name="Group 213"/>
            <p:cNvGrpSpPr>
              <a:grpSpLocks noChangeAspect="1"/>
            </p:cNvGrpSpPr>
            <p:nvPr/>
          </p:nvGrpSpPr>
          <p:grpSpPr bwMode="auto">
            <a:xfrm>
              <a:off x="3466408" y="2753266"/>
              <a:ext cx="394382" cy="222142"/>
              <a:chOff x="6355" y="1081"/>
              <a:chExt cx="245" cy="138"/>
            </a:xfrm>
          </p:grpSpPr>
          <p:sp>
            <p:nvSpPr>
              <p:cNvPr id="643" name="Rectangle 214"/>
              <p:cNvSpPr>
                <a:spLocks noChangeArrowheads="1"/>
              </p:cNvSpPr>
              <p:nvPr/>
            </p:nvSpPr>
            <p:spPr bwMode="auto">
              <a:xfrm>
                <a:off x="6355" y="1113"/>
                <a:ext cx="163" cy="71"/>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44" name="Freeform 215"/>
              <p:cNvSpPr>
                <a:spLocks/>
              </p:cNvSpPr>
              <p:nvPr/>
            </p:nvSpPr>
            <p:spPr bwMode="auto">
              <a:xfrm>
                <a:off x="6518" y="1081"/>
                <a:ext cx="82" cy="138"/>
              </a:xfrm>
              <a:custGeom>
                <a:avLst/>
                <a:gdLst>
                  <a:gd name="T0" fmla="*/ 0 w 82"/>
                  <a:gd name="T1" fmla="*/ 32 h 138"/>
                  <a:gd name="T2" fmla="*/ 31 w 82"/>
                  <a:gd name="T3" fmla="*/ 0 h 138"/>
                  <a:gd name="T4" fmla="*/ 82 w 82"/>
                  <a:gd name="T5" fmla="*/ 0 h 138"/>
                  <a:gd name="T6" fmla="*/ 82 w 82"/>
                  <a:gd name="T7" fmla="*/ 138 h 138"/>
                  <a:gd name="T8" fmla="*/ 31 w 82"/>
                  <a:gd name="T9" fmla="*/ 138 h 138"/>
                  <a:gd name="T10" fmla="*/ 0 w 82"/>
                  <a:gd name="T11" fmla="*/ 103 h 138"/>
                </a:gdLst>
                <a:ahLst/>
                <a:cxnLst>
                  <a:cxn ang="0">
                    <a:pos x="T0" y="T1"/>
                  </a:cxn>
                  <a:cxn ang="0">
                    <a:pos x="T2" y="T3"/>
                  </a:cxn>
                  <a:cxn ang="0">
                    <a:pos x="T4" y="T5"/>
                  </a:cxn>
                  <a:cxn ang="0">
                    <a:pos x="T6" y="T7"/>
                  </a:cxn>
                  <a:cxn ang="0">
                    <a:pos x="T8" y="T9"/>
                  </a:cxn>
                  <a:cxn ang="0">
                    <a:pos x="T10" y="T11"/>
                  </a:cxn>
                </a:cxnLst>
                <a:rect l="0" t="0" r="r" b="b"/>
                <a:pathLst>
                  <a:path w="82" h="138">
                    <a:moveTo>
                      <a:pt x="0" y="32"/>
                    </a:moveTo>
                    <a:lnTo>
                      <a:pt x="31" y="0"/>
                    </a:lnTo>
                    <a:lnTo>
                      <a:pt x="82" y="0"/>
                    </a:lnTo>
                    <a:lnTo>
                      <a:pt x="82" y="138"/>
                    </a:lnTo>
                    <a:lnTo>
                      <a:pt x="31" y="138"/>
                    </a:lnTo>
                    <a:lnTo>
                      <a:pt x="0" y="103"/>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45" name="Line 216"/>
              <p:cNvSpPr>
                <a:spLocks noChangeShapeType="1"/>
              </p:cNvSpPr>
              <p:nvPr/>
            </p:nvSpPr>
            <p:spPr bwMode="auto">
              <a:xfrm>
                <a:off x="6566" y="1081"/>
                <a:ext cx="0" cy="138"/>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46" name="Oval 217"/>
              <p:cNvSpPr>
                <a:spLocks noChangeArrowheads="1"/>
              </p:cNvSpPr>
              <p:nvPr/>
            </p:nvSpPr>
            <p:spPr bwMode="auto">
              <a:xfrm>
                <a:off x="6481" y="1145"/>
                <a:ext cx="6" cy="7"/>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13" name="Group 227"/>
            <p:cNvGrpSpPr>
              <a:grpSpLocks noChangeAspect="1"/>
            </p:cNvGrpSpPr>
            <p:nvPr/>
          </p:nvGrpSpPr>
          <p:grpSpPr bwMode="auto">
            <a:xfrm>
              <a:off x="3508811" y="3159849"/>
              <a:ext cx="309576" cy="310880"/>
              <a:chOff x="6140" y="2399"/>
              <a:chExt cx="237" cy="238"/>
            </a:xfrm>
          </p:grpSpPr>
          <p:sp>
            <p:nvSpPr>
              <p:cNvPr id="641" name="Oval 228"/>
              <p:cNvSpPr>
                <a:spLocks noChangeArrowheads="1"/>
              </p:cNvSpPr>
              <p:nvPr/>
            </p:nvSpPr>
            <p:spPr bwMode="auto">
              <a:xfrm>
                <a:off x="6199" y="2457"/>
                <a:ext cx="118" cy="119"/>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42" name="Freeform 229"/>
              <p:cNvSpPr>
                <a:spLocks/>
              </p:cNvSpPr>
              <p:nvPr/>
            </p:nvSpPr>
            <p:spPr bwMode="auto">
              <a:xfrm>
                <a:off x="6140" y="2399"/>
                <a:ext cx="237" cy="238"/>
              </a:xfrm>
              <a:custGeom>
                <a:avLst/>
                <a:gdLst>
                  <a:gd name="T0" fmla="*/ 298 w 327"/>
                  <a:gd name="T1" fmla="*/ 162 h 327"/>
                  <a:gd name="T2" fmla="*/ 295 w 327"/>
                  <a:gd name="T3" fmla="*/ 135 h 327"/>
                  <a:gd name="T4" fmla="*/ 327 w 327"/>
                  <a:gd name="T5" fmla="*/ 117 h 327"/>
                  <a:gd name="T6" fmla="*/ 286 w 327"/>
                  <a:gd name="T7" fmla="*/ 46 h 327"/>
                  <a:gd name="T8" fmla="*/ 256 w 327"/>
                  <a:gd name="T9" fmla="*/ 64 h 327"/>
                  <a:gd name="T10" fmla="*/ 205 w 327"/>
                  <a:gd name="T11" fmla="*/ 33 h 327"/>
                  <a:gd name="T12" fmla="*/ 205 w 327"/>
                  <a:gd name="T13" fmla="*/ 0 h 327"/>
                  <a:gd name="T14" fmla="*/ 124 w 327"/>
                  <a:gd name="T15" fmla="*/ 0 h 327"/>
                  <a:gd name="T16" fmla="*/ 124 w 327"/>
                  <a:gd name="T17" fmla="*/ 31 h 327"/>
                  <a:gd name="T18" fmla="*/ 68 w 327"/>
                  <a:gd name="T19" fmla="*/ 64 h 327"/>
                  <a:gd name="T20" fmla="*/ 41 w 327"/>
                  <a:gd name="T21" fmla="*/ 48 h 327"/>
                  <a:gd name="T22" fmla="*/ 0 w 327"/>
                  <a:gd name="T23" fmla="*/ 119 h 327"/>
                  <a:gd name="T24" fmla="*/ 29 w 327"/>
                  <a:gd name="T25" fmla="*/ 135 h 327"/>
                  <a:gd name="T26" fmla="*/ 26 w 327"/>
                  <a:gd name="T27" fmla="*/ 162 h 327"/>
                  <a:gd name="T28" fmla="*/ 30 w 327"/>
                  <a:gd name="T29" fmla="*/ 194 h 327"/>
                  <a:gd name="T30" fmla="*/ 3 w 327"/>
                  <a:gd name="T31" fmla="*/ 210 h 327"/>
                  <a:gd name="T32" fmla="*/ 43 w 327"/>
                  <a:gd name="T33" fmla="*/ 280 h 327"/>
                  <a:gd name="T34" fmla="*/ 72 w 327"/>
                  <a:gd name="T35" fmla="*/ 264 h 327"/>
                  <a:gd name="T36" fmla="*/ 124 w 327"/>
                  <a:gd name="T37" fmla="*/ 292 h 327"/>
                  <a:gd name="T38" fmla="*/ 124 w 327"/>
                  <a:gd name="T39" fmla="*/ 327 h 327"/>
                  <a:gd name="T40" fmla="*/ 205 w 327"/>
                  <a:gd name="T41" fmla="*/ 327 h 327"/>
                  <a:gd name="T42" fmla="*/ 205 w 327"/>
                  <a:gd name="T43" fmla="*/ 291 h 327"/>
                  <a:gd name="T44" fmla="*/ 252 w 327"/>
                  <a:gd name="T45" fmla="*/ 264 h 327"/>
                  <a:gd name="T46" fmla="*/ 283 w 327"/>
                  <a:gd name="T47" fmla="*/ 282 h 327"/>
                  <a:gd name="T48" fmla="*/ 324 w 327"/>
                  <a:gd name="T49" fmla="*/ 212 h 327"/>
                  <a:gd name="T50" fmla="*/ 294 w 327"/>
                  <a:gd name="T51" fmla="*/ 194 h 327"/>
                  <a:gd name="T52" fmla="*/ 298 w 327"/>
                  <a:gd name="T5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7" h="327">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14" name="Group 232"/>
            <p:cNvGrpSpPr>
              <a:grpSpLocks noChangeAspect="1"/>
            </p:cNvGrpSpPr>
            <p:nvPr/>
          </p:nvGrpSpPr>
          <p:grpSpPr bwMode="auto">
            <a:xfrm>
              <a:off x="3467213" y="3655170"/>
              <a:ext cx="392772" cy="238239"/>
              <a:chOff x="3795" y="2130"/>
              <a:chExt cx="244" cy="148"/>
            </a:xfrm>
          </p:grpSpPr>
          <p:sp>
            <p:nvSpPr>
              <p:cNvPr id="639" name="Freeform 233"/>
              <p:cNvSpPr>
                <a:spLocks/>
              </p:cNvSpPr>
              <p:nvPr/>
            </p:nvSpPr>
            <p:spPr bwMode="auto">
              <a:xfrm>
                <a:off x="3795" y="2130"/>
                <a:ext cx="244" cy="74"/>
              </a:xfrm>
              <a:custGeom>
                <a:avLst/>
                <a:gdLst>
                  <a:gd name="T0" fmla="*/ 80 w 244"/>
                  <a:gd name="T1" fmla="*/ 17 h 74"/>
                  <a:gd name="T2" fmla="*/ 64 w 244"/>
                  <a:gd name="T3" fmla="*/ 0 h 74"/>
                  <a:gd name="T4" fmla="*/ 0 w 244"/>
                  <a:gd name="T5" fmla="*/ 64 h 74"/>
                  <a:gd name="T6" fmla="*/ 0 w 244"/>
                  <a:gd name="T7" fmla="*/ 74 h 74"/>
                  <a:gd name="T8" fmla="*/ 244 w 244"/>
                  <a:gd name="T9" fmla="*/ 74 h 74"/>
                  <a:gd name="T10" fmla="*/ 244 w 244"/>
                  <a:gd name="T11" fmla="*/ 64 h 74"/>
                  <a:gd name="T12" fmla="*/ 178 w 244"/>
                  <a:gd name="T13" fmla="*/ 0 h 74"/>
                  <a:gd name="T14" fmla="*/ 161 w 244"/>
                  <a:gd name="T15" fmla="*/ 16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4" h="74">
                    <a:moveTo>
                      <a:pt x="80" y="17"/>
                    </a:moveTo>
                    <a:lnTo>
                      <a:pt x="64" y="0"/>
                    </a:lnTo>
                    <a:lnTo>
                      <a:pt x="0" y="64"/>
                    </a:lnTo>
                    <a:lnTo>
                      <a:pt x="0" y="74"/>
                    </a:lnTo>
                    <a:lnTo>
                      <a:pt x="244" y="74"/>
                    </a:lnTo>
                    <a:lnTo>
                      <a:pt x="244" y="64"/>
                    </a:lnTo>
                    <a:lnTo>
                      <a:pt x="178" y="0"/>
                    </a:lnTo>
                    <a:lnTo>
                      <a:pt x="161" y="16"/>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40" name="Freeform 234"/>
              <p:cNvSpPr>
                <a:spLocks/>
              </p:cNvSpPr>
              <p:nvPr/>
            </p:nvSpPr>
            <p:spPr bwMode="auto">
              <a:xfrm>
                <a:off x="3809" y="2204"/>
                <a:ext cx="213" cy="74"/>
              </a:xfrm>
              <a:custGeom>
                <a:avLst/>
                <a:gdLst>
                  <a:gd name="T0" fmla="*/ 0 w 294"/>
                  <a:gd name="T1" fmla="*/ 0 h 101"/>
                  <a:gd name="T2" fmla="*/ 0 w 294"/>
                  <a:gd name="T3" fmla="*/ 42 h 101"/>
                  <a:gd name="T4" fmla="*/ 58 w 294"/>
                  <a:gd name="T5" fmla="*/ 101 h 101"/>
                  <a:gd name="T6" fmla="*/ 116 w 294"/>
                  <a:gd name="T7" fmla="*/ 42 h 101"/>
                  <a:gd name="T8" fmla="*/ 116 w 294"/>
                  <a:gd name="T9" fmla="*/ 32 h 101"/>
                  <a:gd name="T10" fmla="*/ 147 w 294"/>
                  <a:gd name="T11" fmla="*/ 1 h 101"/>
                  <a:gd name="T12" fmla="*/ 178 w 294"/>
                  <a:gd name="T13" fmla="*/ 32 h 101"/>
                  <a:gd name="T14" fmla="*/ 178 w 294"/>
                  <a:gd name="T15" fmla="*/ 42 h 101"/>
                  <a:gd name="T16" fmla="*/ 236 w 294"/>
                  <a:gd name="T17" fmla="*/ 101 h 101"/>
                  <a:gd name="T18" fmla="*/ 294 w 294"/>
                  <a:gd name="T19" fmla="*/ 42 h 101"/>
                  <a:gd name="T20" fmla="*/ 294 w 294"/>
                  <a:gd name="T2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4" h="101">
                    <a:moveTo>
                      <a:pt x="0" y="0"/>
                    </a:moveTo>
                    <a:cubicBezTo>
                      <a:pt x="0" y="42"/>
                      <a:pt x="0" y="42"/>
                      <a:pt x="0" y="42"/>
                    </a:cubicBezTo>
                    <a:cubicBezTo>
                      <a:pt x="0" y="75"/>
                      <a:pt x="26" y="101"/>
                      <a:pt x="58" y="101"/>
                    </a:cubicBezTo>
                    <a:cubicBezTo>
                      <a:pt x="90" y="101"/>
                      <a:pt x="116" y="75"/>
                      <a:pt x="116" y="42"/>
                    </a:cubicBezTo>
                    <a:cubicBezTo>
                      <a:pt x="116" y="32"/>
                      <a:pt x="116" y="32"/>
                      <a:pt x="116" y="32"/>
                    </a:cubicBezTo>
                    <a:cubicBezTo>
                      <a:pt x="116" y="15"/>
                      <a:pt x="130" y="1"/>
                      <a:pt x="147" y="1"/>
                    </a:cubicBezTo>
                    <a:cubicBezTo>
                      <a:pt x="164" y="1"/>
                      <a:pt x="178" y="15"/>
                      <a:pt x="178" y="32"/>
                    </a:cubicBezTo>
                    <a:cubicBezTo>
                      <a:pt x="178" y="42"/>
                      <a:pt x="178" y="42"/>
                      <a:pt x="178" y="42"/>
                    </a:cubicBezTo>
                    <a:cubicBezTo>
                      <a:pt x="178" y="75"/>
                      <a:pt x="204" y="101"/>
                      <a:pt x="236" y="101"/>
                    </a:cubicBezTo>
                    <a:cubicBezTo>
                      <a:pt x="268" y="101"/>
                      <a:pt x="294" y="75"/>
                      <a:pt x="294" y="42"/>
                    </a:cubicBezTo>
                    <a:cubicBezTo>
                      <a:pt x="294" y="0"/>
                      <a:pt x="294" y="0"/>
                      <a:pt x="294"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15" name="Group 206"/>
            <p:cNvGrpSpPr>
              <a:grpSpLocks noChangeAspect="1"/>
            </p:cNvGrpSpPr>
            <p:nvPr/>
          </p:nvGrpSpPr>
          <p:grpSpPr bwMode="auto">
            <a:xfrm>
              <a:off x="3471237" y="2316098"/>
              <a:ext cx="384724" cy="252727"/>
              <a:chOff x="3798" y="2126"/>
              <a:chExt cx="239" cy="157"/>
            </a:xfrm>
          </p:grpSpPr>
          <p:sp>
            <p:nvSpPr>
              <p:cNvPr id="635" name="Freeform 207"/>
              <p:cNvSpPr>
                <a:spLocks/>
              </p:cNvSpPr>
              <p:nvPr/>
            </p:nvSpPr>
            <p:spPr bwMode="auto">
              <a:xfrm>
                <a:off x="3946" y="2126"/>
                <a:ext cx="91" cy="92"/>
              </a:xfrm>
              <a:custGeom>
                <a:avLst/>
                <a:gdLst>
                  <a:gd name="T0" fmla="*/ 54 w 91"/>
                  <a:gd name="T1" fmla="*/ 92 h 92"/>
                  <a:gd name="T2" fmla="*/ 0 w 91"/>
                  <a:gd name="T3" fmla="*/ 37 h 92"/>
                  <a:gd name="T4" fmla="*/ 37 w 91"/>
                  <a:gd name="T5" fmla="*/ 0 h 92"/>
                  <a:gd name="T6" fmla="*/ 91 w 91"/>
                  <a:gd name="T7" fmla="*/ 55 h 92"/>
                  <a:gd name="T8" fmla="*/ 54 w 91"/>
                  <a:gd name="T9" fmla="*/ 92 h 92"/>
                </a:gdLst>
                <a:ahLst/>
                <a:cxnLst>
                  <a:cxn ang="0">
                    <a:pos x="T0" y="T1"/>
                  </a:cxn>
                  <a:cxn ang="0">
                    <a:pos x="T2" y="T3"/>
                  </a:cxn>
                  <a:cxn ang="0">
                    <a:pos x="T4" y="T5"/>
                  </a:cxn>
                  <a:cxn ang="0">
                    <a:pos x="T6" y="T7"/>
                  </a:cxn>
                  <a:cxn ang="0">
                    <a:pos x="T8" y="T9"/>
                  </a:cxn>
                </a:cxnLst>
                <a:rect l="0" t="0" r="r" b="b"/>
                <a:pathLst>
                  <a:path w="91" h="92">
                    <a:moveTo>
                      <a:pt x="54" y="92"/>
                    </a:moveTo>
                    <a:lnTo>
                      <a:pt x="0" y="37"/>
                    </a:lnTo>
                    <a:lnTo>
                      <a:pt x="37" y="0"/>
                    </a:lnTo>
                    <a:lnTo>
                      <a:pt x="91" y="55"/>
                    </a:lnTo>
                    <a:lnTo>
                      <a:pt x="54" y="92"/>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36" name="Line 208"/>
              <p:cNvSpPr>
                <a:spLocks noChangeShapeType="1"/>
              </p:cNvSpPr>
              <p:nvPr/>
            </p:nvSpPr>
            <p:spPr bwMode="auto">
              <a:xfrm flipH="1">
                <a:off x="3826" y="2163"/>
                <a:ext cx="120" cy="12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37" name="Freeform 209"/>
              <p:cNvSpPr>
                <a:spLocks/>
              </p:cNvSpPr>
              <p:nvPr/>
            </p:nvSpPr>
            <p:spPr bwMode="auto">
              <a:xfrm>
                <a:off x="3798" y="2126"/>
                <a:ext cx="91" cy="92"/>
              </a:xfrm>
              <a:custGeom>
                <a:avLst/>
                <a:gdLst>
                  <a:gd name="T0" fmla="*/ 37 w 91"/>
                  <a:gd name="T1" fmla="*/ 92 h 92"/>
                  <a:gd name="T2" fmla="*/ 91 w 91"/>
                  <a:gd name="T3" fmla="*/ 37 h 92"/>
                  <a:gd name="T4" fmla="*/ 54 w 91"/>
                  <a:gd name="T5" fmla="*/ 0 h 92"/>
                  <a:gd name="T6" fmla="*/ 0 w 91"/>
                  <a:gd name="T7" fmla="*/ 55 h 92"/>
                  <a:gd name="T8" fmla="*/ 37 w 91"/>
                  <a:gd name="T9" fmla="*/ 92 h 92"/>
                </a:gdLst>
                <a:ahLst/>
                <a:cxnLst>
                  <a:cxn ang="0">
                    <a:pos x="T0" y="T1"/>
                  </a:cxn>
                  <a:cxn ang="0">
                    <a:pos x="T2" y="T3"/>
                  </a:cxn>
                  <a:cxn ang="0">
                    <a:pos x="T4" y="T5"/>
                  </a:cxn>
                  <a:cxn ang="0">
                    <a:pos x="T6" y="T7"/>
                  </a:cxn>
                  <a:cxn ang="0">
                    <a:pos x="T8" y="T9"/>
                  </a:cxn>
                </a:cxnLst>
                <a:rect l="0" t="0" r="r" b="b"/>
                <a:pathLst>
                  <a:path w="91" h="92">
                    <a:moveTo>
                      <a:pt x="37" y="92"/>
                    </a:moveTo>
                    <a:lnTo>
                      <a:pt x="91" y="37"/>
                    </a:lnTo>
                    <a:lnTo>
                      <a:pt x="54" y="0"/>
                    </a:lnTo>
                    <a:lnTo>
                      <a:pt x="0" y="55"/>
                    </a:lnTo>
                    <a:lnTo>
                      <a:pt x="37" y="92"/>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38" name="Line 210"/>
              <p:cNvSpPr>
                <a:spLocks noChangeShapeType="1"/>
              </p:cNvSpPr>
              <p:nvPr/>
            </p:nvSpPr>
            <p:spPr bwMode="auto">
              <a:xfrm>
                <a:off x="3889" y="2163"/>
                <a:ext cx="120" cy="12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16" name="Group 220"/>
            <p:cNvGrpSpPr>
              <a:grpSpLocks noChangeAspect="1"/>
            </p:cNvGrpSpPr>
            <p:nvPr/>
          </p:nvGrpSpPr>
          <p:grpSpPr bwMode="auto">
            <a:xfrm>
              <a:off x="3494616" y="4077848"/>
              <a:ext cx="337966" cy="335196"/>
              <a:chOff x="3795" y="2082"/>
              <a:chExt cx="244" cy="242"/>
            </a:xfrm>
          </p:grpSpPr>
          <p:sp>
            <p:nvSpPr>
              <p:cNvPr id="631" name="Freeform 221"/>
              <p:cNvSpPr>
                <a:spLocks/>
              </p:cNvSpPr>
              <p:nvPr/>
            </p:nvSpPr>
            <p:spPr bwMode="auto">
              <a:xfrm>
                <a:off x="3795" y="2082"/>
                <a:ext cx="244" cy="242"/>
              </a:xfrm>
              <a:custGeom>
                <a:avLst/>
                <a:gdLst>
                  <a:gd name="T0" fmla="*/ 0 w 337"/>
                  <a:gd name="T1" fmla="*/ 18 h 334"/>
                  <a:gd name="T2" fmla="*/ 19 w 337"/>
                  <a:gd name="T3" fmla="*/ 0 h 334"/>
                  <a:gd name="T4" fmla="*/ 318 w 337"/>
                  <a:gd name="T5" fmla="*/ 0 h 334"/>
                  <a:gd name="T6" fmla="*/ 337 w 337"/>
                  <a:gd name="T7" fmla="*/ 18 h 334"/>
                  <a:gd name="T8" fmla="*/ 337 w 337"/>
                  <a:gd name="T9" fmla="*/ 334 h 334"/>
                  <a:gd name="T10" fmla="*/ 37 w 337"/>
                  <a:gd name="T11" fmla="*/ 334 h 334"/>
                  <a:gd name="T12" fmla="*/ 0 w 337"/>
                  <a:gd name="T13" fmla="*/ 297 h 334"/>
                  <a:gd name="T14" fmla="*/ 0 w 337"/>
                  <a:gd name="T15" fmla="*/ 18 h 3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7" h="334">
                    <a:moveTo>
                      <a:pt x="0" y="18"/>
                    </a:moveTo>
                    <a:cubicBezTo>
                      <a:pt x="0" y="8"/>
                      <a:pt x="9" y="0"/>
                      <a:pt x="19" y="0"/>
                    </a:cubicBezTo>
                    <a:cubicBezTo>
                      <a:pt x="318" y="0"/>
                      <a:pt x="318" y="0"/>
                      <a:pt x="318" y="0"/>
                    </a:cubicBezTo>
                    <a:cubicBezTo>
                      <a:pt x="329" y="0"/>
                      <a:pt x="337" y="8"/>
                      <a:pt x="337" y="18"/>
                    </a:cubicBezTo>
                    <a:cubicBezTo>
                      <a:pt x="337" y="334"/>
                      <a:pt x="337" y="334"/>
                      <a:pt x="337" y="334"/>
                    </a:cubicBezTo>
                    <a:cubicBezTo>
                      <a:pt x="37" y="334"/>
                      <a:pt x="37" y="334"/>
                      <a:pt x="37" y="334"/>
                    </a:cubicBezTo>
                    <a:cubicBezTo>
                      <a:pt x="0" y="297"/>
                      <a:pt x="0" y="297"/>
                      <a:pt x="0" y="297"/>
                    </a:cubicBezTo>
                    <a:lnTo>
                      <a:pt x="0" y="18"/>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32" name="Freeform 222"/>
              <p:cNvSpPr>
                <a:spLocks/>
              </p:cNvSpPr>
              <p:nvPr/>
            </p:nvSpPr>
            <p:spPr bwMode="auto">
              <a:xfrm>
                <a:off x="3834" y="2082"/>
                <a:ext cx="166" cy="109"/>
              </a:xfrm>
              <a:custGeom>
                <a:avLst/>
                <a:gdLst>
                  <a:gd name="T0" fmla="*/ 0 w 166"/>
                  <a:gd name="T1" fmla="*/ 0 h 109"/>
                  <a:gd name="T2" fmla="*/ 0 w 166"/>
                  <a:gd name="T3" fmla="*/ 109 h 109"/>
                  <a:gd name="T4" fmla="*/ 166 w 166"/>
                  <a:gd name="T5" fmla="*/ 109 h 109"/>
                  <a:gd name="T6" fmla="*/ 166 w 166"/>
                  <a:gd name="T7" fmla="*/ 0 h 109"/>
                </a:gdLst>
                <a:ahLst/>
                <a:cxnLst>
                  <a:cxn ang="0">
                    <a:pos x="T0" y="T1"/>
                  </a:cxn>
                  <a:cxn ang="0">
                    <a:pos x="T2" y="T3"/>
                  </a:cxn>
                  <a:cxn ang="0">
                    <a:pos x="T4" y="T5"/>
                  </a:cxn>
                  <a:cxn ang="0">
                    <a:pos x="T6" y="T7"/>
                  </a:cxn>
                </a:cxnLst>
                <a:rect l="0" t="0" r="r" b="b"/>
                <a:pathLst>
                  <a:path w="166" h="109">
                    <a:moveTo>
                      <a:pt x="0" y="0"/>
                    </a:moveTo>
                    <a:lnTo>
                      <a:pt x="0" y="109"/>
                    </a:lnTo>
                    <a:lnTo>
                      <a:pt x="166" y="109"/>
                    </a:lnTo>
                    <a:lnTo>
                      <a:pt x="166"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33" name="Freeform 223"/>
              <p:cNvSpPr>
                <a:spLocks/>
              </p:cNvSpPr>
              <p:nvPr/>
            </p:nvSpPr>
            <p:spPr bwMode="auto">
              <a:xfrm>
                <a:off x="3861" y="2248"/>
                <a:ext cx="112" cy="76"/>
              </a:xfrm>
              <a:custGeom>
                <a:avLst/>
                <a:gdLst>
                  <a:gd name="T0" fmla="*/ 0 w 112"/>
                  <a:gd name="T1" fmla="*/ 76 h 76"/>
                  <a:gd name="T2" fmla="*/ 0 w 112"/>
                  <a:gd name="T3" fmla="*/ 0 h 76"/>
                  <a:gd name="T4" fmla="*/ 112 w 112"/>
                  <a:gd name="T5" fmla="*/ 0 h 76"/>
                  <a:gd name="T6" fmla="*/ 112 w 112"/>
                  <a:gd name="T7" fmla="*/ 76 h 76"/>
                </a:gdLst>
                <a:ahLst/>
                <a:cxnLst>
                  <a:cxn ang="0">
                    <a:pos x="T0" y="T1"/>
                  </a:cxn>
                  <a:cxn ang="0">
                    <a:pos x="T2" y="T3"/>
                  </a:cxn>
                  <a:cxn ang="0">
                    <a:pos x="T4" y="T5"/>
                  </a:cxn>
                  <a:cxn ang="0">
                    <a:pos x="T6" y="T7"/>
                  </a:cxn>
                </a:cxnLst>
                <a:rect l="0" t="0" r="r" b="b"/>
                <a:pathLst>
                  <a:path w="112" h="76">
                    <a:moveTo>
                      <a:pt x="0" y="76"/>
                    </a:moveTo>
                    <a:lnTo>
                      <a:pt x="0" y="0"/>
                    </a:lnTo>
                    <a:lnTo>
                      <a:pt x="112" y="0"/>
                    </a:lnTo>
                    <a:lnTo>
                      <a:pt x="112" y="76"/>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34" name="Line 224"/>
              <p:cNvSpPr>
                <a:spLocks noChangeShapeType="1"/>
              </p:cNvSpPr>
              <p:nvPr/>
            </p:nvSpPr>
            <p:spPr bwMode="auto">
              <a:xfrm>
                <a:off x="3892" y="2281"/>
                <a:ext cx="0" cy="43"/>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17" name="Group 28"/>
            <p:cNvGrpSpPr>
              <a:grpSpLocks noChangeAspect="1"/>
            </p:cNvGrpSpPr>
            <p:nvPr/>
          </p:nvGrpSpPr>
          <p:grpSpPr bwMode="auto">
            <a:xfrm>
              <a:off x="3493736" y="1226690"/>
              <a:ext cx="339726" cy="324534"/>
              <a:chOff x="2110" y="763"/>
              <a:chExt cx="246" cy="235"/>
            </a:xfrm>
          </p:grpSpPr>
          <p:sp>
            <p:nvSpPr>
              <p:cNvPr id="627" name="Freeform 29"/>
              <p:cNvSpPr>
                <a:spLocks/>
              </p:cNvSpPr>
              <p:nvPr/>
            </p:nvSpPr>
            <p:spPr bwMode="auto">
              <a:xfrm>
                <a:off x="2110" y="825"/>
                <a:ext cx="246" cy="173"/>
              </a:xfrm>
              <a:custGeom>
                <a:avLst/>
                <a:gdLst>
                  <a:gd name="T0" fmla="*/ 246 w 246"/>
                  <a:gd name="T1" fmla="*/ 173 h 173"/>
                  <a:gd name="T2" fmla="*/ 0 w 246"/>
                  <a:gd name="T3" fmla="*/ 173 h 173"/>
                  <a:gd name="T4" fmla="*/ 0 w 246"/>
                  <a:gd name="T5" fmla="*/ 0 h 173"/>
                  <a:gd name="T6" fmla="*/ 122 w 246"/>
                  <a:gd name="T7" fmla="*/ 0 h 173"/>
                  <a:gd name="T8" fmla="*/ 246 w 246"/>
                  <a:gd name="T9" fmla="*/ 0 h 173"/>
                  <a:gd name="T10" fmla="*/ 246 w 246"/>
                  <a:gd name="T11" fmla="*/ 173 h 173"/>
                </a:gdLst>
                <a:ahLst/>
                <a:cxnLst>
                  <a:cxn ang="0">
                    <a:pos x="T0" y="T1"/>
                  </a:cxn>
                  <a:cxn ang="0">
                    <a:pos x="T2" y="T3"/>
                  </a:cxn>
                  <a:cxn ang="0">
                    <a:pos x="T4" y="T5"/>
                  </a:cxn>
                  <a:cxn ang="0">
                    <a:pos x="T6" y="T7"/>
                  </a:cxn>
                  <a:cxn ang="0">
                    <a:pos x="T8" y="T9"/>
                  </a:cxn>
                  <a:cxn ang="0">
                    <a:pos x="T10" y="T11"/>
                  </a:cxn>
                </a:cxnLst>
                <a:rect l="0" t="0" r="r" b="b"/>
                <a:pathLst>
                  <a:path w="246" h="173">
                    <a:moveTo>
                      <a:pt x="246" y="173"/>
                    </a:moveTo>
                    <a:lnTo>
                      <a:pt x="0" y="173"/>
                    </a:lnTo>
                    <a:lnTo>
                      <a:pt x="0" y="0"/>
                    </a:lnTo>
                    <a:lnTo>
                      <a:pt x="122" y="0"/>
                    </a:lnTo>
                    <a:lnTo>
                      <a:pt x="246" y="0"/>
                    </a:lnTo>
                    <a:lnTo>
                      <a:pt x="246" y="173"/>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28" name="Line 30"/>
              <p:cNvSpPr>
                <a:spLocks noChangeShapeType="1"/>
              </p:cNvSpPr>
              <p:nvPr/>
            </p:nvSpPr>
            <p:spPr bwMode="auto">
              <a:xfrm flipH="1">
                <a:off x="2110" y="911"/>
                <a:ext cx="246"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29" name="Freeform 31"/>
              <p:cNvSpPr>
                <a:spLocks/>
              </p:cNvSpPr>
              <p:nvPr/>
            </p:nvSpPr>
            <p:spPr bwMode="auto">
              <a:xfrm>
                <a:off x="2233" y="763"/>
                <a:ext cx="72" cy="235"/>
              </a:xfrm>
              <a:custGeom>
                <a:avLst/>
                <a:gdLst>
                  <a:gd name="T0" fmla="*/ 60 w 100"/>
                  <a:gd name="T1" fmla="*/ 85 h 325"/>
                  <a:gd name="T2" fmla="*/ 100 w 100"/>
                  <a:gd name="T3" fmla="*/ 45 h 325"/>
                  <a:gd name="T4" fmla="*/ 60 w 100"/>
                  <a:gd name="T5" fmla="*/ 6 h 325"/>
                  <a:gd name="T6" fmla="*/ 1 w 100"/>
                  <a:gd name="T7" fmla="*/ 85 h 325"/>
                  <a:gd name="T8" fmla="*/ 1 w 100"/>
                  <a:gd name="T9" fmla="*/ 325 h 325"/>
                </a:gdLst>
                <a:ahLst/>
                <a:cxnLst>
                  <a:cxn ang="0">
                    <a:pos x="T0" y="T1"/>
                  </a:cxn>
                  <a:cxn ang="0">
                    <a:pos x="T2" y="T3"/>
                  </a:cxn>
                  <a:cxn ang="0">
                    <a:pos x="T4" y="T5"/>
                  </a:cxn>
                  <a:cxn ang="0">
                    <a:pos x="T6" y="T7"/>
                  </a:cxn>
                  <a:cxn ang="0">
                    <a:pos x="T8" y="T9"/>
                  </a:cxn>
                </a:cxnLst>
                <a:rect l="0" t="0" r="r" b="b"/>
                <a:pathLst>
                  <a:path w="100" h="325">
                    <a:moveTo>
                      <a:pt x="60" y="85"/>
                    </a:moveTo>
                    <a:cubicBezTo>
                      <a:pt x="82" y="85"/>
                      <a:pt x="100" y="67"/>
                      <a:pt x="100" y="45"/>
                    </a:cubicBezTo>
                    <a:cubicBezTo>
                      <a:pt x="100" y="23"/>
                      <a:pt x="82" y="6"/>
                      <a:pt x="60" y="6"/>
                    </a:cubicBezTo>
                    <a:cubicBezTo>
                      <a:pt x="60" y="6"/>
                      <a:pt x="0" y="0"/>
                      <a:pt x="1" y="85"/>
                    </a:cubicBezTo>
                    <a:cubicBezTo>
                      <a:pt x="1" y="325"/>
                      <a:pt x="1" y="325"/>
                      <a:pt x="1" y="325"/>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30" name="Freeform 32"/>
              <p:cNvSpPr>
                <a:spLocks/>
              </p:cNvSpPr>
              <p:nvPr/>
            </p:nvSpPr>
            <p:spPr bwMode="auto">
              <a:xfrm>
                <a:off x="2162" y="763"/>
                <a:ext cx="72" cy="62"/>
              </a:xfrm>
              <a:custGeom>
                <a:avLst/>
                <a:gdLst>
                  <a:gd name="T0" fmla="*/ 40 w 100"/>
                  <a:gd name="T1" fmla="*/ 85 h 85"/>
                  <a:gd name="T2" fmla="*/ 0 w 100"/>
                  <a:gd name="T3" fmla="*/ 45 h 85"/>
                  <a:gd name="T4" fmla="*/ 40 w 100"/>
                  <a:gd name="T5" fmla="*/ 6 h 85"/>
                  <a:gd name="T6" fmla="*/ 99 w 100"/>
                  <a:gd name="T7" fmla="*/ 85 h 85"/>
                  <a:gd name="T8" fmla="*/ 99 w 100"/>
                  <a:gd name="T9" fmla="*/ 85 h 85"/>
                </a:gdLst>
                <a:ahLst/>
                <a:cxnLst>
                  <a:cxn ang="0">
                    <a:pos x="T0" y="T1"/>
                  </a:cxn>
                  <a:cxn ang="0">
                    <a:pos x="T2" y="T3"/>
                  </a:cxn>
                  <a:cxn ang="0">
                    <a:pos x="T4" y="T5"/>
                  </a:cxn>
                  <a:cxn ang="0">
                    <a:pos x="T6" y="T7"/>
                  </a:cxn>
                  <a:cxn ang="0">
                    <a:pos x="T8" y="T9"/>
                  </a:cxn>
                </a:cxnLst>
                <a:rect l="0" t="0" r="r" b="b"/>
                <a:pathLst>
                  <a:path w="100" h="85">
                    <a:moveTo>
                      <a:pt x="40" y="85"/>
                    </a:moveTo>
                    <a:cubicBezTo>
                      <a:pt x="18" y="85"/>
                      <a:pt x="0" y="67"/>
                      <a:pt x="0" y="45"/>
                    </a:cubicBezTo>
                    <a:cubicBezTo>
                      <a:pt x="0" y="23"/>
                      <a:pt x="18" y="6"/>
                      <a:pt x="40" y="6"/>
                    </a:cubicBezTo>
                    <a:cubicBezTo>
                      <a:pt x="40" y="6"/>
                      <a:pt x="100" y="0"/>
                      <a:pt x="99" y="85"/>
                    </a:cubicBezTo>
                    <a:cubicBezTo>
                      <a:pt x="99" y="85"/>
                      <a:pt x="99" y="85"/>
                      <a:pt x="99" y="85"/>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18" name="Group 116"/>
            <p:cNvGrpSpPr>
              <a:grpSpLocks noChangeAspect="1"/>
            </p:cNvGrpSpPr>
            <p:nvPr/>
          </p:nvGrpSpPr>
          <p:grpSpPr bwMode="auto">
            <a:xfrm>
              <a:off x="3524693" y="769199"/>
              <a:ext cx="277812" cy="273050"/>
              <a:chOff x="2104" y="476"/>
              <a:chExt cx="175" cy="172"/>
            </a:xfrm>
          </p:grpSpPr>
          <p:sp>
            <p:nvSpPr>
              <p:cNvPr id="622" name="Freeform 117"/>
              <p:cNvSpPr>
                <a:spLocks/>
              </p:cNvSpPr>
              <p:nvPr/>
            </p:nvSpPr>
            <p:spPr bwMode="auto">
              <a:xfrm>
                <a:off x="2247" y="619"/>
                <a:ext cx="32" cy="28"/>
              </a:xfrm>
              <a:custGeom>
                <a:avLst/>
                <a:gdLst>
                  <a:gd name="T0" fmla="*/ 0 w 44"/>
                  <a:gd name="T1" fmla="*/ 39 h 39"/>
                  <a:gd name="T2" fmla="*/ 13 w 44"/>
                  <a:gd name="T3" fmla="*/ 12 h 39"/>
                  <a:gd name="T4" fmla="*/ 44 w 44"/>
                  <a:gd name="T5" fmla="*/ 0 h 39"/>
                </a:gdLst>
                <a:ahLst/>
                <a:cxnLst>
                  <a:cxn ang="0">
                    <a:pos x="T0" y="T1"/>
                  </a:cxn>
                  <a:cxn ang="0">
                    <a:pos x="T2" y="T3"/>
                  </a:cxn>
                  <a:cxn ang="0">
                    <a:pos x="T4" y="T5"/>
                  </a:cxn>
                </a:cxnLst>
                <a:rect l="0" t="0" r="r" b="b"/>
                <a:pathLst>
                  <a:path w="44" h="39">
                    <a:moveTo>
                      <a:pt x="0" y="39"/>
                    </a:moveTo>
                    <a:cubicBezTo>
                      <a:pt x="1" y="29"/>
                      <a:pt x="5" y="20"/>
                      <a:pt x="13" y="12"/>
                    </a:cubicBezTo>
                    <a:cubicBezTo>
                      <a:pt x="21" y="4"/>
                      <a:pt x="33" y="0"/>
                      <a:pt x="44"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23" name="Freeform 118"/>
              <p:cNvSpPr>
                <a:spLocks/>
              </p:cNvSpPr>
              <p:nvPr/>
            </p:nvSpPr>
            <p:spPr bwMode="auto">
              <a:xfrm>
                <a:off x="2212" y="584"/>
                <a:ext cx="67" cy="63"/>
              </a:xfrm>
              <a:custGeom>
                <a:avLst/>
                <a:gdLst>
                  <a:gd name="T0" fmla="*/ 0 w 92"/>
                  <a:gd name="T1" fmla="*/ 87 h 87"/>
                  <a:gd name="T2" fmla="*/ 27 w 92"/>
                  <a:gd name="T3" fmla="*/ 27 h 87"/>
                  <a:gd name="T4" fmla="*/ 92 w 92"/>
                  <a:gd name="T5" fmla="*/ 0 h 87"/>
                </a:gdLst>
                <a:ahLst/>
                <a:cxnLst>
                  <a:cxn ang="0">
                    <a:pos x="T0" y="T1"/>
                  </a:cxn>
                  <a:cxn ang="0">
                    <a:pos x="T2" y="T3"/>
                  </a:cxn>
                  <a:cxn ang="0">
                    <a:pos x="T4" y="T5"/>
                  </a:cxn>
                </a:cxnLst>
                <a:rect l="0" t="0" r="r" b="b"/>
                <a:pathLst>
                  <a:path w="92" h="87">
                    <a:moveTo>
                      <a:pt x="0" y="87"/>
                    </a:moveTo>
                    <a:cubicBezTo>
                      <a:pt x="1" y="65"/>
                      <a:pt x="10" y="43"/>
                      <a:pt x="27" y="27"/>
                    </a:cubicBezTo>
                    <a:cubicBezTo>
                      <a:pt x="45" y="9"/>
                      <a:pt x="68" y="0"/>
                      <a:pt x="92"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24" name="Freeform 119"/>
              <p:cNvSpPr>
                <a:spLocks/>
              </p:cNvSpPr>
              <p:nvPr/>
            </p:nvSpPr>
            <p:spPr bwMode="auto">
              <a:xfrm>
                <a:off x="2177" y="549"/>
                <a:ext cx="102" cy="98"/>
              </a:xfrm>
              <a:custGeom>
                <a:avLst/>
                <a:gdLst>
                  <a:gd name="T0" fmla="*/ 0 w 140"/>
                  <a:gd name="T1" fmla="*/ 135 h 135"/>
                  <a:gd name="T2" fmla="*/ 41 w 140"/>
                  <a:gd name="T3" fmla="*/ 41 h 135"/>
                  <a:gd name="T4" fmla="*/ 140 w 140"/>
                  <a:gd name="T5" fmla="*/ 0 h 135"/>
                </a:gdLst>
                <a:ahLst/>
                <a:cxnLst>
                  <a:cxn ang="0">
                    <a:pos x="T0" y="T1"/>
                  </a:cxn>
                  <a:cxn ang="0">
                    <a:pos x="T2" y="T3"/>
                  </a:cxn>
                  <a:cxn ang="0">
                    <a:pos x="T4" y="T5"/>
                  </a:cxn>
                </a:cxnLst>
                <a:rect l="0" t="0" r="r" b="b"/>
                <a:pathLst>
                  <a:path w="140" h="135">
                    <a:moveTo>
                      <a:pt x="0" y="135"/>
                    </a:moveTo>
                    <a:cubicBezTo>
                      <a:pt x="1" y="101"/>
                      <a:pt x="15" y="67"/>
                      <a:pt x="41" y="41"/>
                    </a:cubicBezTo>
                    <a:cubicBezTo>
                      <a:pt x="68" y="13"/>
                      <a:pt x="104" y="0"/>
                      <a:pt x="140"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25" name="Freeform 120"/>
              <p:cNvSpPr>
                <a:spLocks/>
              </p:cNvSpPr>
              <p:nvPr/>
            </p:nvSpPr>
            <p:spPr bwMode="auto">
              <a:xfrm>
                <a:off x="2141" y="512"/>
                <a:ext cx="138" cy="136"/>
              </a:xfrm>
              <a:custGeom>
                <a:avLst/>
                <a:gdLst>
                  <a:gd name="T0" fmla="*/ 0 w 189"/>
                  <a:gd name="T1" fmla="*/ 186 h 186"/>
                  <a:gd name="T2" fmla="*/ 55 w 189"/>
                  <a:gd name="T3" fmla="*/ 56 h 186"/>
                  <a:gd name="T4" fmla="*/ 189 w 189"/>
                  <a:gd name="T5" fmla="*/ 1 h 186"/>
                </a:gdLst>
                <a:ahLst/>
                <a:cxnLst>
                  <a:cxn ang="0">
                    <a:pos x="T0" y="T1"/>
                  </a:cxn>
                  <a:cxn ang="0">
                    <a:pos x="T2" y="T3"/>
                  </a:cxn>
                  <a:cxn ang="0">
                    <a:pos x="T4" y="T5"/>
                  </a:cxn>
                </a:cxnLst>
                <a:rect l="0" t="0" r="r" b="b"/>
                <a:pathLst>
                  <a:path w="189" h="186">
                    <a:moveTo>
                      <a:pt x="0" y="186"/>
                    </a:moveTo>
                    <a:cubicBezTo>
                      <a:pt x="0" y="139"/>
                      <a:pt x="19" y="92"/>
                      <a:pt x="55" y="56"/>
                    </a:cubicBezTo>
                    <a:cubicBezTo>
                      <a:pt x="92" y="19"/>
                      <a:pt x="140" y="0"/>
                      <a:pt x="189" y="1"/>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26" name="Freeform 121"/>
              <p:cNvSpPr>
                <a:spLocks/>
              </p:cNvSpPr>
              <p:nvPr/>
            </p:nvSpPr>
            <p:spPr bwMode="auto">
              <a:xfrm>
                <a:off x="2104" y="476"/>
                <a:ext cx="175" cy="171"/>
              </a:xfrm>
              <a:custGeom>
                <a:avLst/>
                <a:gdLst>
                  <a:gd name="T0" fmla="*/ 0 w 240"/>
                  <a:gd name="T1" fmla="*/ 235 h 235"/>
                  <a:gd name="T2" fmla="*/ 70 w 240"/>
                  <a:gd name="T3" fmla="*/ 70 h 235"/>
                  <a:gd name="T4" fmla="*/ 240 w 240"/>
                  <a:gd name="T5" fmla="*/ 0 h 235"/>
                </a:gdLst>
                <a:ahLst/>
                <a:cxnLst>
                  <a:cxn ang="0">
                    <a:pos x="T0" y="T1"/>
                  </a:cxn>
                  <a:cxn ang="0">
                    <a:pos x="T2" y="T3"/>
                  </a:cxn>
                  <a:cxn ang="0">
                    <a:pos x="T4" y="T5"/>
                  </a:cxn>
                </a:cxnLst>
                <a:rect l="0" t="0" r="r" b="b"/>
                <a:pathLst>
                  <a:path w="240" h="235">
                    <a:moveTo>
                      <a:pt x="0" y="235"/>
                    </a:moveTo>
                    <a:cubicBezTo>
                      <a:pt x="1" y="175"/>
                      <a:pt x="24" y="116"/>
                      <a:pt x="70" y="70"/>
                    </a:cubicBezTo>
                    <a:cubicBezTo>
                      <a:pt x="117" y="23"/>
                      <a:pt x="178" y="0"/>
                      <a:pt x="240"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19" name="Group 139"/>
            <p:cNvGrpSpPr>
              <a:grpSpLocks noChangeAspect="1"/>
            </p:cNvGrpSpPr>
            <p:nvPr/>
          </p:nvGrpSpPr>
          <p:grpSpPr bwMode="auto">
            <a:xfrm>
              <a:off x="3470718" y="284720"/>
              <a:ext cx="385763" cy="300038"/>
              <a:chOff x="2116" y="172"/>
              <a:chExt cx="243" cy="189"/>
            </a:xfrm>
          </p:grpSpPr>
          <p:sp>
            <p:nvSpPr>
              <p:cNvPr id="620" name="Freeform 140"/>
              <p:cNvSpPr>
                <a:spLocks/>
              </p:cNvSpPr>
              <p:nvPr/>
            </p:nvSpPr>
            <p:spPr bwMode="auto">
              <a:xfrm>
                <a:off x="2116" y="172"/>
                <a:ext cx="167" cy="154"/>
              </a:xfrm>
              <a:custGeom>
                <a:avLst/>
                <a:gdLst>
                  <a:gd name="T0" fmla="*/ 21 w 167"/>
                  <a:gd name="T1" fmla="*/ 114 h 154"/>
                  <a:gd name="T2" fmla="*/ 0 w 167"/>
                  <a:gd name="T3" fmla="*/ 114 h 154"/>
                  <a:gd name="T4" fmla="*/ 0 w 167"/>
                  <a:gd name="T5" fmla="*/ 0 h 154"/>
                  <a:gd name="T6" fmla="*/ 167 w 167"/>
                  <a:gd name="T7" fmla="*/ 0 h 154"/>
                  <a:gd name="T8" fmla="*/ 167 w 167"/>
                  <a:gd name="T9" fmla="*/ 114 h 154"/>
                  <a:gd name="T10" fmla="*/ 60 w 167"/>
                  <a:gd name="T11" fmla="*/ 114 h 154"/>
                  <a:gd name="T12" fmla="*/ 21 w 167"/>
                  <a:gd name="T13" fmla="*/ 154 h 154"/>
                  <a:gd name="T14" fmla="*/ 21 w 167"/>
                  <a:gd name="T15" fmla="*/ 114 h 1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154">
                    <a:moveTo>
                      <a:pt x="21" y="114"/>
                    </a:moveTo>
                    <a:lnTo>
                      <a:pt x="0" y="114"/>
                    </a:lnTo>
                    <a:lnTo>
                      <a:pt x="0" y="0"/>
                    </a:lnTo>
                    <a:lnTo>
                      <a:pt x="167" y="0"/>
                    </a:lnTo>
                    <a:lnTo>
                      <a:pt x="167" y="114"/>
                    </a:lnTo>
                    <a:lnTo>
                      <a:pt x="60" y="114"/>
                    </a:lnTo>
                    <a:lnTo>
                      <a:pt x="21" y="154"/>
                    </a:lnTo>
                    <a:lnTo>
                      <a:pt x="21" y="114"/>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21" name="Freeform 141"/>
              <p:cNvSpPr>
                <a:spLocks/>
              </p:cNvSpPr>
              <p:nvPr/>
            </p:nvSpPr>
            <p:spPr bwMode="auto">
              <a:xfrm>
                <a:off x="2193" y="208"/>
                <a:ext cx="166" cy="153"/>
              </a:xfrm>
              <a:custGeom>
                <a:avLst/>
                <a:gdLst>
                  <a:gd name="T0" fmla="*/ 0 w 166"/>
                  <a:gd name="T1" fmla="*/ 79 h 153"/>
                  <a:gd name="T2" fmla="*/ 0 w 166"/>
                  <a:gd name="T3" fmla="*/ 113 h 153"/>
                  <a:gd name="T4" fmla="*/ 106 w 166"/>
                  <a:gd name="T5" fmla="*/ 113 h 153"/>
                  <a:gd name="T6" fmla="*/ 145 w 166"/>
                  <a:gd name="T7" fmla="*/ 153 h 153"/>
                  <a:gd name="T8" fmla="*/ 145 w 166"/>
                  <a:gd name="T9" fmla="*/ 113 h 153"/>
                  <a:gd name="T10" fmla="*/ 166 w 166"/>
                  <a:gd name="T11" fmla="*/ 113 h 153"/>
                  <a:gd name="T12" fmla="*/ 166 w 166"/>
                  <a:gd name="T13" fmla="*/ 0 h 153"/>
                  <a:gd name="T14" fmla="*/ 91 w 166"/>
                  <a:gd name="T15" fmla="*/ 0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153">
                    <a:moveTo>
                      <a:pt x="0" y="79"/>
                    </a:moveTo>
                    <a:lnTo>
                      <a:pt x="0" y="113"/>
                    </a:lnTo>
                    <a:lnTo>
                      <a:pt x="106" y="113"/>
                    </a:lnTo>
                    <a:lnTo>
                      <a:pt x="145" y="153"/>
                    </a:lnTo>
                    <a:lnTo>
                      <a:pt x="145" y="113"/>
                    </a:lnTo>
                    <a:lnTo>
                      <a:pt x="166" y="113"/>
                    </a:lnTo>
                    <a:lnTo>
                      <a:pt x="166" y="0"/>
                    </a:lnTo>
                    <a:lnTo>
                      <a:pt x="91"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grpSp>
        <p:nvGrpSpPr>
          <p:cNvPr id="650" name="Group 649"/>
          <p:cNvGrpSpPr/>
          <p:nvPr/>
        </p:nvGrpSpPr>
        <p:grpSpPr>
          <a:xfrm>
            <a:off x="-8928077" y="243037"/>
            <a:ext cx="451330" cy="4083742"/>
            <a:chOff x="2299905" y="247414"/>
            <a:chExt cx="460380" cy="4165630"/>
          </a:xfrm>
        </p:grpSpPr>
        <p:grpSp>
          <p:nvGrpSpPr>
            <p:cNvPr id="651" name="Group 650"/>
            <p:cNvGrpSpPr>
              <a:grpSpLocks noChangeAspect="1"/>
            </p:cNvGrpSpPr>
            <p:nvPr/>
          </p:nvGrpSpPr>
          <p:grpSpPr bwMode="auto">
            <a:xfrm>
              <a:off x="2335319" y="3468593"/>
              <a:ext cx="389553" cy="360578"/>
              <a:chOff x="4315" y="2503"/>
              <a:chExt cx="242" cy="224"/>
            </a:xfrm>
          </p:grpSpPr>
          <p:sp>
            <p:nvSpPr>
              <p:cNvPr id="685" name="Freeform 12"/>
              <p:cNvSpPr>
                <a:spLocks/>
              </p:cNvSpPr>
              <p:nvPr/>
            </p:nvSpPr>
            <p:spPr bwMode="auto">
              <a:xfrm>
                <a:off x="4445" y="2503"/>
                <a:ext cx="68" cy="59"/>
              </a:xfrm>
              <a:custGeom>
                <a:avLst/>
                <a:gdLst>
                  <a:gd name="T0" fmla="*/ 79 w 94"/>
                  <a:gd name="T1" fmla="*/ 81 h 81"/>
                  <a:gd name="T2" fmla="*/ 94 w 94"/>
                  <a:gd name="T3" fmla="*/ 47 h 81"/>
                  <a:gd name="T4" fmla="*/ 47 w 94"/>
                  <a:gd name="T5" fmla="*/ 0 h 81"/>
                  <a:gd name="T6" fmla="*/ 0 w 94"/>
                  <a:gd name="T7" fmla="*/ 47 h 81"/>
                  <a:gd name="T8" fmla="*/ 1 w 94"/>
                  <a:gd name="T9" fmla="*/ 59 h 81"/>
                  <a:gd name="T10" fmla="*/ 79 w 94"/>
                  <a:gd name="T11" fmla="*/ 81 h 81"/>
                </a:gdLst>
                <a:ahLst/>
                <a:cxnLst>
                  <a:cxn ang="0">
                    <a:pos x="T0" y="T1"/>
                  </a:cxn>
                  <a:cxn ang="0">
                    <a:pos x="T2" y="T3"/>
                  </a:cxn>
                  <a:cxn ang="0">
                    <a:pos x="T4" y="T5"/>
                  </a:cxn>
                  <a:cxn ang="0">
                    <a:pos x="T6" y="T7"/>
                  </a:cxn>
                  <a:cxn ang="0">
                    <a:pos x="T8" y="T9"/>
                  </a:cxn>
                  <a:cxn ang="0">
                    <a:pos x="T10" y="T11"/>
                  </a:cxn>
                </a:cxnLst>
                <a:rect l="0" t="0" r="r" b="b"/>
                <a:pathLst>
                  <a:path w="94" h="81">
                    <a:moveTo>
                      <a:pt x="79" y="81"/>
                    </a:moveTo>
                    <a:cubicBezTo>
                      <a:pt x="88" y="73"/>
                      <a:pt x="94" y="60"/>
                      <a:pt x="94" y="47"/>
                    </a:cubicBezTo>
                    <a:cubicBezTo>
                      <a:pt x="94" y="21"/>
                      <a:pt x="73" y="0"/>
                      <a:pt x="47" y="0"/>
                    </a:cubicBezTo>
                    <a:cubicBezTo>
                      <a:pt x="21" y="0"/>
                      <a:pt x="0" y="21"/>
                      <a:pt x="0" y="47"/>
                    </a:cubicBezTo>
                    <a:cubicBezTo>
                      <a:pt x="0" y="51"/>
                      <a:pt x="0" y="55"/>
                      <a:pt x="1" y="59"/>
                    </a:cubicBezTo>
                    <a:lnTo>
                      <a:pt x="79" y="81"/>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86" name="Freeform 13"/>
              <p:cNvSpPr>
                <a:spLocks/>
              </p:cNvSpPr>
              <p:nvPr/>
            </p:nvSpPr>
            <p:spPr bwMode="auto">
              <a:xfrm>
                <a:off x="4315" y="2511"/>
                <a:ext cx="242" cy="216"/>
              </a:xfrm>
              <a:custGeom>
                <a:avLst/>
                <a:gdLst>
                  <a:gd name="T0" fmla="*/ 180 w 335"/>
                  <a:gd name="T1" fmla="*/ 34 h 298"/>
                  <a:gd name="T2" fmla="*/ 145 w 335"/>
                  <a:gd name="T3" fmla="*/ 33 h 298"/>
                  <a:gd name="T4" fmla="*/ 92 w 335"/>
                  <a:gd name="T5" fmla="*/ 0 h 298"/>
                  <a:gd name="T6" fmla="*/ 92 w 335"/>
                  <a:gd name="T7" fmla="*/ 51 h 298"/>
                  <a:gd name="T8" fmla="*/ 89 w 335"/>
                  <a:gd name="T9" fmla="*/ 55 h 298"/>
                  <a:gd name="T10" fmla="*/ 56 w 335"/>
                  <a:gd name="T11" fmla="*/ 81 h 298"/>
                  <a:gd name="T12" fmla="*/ 19 w 335"/>
                  <a:gd name="T13" fmla="*/ 123 h 298"/>
                  <a:gd name="T14" fmla="*/ 0 w 335"/>
                  <a:gd name="T15" fmla="*/ 143 h 298"/>
                  <a:gd name="T16" fmla="*/ 0 w 335"/>
                  <a:gd name="T17" fmla="*/ 167 h 298"/>
                  <a:gd name="T18" fmla="*/ 19 w 335"/>
                  <a:gd name="T19" fmla="*/ 187 h 298"/>
                  <a:gd name="T20" fmla="*/ 28 w 335"/>
                  <a:gd name="T21" fmla="*/ 187 h 298"/>
                  <a:gd name="T22" fmla="*/ 89 w 335"/>
                  <a:gd name="T23" fmla="*/ 253 h 298"/>
                  <a:gd name="T24" fmla="*/ 89 w 335"/>
                  <a:gd name="T25" fmla="*/ 278 h 298"/>
                  <a:gd name="T26" fmla="*/ 108 w 335"/>
                  <a:gd name="T27" fmla="*/ 298 h 298"/>
                  <a:gd name="T28" fmla="*/ 133 w 335"/>
                  <a:gd name="T29" fmla="*/ 298 h 298"/>
                  <a:gd name="T30" fmla="*/ 152 w 335"/>
                  <a:gd name="T31" fmla="*/ 278 h 298"/>
                  <a:gd name="T32" fmla="*/ 226 w 335"/>
                  <a:gd name="T33" fmla="*/ 278 h 298"/>
                  <a:gd name="T34" fmla="*/ 245 w 335"/>
                  <a:gd name="T35" fmla="*/ 298 h 298"/>
                  <a:gd name="T36" fmla="*/ 270 w 335"/>
                  <a:gd name="T37" fmla="*/ 298 h 298"/>
                  <a:gd name="T38" fmla="*/ 289 w 335"/>
                  <a:gd name="T39" fmla="*/ 278 h 298"/>
                  <a:gd name="T40" fmla="*/ 289 w 335"/>
                  <a:gd name="T41" fmla="*/ 240 h 298"/>
                  <a:gd name="T42" fmla="*/ 335 w 335"/>
                  <a:gd name="T43" fmla="*/ 156 h 298"/>
                  <a:gd name="T44" fmla="*/ 270 w 335"/>
                  <a:gd name="T45" fmla="*/ 61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298">
                    <a:moveTo>
                      <a:pt x="180" y="34"/>
                    </a:moveTo>
                    <a:cubicBezTo>
                      <a:pt x="145" y="33"/>
                      <a:pt x="145" y="33"/>
                      <a:pt x="145" y="33"/>
                    </a:cubicBezTo>
                    <a:cubicBezTo>
                      <a:pt x="92" y="0"/>
                      <a:pt x="92" y="0"/>
                      <a:pt x="92" y="0"/>
                    </a:cubicBezTo>
                    <a:cubicBezTo>
                      <a:pt x="92" y="51"/>
                      <a:pt x="92" y="51"/>
                      <a:pt x="92" y="51"/>
                    </a:cubicBezTo>
                    <a:cubicBezTo>
                      <a:pt x="92" y="53"/>
                      <a:pt x="91" y="55"/>
                      <a:pt x="89" y="55"/>
                    </a:cubicBezTo>
                    <a:cubicBezTo>
                      <a:pt x="85" y="57"/>
                      <a:pt x="76" y="63"/>
                      <a:pt x="56" y="81"/>
                    </a:cubicBezTo>
                    <a:cubicBezTo>
                      <a:pt x="24" y="109"/>
                      <a:pt x="19" y="123"/>
                      <a:pt x="19" y="123"/>
                    </a:cubicBezTo>
                    <a:cubicBezTo>
                      <a:pt x="8" y="123"/>
                      <a:pt x="0" y="132"/>
                      <a:pt x="0" y="143"/>
                    </a:cubicBezTo>
                    <a:cubicBezTo>
                      <a:pt x="0" y="167"/>
                      <a:pt x="0" y="167"/>
                      <a:pt x="0" y="167"/>
                    </a:cubicBezTo>
                    <a:cubicBezTo>
                      <a:pt x="0" y="178"/>
                      <a:pt x="8" y="187"/>
                      <a:pt x="19" y="187"/>
                    </a:cubicBezTo>
                    <a:cubicBezTo>
                      <a:pt x="28" y="187"/>
                      <a:pt x="28" y="187"/>
                      <a:pt x="28" y="187"/>
                    </a:cubicBezTo>
                    <a:cubicBezTo>
                      <a:pt x="28" y="226"/>
                      <a:pt x="62" y="253"/>
                      <a:pt x="89" y="253"/>
                    </a:cubicBezTo>
                    <a:cubicBezTo>
                      <a:pt x="89" y="278"/>
                      <a:pt x="89" y="278"/>
                      <a:pt x="89" y="278"/>
                    </a:cubicBezTo>
                    <a:cubicBezTo>
                      <a:pt x="89" y="289"/>
                      <a:pt x="98" y="298"/>
                      <a:pt x="108" y="298"/>
                    </a:cubicBezTo>
                    <a:cubicBezTo>
                      <a:pt x="133" y="298"/>
                      <a:pt x="133" y="298"/>
                      <a:pt x="133" y="298"/>
                    </a:cubicBezTo>
                    <a:cubicBezTo>
                      <a:pt x="144" y="298"/>
                      <a:pt x="152" y="289"/>
                      <a:pt x="152" y="278"/>
                    </a:cubicBezTo>
                    <a:cubicBezTo>
                      <a:pt x="226" y="278"/>
                      <a:pt x="226" y="278"/>
                      <a:pt x="226" y="278"/>
                    </a:cubicBezTo>
                    <a:cubicBezTo>
                      <a:pt x="226" y="289"/>
                      <a:pt x="235" y="298"/>
                      <a:pt x="245" y="298"/>
                    </a:cubicBezTo>
                    <a:cubicBezTo>
                      <a:pt x="270" y="298"/>
                      <a:pt x="270" y="298"/>
                      <a:pt x="270" y="298"/>
                    </a:cubicBezTo>
                    <a:cubicBezTo>
                      <a:pt x="281" y="298"/>
                      <a:pt x="289" y="289"/>
                      <a:pt x="289" y="278"/>
                    </a:cubicBezTo>
                    <a:cubicBezTo>
                      <a:pt x="289" y="240"/>
                      <a:pt x="289" y="240"/>
                      <a:pt x="289" y="240"/>
                    </a:cubicBezTo>
                    <a:cubicBezTo>
                      <a:pt x="317" y="222"/>
                      <a:pt x="335" y="191"/>
                      <a:pt x="335" y="156"/>
                    </a:cubicBezTo>
                    <a:cubicBezTo>
                      <a:pt x="335" y="112"/>
                      <a:pt x="308" y="76"/>
                      <a:pt x="270" y="61"/>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87" name="Oval 14"/>
              <p:cNvSpPr>
                <a:spLocks noChangeArrowheads="1"/>
              </p:cNvSpPr>
              <p:nvPr/>
            </p:nvSpPr>
            <p:spPr bwMode="auto">
              <a:xfrm>
                <a:off x="4375" y="2595"/>
                <a:ext cx="8" cy="8"/>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52" name="Group 74"/>
            <p:cNvGrpSpPr>
              <a:grpSpLocks noChangeAspect="1"/>
            </p:cNvGrpSpPr>
            <p:nvPr/>
          </p:nvGrpSpPr>
          <p:grpSpPr bwMode="auto">
            <a:xfrm>
              <a:off x="2299905" y="2466381"/>
              <a:ext cx="460380" cy="292969"/>
              <a:chOff x="3781" y="2110"/>
              <a:chExt cx="286" cy="182"/>
            </a:xfrm>
          </p:grpSpPr>
          <p:sp>
            <p:nvSpPr>
              <p:cNvPr id="681" name="Line 75"/>
              <p:cNvSpPr>
                <a:spLocks noChangeShapeType="1"/>
              </p:cNvSpPr>
              <p:nvPr/>
            </p:nvSpPr>
            <p:spPr bwMode="auto">
              <a:xfrm>
                <a:off x="3788" y="2265"/>
                <a:ext cx="0"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82" name="Line 76"/>
              <p:cNvSpPr>
                <a:spLocks noChangeShapeType="1"/>
              </p:cNvSpPr>
              <p:nvPr/>
            </p:nvSpPr>
            <p:spPr bwMode="auto">
              <a:xfrm>
                <a:off x="3974" y="2110"/>
                <a:ext cx="0"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83" name="Freeform 77"/>
              <p:cNvSpPr>
                <a:spLocks/>
              </p:cNvSpPr>
              <p:nvPr/>
            </p:nvSpPr>
            <p:spPr bwMode="auto">
              <a:xfrm>
                <a:off x="3781" y="2125"/>
                <a:ext cx="286" cy="167"/>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84" name="Freeform 78"/>
              <p:cNvSpPr>
                <a:spLocks/>
              </p:cNvSpPr>
              <p:nvPr/>
            </p:nvSpPr>
            <p:spPr bwMode="auto">
              <a:xfrm>
                <a:off x="3917" y="2166"/>
                <a:ext cx="14" cy="15"/>
              </a:xfrm>
              <a:custGeom>
                <a:avLst/>
                <a:gdLst>
                  <a:gd name="T0" fmla="*/ 9 w 20"/>
                  <a:gd name="T1" fmla="*/ 20 h 20"/>
                  <a:gd name="T2" fmla="*/ 0 w 20"/>
                  <a:gd name="T3" fmla="*/ 10 h 20"/>
                  <a:gd name="T4" fmla="*/ 10 w 20"/>
                  <a:gd name="T5" fmla="*/ 0 h 20"/>
                  <a:gd name="T6" fmla="*/ 20 w 20"/>
                  <a:gd name="T7" fmla="*/ 11 h 20"/>
                  <a:gd name="T8" fmla="*/ 9 w 20"/>
                  <a:gd name="T9" fmla="*/ 20 h 20"/>
                </a:gdLst>
                <a:ahLst/>
                <a:cxnLst>
                  <a:cxn ang="0">
                    <a:pos x="T0" y="T1"/>
                  </a:cxn>
                  <a:cxn ang="0">
                    <a:pos x="T2" y="T3"/>
                  </a:cxn>
                  <a:cxn ang="0">
                    <a:pos x="T4" y="T5"/>
                  </a:cxn>
                  <a:cxn ang="0">
                    <a:pos x="T6" y="T7"/>
                  </a:cxn>
                  <a:cxn ang="0">
                    <a:pos x="T8" y="T9"/>
                  </a:cxn>
                </a:cxnLst>
                <a:rect l="0" t="0" r="r" b="b"/>
                <a:pathLst>
                  <a:path w="20" h="20">
                    <a:moveTo>
                      <a:pt x="9" y="20"/>
                    </a:moveTo>
                    <a:cubicBezTo>
                      <a:pt x="4" y="20"/>
                      <a:pt x="0" y="15"/>
                      <a:pt x="0" y="10"/>
                    </a:cubicBezTo>
                    <a:cubicBezTo>
                      <a:pt x="0" y="4"/>
                      <a:pt x="5" y="0"/>
                      <a:pt x="10" y="0"/>
                    </a:cubicBezTo>
                    <a:cubicBezTo>
                      <a:pt x="16" y="0"/>
                      <a:pt x="20" y="5"/>
                      <a:pt x="20" y="11"/>
                    </a:cubicBezTo>
                    <a:cubicBezTo>
                      <a:pt x="19" y="16"/>
                      <a:pt x="15" y="20"/>
                      <a:pt x="9" y="20"/>
                    </a:cubicBez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53" name="Group 110"/>
            <p:cNvGrpSpPr>
              <a:grpSpLocks noChangeAspect="1"/>
            </p:cNvGrpSpPr>
            <p:nvPr/>
          </p:nvGrpSpPr>
          <p:grpSpPr bwMode="auto">
            <a:xfrm>
              <a:off x="2371062" y="4046968"/>
              <a:ext cx="318066" cy="366076"/>
              <a:chOff x="3811" y="2081"/>
              <a:chExt cx="212" cy="244"/>
            </a:xfrm>
          </p:grpSpPr>
          <p:sp>
            <p:nvSpPr>
              <p:cNvPr id="676" name="Freeform 111"/>
              <p:cNvSpPr>
                <a:spLocks/>
              </p:cNvSpPr>
              <p:nvPr/>
            </p:nvSpPr>
            <p:spPr bwMode="auto">
              <a:xfrm>
                <a:off x="3811" y="2081"/>
                <a:ext cx="197" cy="244"/>
              </a:xfrm>
              <a:custGeom>
                <a:avLst/>
                <a:gdLst>
                  <a:gd name="T0" fmla="*/ 0 w 272"/>
                  <a:gd name="T1" fmla="*/ 34 h 336"/>
                  <a:gd name="T2" fmla="*/ 33 w 272"/>
                  <a:gd name="T3" fmla="*/ 0 h 336"/>
                  <a:gd name="T4" fmla="*/ 272 w 272"/>
                  <a:gd name="T5" fmla="*/ 0 h 336"/>
                  <a:gd name="T6" fmla="*/ 272 w 272"/>
                  <a:gd name="T7" fmla="*/ 336 h 336"/>
                  <a:gd name="T8" fmla="*/ 33 w 272"/>
                  <a:gd name="T9" fmla="*/ 336 h 336"/>
                  <a:gd name="T10" fmla="*/ 0 w 272"/>
                  <a:gd name="T11" fmla="*/ 302 h 336"/>
                  <a:gd name="T12" fmla="*/ 33 w 272"/>
                  <a:gd name="T13" fmla="*/ 269 h 336"/>
                  <a:gd name="T14" fmla="*/ 272 w 272"/>
                  <a:gd name="T15" fmla="*/ 270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336">
                    <a:moveTo>
                      <a:pt x="0" y="34"/>
                    </a:moveTo>
                    <a:cubicBezTo>
                      <a:pt x="0" y="15"/>
                      <a:pt x="15" y="0"/>
                      <a:pt x="33" y="0"/>
                    </a:cubicBezTo>
                    <a:cubicBezTo>
                      <a:pt x="272" y="0"/>
                      <a:pt x="272" y="0"/>
                      <a:pt x="272" y="0"/>
                    </a:cubicBezTo>
                    <a:cubicBezTo>
                      <a:pt x="272" y="336"/>
                      <a:pt x="272" y="336"/>
                      <a:pt x="272" y="336"/>
                    </a:cubicBezTo>
                    <a:cubicBezTo>
                      <a:pt x="33" y="336"/>
                      <a:pt x="33" y="336"/>
                      <a:pt x="33" y="336"/>
                    </a:cubicBezTo>
                    <a:cubicBezTo>
                      <a:pt x="15" y="336"/>
                      <a:pt x="0" y="321"/>
                      <a:pt x="0" y="302"/>
                    </a:cubicBezTo>
                    <a:cubicBezTo>
                      <a:pt x="0" y="284"/>
                      <a:pt x="15" y="269"/>
                      <a:pt x="33" y="269"/>
                    </a:cubicBezTo>
                    <a:cubicBezTo>
                      <a:pt x="272" y="270"/>
                      <a:pt x="272" y="270"/>
                      <a:pt x="272" y="27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77" name="Line 112"/>
              <p:cNvSpPr>
                <a:spLocks noChangeShapeType="1"/>
              </p:cNvSpPr>
              <p:nvPr/>
            </p:nvSpPr>
            <p:spPr bwMode="auto">
              <a:xfrm>
                <a:off x="3811" y="2104"/>
                <a:ext cx="0" cy="196"/>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78" name="Freeform 113"/>
              <p:cNvSpPr>
                <a:spLocks/>
              </p:cNvSpPr>
              <p:nvPr/>
            </p:nvSpPr>
            <p:spPr bwMode="auto">
              <a:xfrm>
                <a:off x="4010" y="2223"/>
                <a:ext cx="13" cy="41"/>
              </a:xfrm>
              <a:custGeom>
                <a:avLst/>
                <a:gdLst>
                  <a:gd name="T0" fmla="*/ 0 w 13"/>
                  <a:gd name="T1" fmla="*/ 41 h 41"/>
                  <a:gd name="T2" fmla="*/ 13 w 13"/>
                  <a:gd name="T3" fmla="*/ 41 h 41"/>
                  <a:gd name="T4" fmla="*/ 13 w 13"/>
                  <a:gd name="T5" fmla="*/ 0 h 41"/>
                  <a:gd name="T6" fmla="*/ 0 w 13"/>
                  <a:gd name="T7" fmla="*/ 0 h 41"/>
                </a:gdLst>
                <a:ahLst/>
                <a:cxnLst>
                  <a:cxn ang="0">
                    <a:pos x="T0" y="T1"/>
                  </a:cxn>
                  <a:cxn ang="0">
                    <a:pos x="T2" y="T3"/>
                  </a:cxn>
                  <a:cxn ang="0">
                    <a:pos x="T4" y="T5"/>
                  </a:cxn>
                  <a:cxn ang="0">
                    <a:pos x="T6" y="T7"/>
                  </a:cxn>
                </a:cxnLst>
                <a:rect l="0" t="0" r="r" b="b"/>
                <a:pathLst>
                  <a:path w="13" h="41">
                    <a:moveTo>
                      <a:pt x="0" y="41"/>
                    </a:moveTo>
                    <a:lnTo>
                      <a:pt x="13" y="41"/>
                    </a:lnTo>
                    <a:lnTo>
                      <a:pt x="13" y="0"/>
                    </a:lnTo>
                    <a:lnTo>
                      <a:pt x="0"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79" name="Freeform 114"/>
              <p:cNvSpPr>
                <a:spLocks/>
              </p:cNvSpPr>
              <p:nvPr/>
            </p:nvSpPr>
            <p:spPr bwMode="auto">
              <a:xfrm>
                <a:off x="4010" y="2158"/>
                <a:ext cx="13" cy="41"/>
              </a:xfrm>
              <a:custGeom>
                <a:avLst/>
                <a:gdLst>
                  <a:gd name="T0" fmla="*/ 0 w 13"/>
                  <a:gd name="T1" fmla="*/ 41 h 41"/>
                  <a:gd name="T2" fmla="*/ 13 w 13"/>
                  <a:gd name="T3" fmla="*/ 41 h 41"/>
                  <a:gd name="T4" fmla="*/ 13 w 13"/>
                  <a:gd name="T5" fmla="*/ 0 h 41"/>
                  <a:gd name="T6" fmla="*/ 0 w 13"/>
                  <a:gd name="T7" fmla="*/ 0 h 41"/>
                </a:gdLst>
                <a:ahLst/>
                <a:cxnLst>
                  <a:cxn ang="0">
                    <a:pos x="T0" y="T1"/>
                  </a:cxn>
                  <a:cxn ang="0">
                    <a:pos x="T2" y="T3"/>
                  </a:cxn>
                  <a:cxn ang="0">
                    <a:pos x="T4" y="T5"/>
                  </a:cxn>
                  <a:cxn ang="0">
                    <a:pos x="T6" y="T7"/>
                  </a:cxn>
                </a:cxnLst>
                <a:rect l="0" t="0" r="r" b="b"/>
                <a:pathLst>
                  <a:path w="13" h="41">
                    <a:moveTo>
                      <a:pt x="0" y="41"/>
                    </a:moveTo>
                    <a:lnTo>
                      <a:pt x="13" y="41"/>
                    </a:lnTo>
                    <a:lnTo>
                      <a:pt x="13" y="0"/>
                    </a:lnTo>
                    <a:lnTo>
                      <a:pt x="0"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80" name="Freeform 115"/>
              <p:cNvSpPr>
                <a:spLocks/>
              </p:cNvSpPr>
              <p:nvPr/>
            </p:nvSpPr>
            <p:spPr bwMode="auto">
              <a:xfrm>
                <a:off x="4010" y="2093"/>
                <a:ext cx="13" cy="41"/>
              </a:xfrm>
              <a:custGeom>
                <a:avLst/>
                <a:gdLst>
                  <a:gd name="T0" fmla="*/ 0 w 13"/>
                  <a:gd name="T1" fmla="*/ 41 h 41"/>
                  <a:gd name="T2" fmla="*/ 13 w 13"/>
                  <a:gd name="T3" fmla="*/ 41 h 41"/>
                  <a:gd name="T4" fmla="*/ 13 w 13"/>
                  <a:gd name="T5" fmla="*/ 0 h 41"/>
                  <a:gd name="T6" fmla="*/ 0 w 13"/>
                  <a:gd name="T7" fmla="*/ 0 h 41"/>
                </a:gdLst>
                <a:ahLst/>
                <a:cxnLst>
                  <a:cxn ang="0">
                    <a:pos x="T0" y="T1"/>
                  </a:cxn>
                  <a:cxn ang="0">
                    <a:pos x="T2" y="T3"/>
                  </a:cxn>
                  <a:cxn ang="0">
                    <a:pos x="T4" y="T5"/>
                  </a:cxn>
                  <a:cxn ang="0">
                    <a:pos x="T6" y="T7"/>
                  </a:cxn>
                </a:cxnLst>
                <a:rect l="0" t="0" r="r" b="b"/>
                <a:pathLst>
                  <a:path w="13" h="41">
                    <a:moveTo>
                      <a:pt x="0" y="41"/>
                    </a:moveTo>
                    <a:lnTo>
                      <a:pt x="13" y="41"/>
                    </a:lnTo>
                    <a:lnTo>
                      <a:pt x="13" y="0"/>
                    </a:lnTo>
                    <a:lnTo>
                      <a:pt x="0"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54" name="Group 89"/>
            <p:cNvGrpSpPr>
              <a:grpSpLocks noChangeAspect="1"/>
            </p:cNvGrpSpPr>
            <p:nvPr/>
          </p:nvGrpSpPr>
          <p:grpSpPr bwMode="auto">
            <a:xfrm>
              <a:off x="2334514" y="2977145"/>
              <a:ext cx="391163" cy="273653"/>
              <a:chOff x="3796" y="2118"/>
              <a:chExt cx="243" cy="170"/>
            </a:xfrm>
          </p:grpSpPr>
          <p:sp>
            <p:nvSpPr>
              <p:cNvPr id="673" name="Freeform 90"/>
              <p:cNvSpPr>
                <a:spLocks/>
              </p:cNvSpPr>
              <p:nvPr/>
            </p:nvSpPr>
            <p:spPr bwMode="auto">
              <a:xfrm>
                <a:off x="3796" y="2118"/>
                <a:ext cx="243" cy="170"/>
              </a:xfrm>
              <a:custGeom>
                <a:avLst/>
                <a:gdLst>
                  <a:gd name="T0" fmla="*/ 0 w 335"/>
                  <a:gd name="T1" fmla="*/ 28 h 234"/>
                  <a:gd name="T2" fmla="*/ 28 w 335"/>
                  <a:gd name="T3" fmla="*/ 0 h 234"/>
                  <a:gd name="T4" fmla="*/ 306 w 335"/>
                  <a:gd name="T5" fmla="*/ 0 h 234"/>
                  <a:gd name="T6" fmla="*/ 335 w 335"/>
                  <a:gd name="T7" fmla="*/ 28 h 234"/>
                  <a:gd name="T8" fmla="*/ 335 w 335"/>
                  <a:gd name="T9" fmla="*/ 206 h 234"/>
                  <a:gd name="T10" fmla="*/ 306 w 335"/>
                  <a:gd name="T11" fmla="*/ 234 h 234"/>
                  <a:gd name="T12" fmla="*/ 28 w 335"/>
                  <a:gd name="T13" fmla="*/ 234 h 234"/>
                  <a:gd name="T14" fmla="*/ 0 w 335"/>
                  <a:gd name="T15" fmla="*/ 206 h 234"/>
                  <a:gd name="T16" fmla="*/ 0 w 335"/>
                  <a:gd name="T17" fmla="*/ 2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5" h="234">
                    <a:moveTo>
                      <a:pt x="0" y="28"/>
                    </a:moveTo>
                    <a:cubicBezTo>
                      <a:pt x="0" y="13"/>
                      <a:pt x="12" y="0"/>
                      <a:pt x="28" y="0"/>
                    </a:cubicBezTo>
                    <a:cubicBezTo>
                      <a:pt x="306" y="0"/>
                      <a:pt x="306" y="0"/>
                      <a:pt x="306" y="0"/>
                    </a:cubicBezTo>
                    <a:cubicBezTo>
                      <a:pt x="322" y="0"/>
                      <a:pt x="335" y="13"/>
                      <a:pt x="335" y="28"/>
                    </a:cubicBezTo>
                    <a:cubicBezTo>
                      <a:pt x="335" y="206"/>
                      <a:pt x="335" y="206"/>
                      <a:pt x="335" y="206"/>
                    </a:cubicBezTo>
                    <a:cubicBezTo>
                      <a:pt x="335" y="222"/>
                      <a:pt x="322" y="234"/>
                      <a:pt x="306" y="234"/>
                    </a:cubicBezTo>
                    <a:cubicBezTo>
                      <a:pt x="28" y="234"/>
                      <a:pt x="28" y="234"/>
                      <a:pt x="28" y="234"/>
                    </a:cubicBezTo>
                    <a:cubicBezTo>
                      <a:pt x="12" y="234"/>
                      <a:pt x="0" y="222"/>
                      <a:pt x="0" y="206"/>
                    </a:cubicBezTo>
                    <a:lnTo>
                      <a:pt x="0" y="28"/>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74" name="Line 91"/>
              <p:cNvSpPr>
                <a:spLocks noChangeShapeType="1"/>
              </p:cNvSpPr>
              <p:nvPr/>
            </p:nvSpPr>
            <p:spPr bwMode="auto">
              <a:xfrm>
                <a:off x="3796" y="2160"/>
                <a:ext cx="243"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75" name="Line 92"/>
              <p:cNvSpPr>
                <a:spLocks noChangeShapeType="1"/>
              </p:cNvSpPr>
              <p:nvPr/>
            </p:nvSpPr>
            <p:spPr bwMode="auto">
              <a:xfrm flipH="1">
                <a:off x="3826" y="2194"/>
                <a:ext cx="130"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55" name="Group 42"/>
            <p:cNvGrpSpPr>
              <a:grpSpLocks noChangeAspect="1"/>
            </p:cNvGrpSpPr>
            <p:nvPr/>
          </p:nvGrpSpPr>
          <p:grpSpPr bwMode="auto">
            <a:xfrm>
              <a:off x="2351502" y="1872349"/>
              <a:ext cx="357187" cy="376237"/>
              <a:chOff x="1441" y="1165"/>
              <a:chExt cx="225" cy="237"/>
            </a:xfrm>
          </p:grpSpPr>
          <p:sp>
            <p:nvSpPr>
              <p:cNvPr id="667" name="Freeform 43"/>
              <p:cNvSpPr>
                <a:spLocks/>
              </p:cNvSpPr>
              <p:nvPr/>
            </p:nvSpPr>
            <p:spPr bwMode="auto">
              <a:xfrm>
                <a:off x="1441" y="1165"/>
                <a:ext cx="225" cy="237"/>
              </a:xfrm>
              <a:custGeom>
                <a:avLst/>
                <a:gdLst>
                  <a:gd name="T0" fmla="*/ 18 w 311"/>
                  <a:gd name="T1" fmla="*/ 0 h 329"/>
                  <a:gd name="T2" fmla="*/ 0 w 311"/>
                  <a:gd name="T3" fmla="*/ 18 h 329"/>
                  <a:gd name="T4" fmla="*/ 0 w 311"/>
                  <a:gd name="T5" fmla="*/ 81 h 329"/>
                  <a:gd name="T6" fmla="*/ 18 w 311"/>
                  <a:gd name="T7" fmla="*/ 99 h 329"/>
                  <a:gd name="T8" fmla="*/ 18 w 311"/>
                  <a:gd name="T9" fmla="*/ 229 h 329"/>
                  <a:gd name="T10" fmla="*/ 0 w 311"/>
                  <a:gd name="T11" fmla="*/ 247 h 329"/>
                  <a:gd name="T12" fmla="*/ 0 w 311"/>
                  <a:gd name="T13" fmla="*/ 310 h 329"/>
                  <a:gd name="T14" fmla="*/ 18 w 311"/>
                  <a:gd name="T15" fmla="*/ 329 h 329"/>
                  <a:gd name="T16" fmla="*/ 311 w 311"/>
                  <a:gd name="T17" fmla="*/ 329 h 329"/>
                  <a:gd name="T18" fmla="*/ 311 w 311"/>
                  <a:gd name="T19" fmla="*/ 0 h 329"/>
                  <a:gd name="T20" fmla="*/ 18 w 311"/>
                  <a:gd name="T21"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329">
                    <a:moveTo>
                      <a:pt x="18" y="0"/>
                    </a:moveTo>
                    <a:cubicBezTo>
                      <a:pt x="18" y="10"/>
                      <a:pt x="10" y="18"/>
                      <a:pt x="0" y="18"/>
                    </a:cubicBezTo>
                    <a:cubicBezTo>
                      <a:pt x="0" y="81"/>
                      <a:pt x="0" y="81"/>
                      <a:pt x="0" y="81"/>
                    </a:cubicBezTo>
                    <a:cubicBezTo>
                      <a:pt x="10" y="81"/>
                      <a:pt x="18" y="89"/>
                      <a:pt x="18" y="99"/>
                    </a:cubicBezTo>
                    <a:cubicBezTo>
                      <a:pt x="18" y="229"/>
                      <a:pt x="18" y="229"/>
                      <a:pt x="18" y="229"/>
                    </a:cubicBezTo>
                    <a:cubicBezTo>
                      <a:pt x="18" y="239"/>
                      <a:pt x="10" y="247"/>
                      <a:pt x="0" y="247"/>
                    </a:cubicBezTo>
                    <a:cubicBezTo>
                      <a:pt x="0" y="310"/>
                      <a:pt x="0" y="310"/>
                      <a:pt x="0" y="310"/>
                    </a:cubicBezTo>
                    <a:cubicBezTo>
                      <a:pt x="10" y="310"/>
                      <a:pt x="18" y="319"/>
                      <a:pt x="18" y="329"/>
                    </a:cubicBezTo>
                    <a:cubicBezTo>
                      <a:pt x="311" y="329"/>
                      <a:pt x="311" y="329"/>
                      <a:pt x="311" y="329"/>
                    </a:cubicBezTo>
                    <a:cubicBezTo>
                      <a:pt x="311" y="0"/>
                      <a:pt x="311" y="0"/>
                      <a:pt x="311" y="0"/>
                    </a:cubicBezTo>
                    <a:lnTo>
                      <a:pt x="18"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68" name="Rectangle 44"/>
              <p:cNvSpPr>
                <a:spLocks noChangeArrowheads="1"/>
              </p:cNvSpPr>
              <p:nvPr/>
            </p:nvSpPr>
            <p:spPr bwMode="auto">
              <a:xfrm>
                <a:off x="1499" y="1207"/>
                <a:ext cx="128" cy="150"/>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69" name="Oval 45"/>
              <p:cNvSpPr>
                <a:spLocks noChangeArrowheads="1"/>
              </p:cNvSpPr>
              <p:nvPr/>
            </p:nvSpPr>
            <p:spPr bwMode="auto">
              <a:xfrm>
                <a:off x="1546" y="1248"/>
                <a:ext cx="38" cy="37"/>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70" name="Oval 46"/>
              <p:cNvSpPr>
                <a:spLocks noChangeArrowheads="1"/>
              </p:cNvSpPr>
              <p:nvPr/>
            </p:nvSpPr>
            <p:spPr bwMode="auto">
              <a:xfrm>
                <a:off x="1583" y="1313"/>
                <a:ext cx="13" cy="13"/>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71" name="Line 47"/>
              <p:cNvSpPr>
                <a:spLocks noChangeShapeType="1"/>
              </p:cNvSpPr>
              <p:nvPr/>
            </p:nvSpPr>
            <p:spPr bwMode="auto">
              <a:xfrm>
                <a:off x="1580" y="1255"/>
                <a:ext cx="47"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72" name="Line 48"/>
              <p:cNvSpPr>
                <a:spLocks noChangeShapeType="1"/>
              </p:cNvSpPr>
              <p:nvPr/>
            </p:nvSpPr>
            <p:spPr bwMode="auto">
              <a:xfrm>
                <a:off x="1580" y="1277"/>
                <a:ext cx="47"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56" name="Group 165"/>
            <p:cNvGrpSpPr>
              <a:grpSpLocks noChangeAspect="1"/>
            </p:cNvGrpSpPr>
            <p:nvPr/>
          </p:nvGrpSpPr>
          <p:grpSpPr bwMode="auto">
            <a:xfrm>
              <a:off x="2333245" y="1438654"/>
              <a:ext cx="393700" cy="215900"/>
              <a:chOff x="1477" y="923"/>
              <a:chExt cx="248" cy="136"/>
            </a:xfrm>
          </p:grpSpPr>
          <p:sp>
            <p:nvSpPr>
              <p:cNvPr id="663" name="Freeform 166"/>
              <p:cNvSpPr>
                <a:spLocks/>
              </p:cNvSpPr>
              <p:nvPr/>
            </p:nvSpPr>
            <p:spPr bwMode="auto">
              <a:xfrm>
                <a:off x="1593" y="957"/>
                <a:ext cx="34" cy="69"/>
              </a:xfrm>
              <a:custGeom>
                <a:avLst/>
                <a:gdLst>
                  <a:gd name="T0" fmla="*/ 0 w 34"/>
                  <a:gd name="T1" fmla="*/ 0 h 69"/>
                  <a:gd name="T2" fmla="*/ 34 w 34"/>
                  <a:gd name="T3" fmla="*/ 34 h 69"/>
                  <a:gd name="T4" fmla="*/ 0 w 34"/>
                  <a:gd name="T5" fmla="*/ 69 h 69"/>
                </a:gdLst>
                <a:ahLst/>
                <a:cxnLst>
                  <a:cxn ang="0">
                    <a:pos x="T0" y="T1"/>
                  </a:cxn>
                  <a:cxn ang="0">
                    <a:pos x="T2" y="T3"/>
                  </a:cxn>
                  <a:cxn ang="0">
                    <a:pos x="T4" y="T5"/>
                  </a:cxn>
                </a:cxnLst>
                <a:rect l="0" t="0" r="r" b="b"/>
                <a:pathLst>
                  <a:path w="34" h="69">
                    <a:moveTo>
                      <a:pt x="0" y="0"/>
                    </a:moveTo>
                    <a:lnTo>
                      <a:pt x="34" y="34"/>
                    </a:lnTo>
                    <a:lnTo>
                      <a:pt x="0" y="69"/>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64" name="Line 167"/>
              <p:cNvSpPr>
                <a:spLocks noChangeShapeType="1"/>
              </p:cNvSpPr>
              <p:nvPr/>
            </p:nvSpPr>
            <p:spPr bwMode="auto">
              <a:xfrm flipH="1">
                <a:off x="1553" y="991"/>
                <a:ext cx="74"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65" name="Rectangle 168"/>
              <p:cNvSpPr>
                <a:spLocks noChangeArrowheads="1"/>
              </p:cNvSpPr>
              <p:nvPr/>
            </p:nvSpPr>
            <p:spPr bwMode="auto">
              <a:xfrm>
                <a:off x="1477" y="923"/>
                <a:ext cx="248" cy="136"/>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66" name="Line 169"/>
              <p:cNvSpPr>
                <a:spLocks noChangeShapeType="1"/>
              </p:cNvSpPr>
              <p:nvPr/>
            </p:nvSpPr>
            <p:spPr bwMode="auto">
              <a:xfrm>
                <a:off x="1658" y="923"/>
                <a:ext cx="0" cy="136"/>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57" name="Group 177"/>
            <p:cNvGrpSpPr>
              <a:grpSpLocks noChangeAspect="1"/>
            </p:cNvGrpSpPr>
            <p:nvPr/>
          </p:nvGrpSpPr>
          <p:grpSpPr bwMode="auto">
            <a:xfrm>
              <a:off x="2341183" y="247414"/>
              <a:ext cx="377825" cy="374650"/>
              <a:chOff x="1483" y="132"/>
              <a:chExt cx="238" cy="236"/>
            </a:xfrm>
          </p:grpSpPr>
          <p:sp>
            <p:nvSpPr>
              <p:cNvPr id="661" name="Freeform 178"/>
              <p:cNvSpPr>
                <a:spLocks/>
              </p:cNvSpPr>
              <p:nvPr/>
            </p:nvSpPr>
            <p:spPr bwMode="auto">
              <a:xfrm>
                <a:off x="1483" y="198"/>
                <a:ext cx="172" cy="170"/>
              </a:xfrm>
              <a:custGeom>
                <a:avLst/>
                <a:gdLst>
                  <a:gd name="T0" fmla="*/ 93 w 172"/>
                  <a:gd name="T1" fmla="*/ 0 h 170"/>
                  <a:gd name="T2" fmla="*/ 172 w 172"/>
                  <a:gd name="T3" fmla="*/ 0 h 170"/>
                  <a:gd name="T4" fmla="*/ 172 w 172"/>
                  <a:gd name="T5" fmla="*/ 74 h 170"/>
                  <a:gd name="T6" fmla="*/ 77 w 172"/>
                  <a:gd name="T7" fmla="*/ 170 h 170"/>
                  <a:gd name="T8" fmla="*/ 0 w 172"/>
                  <a:gd name="T9" fmla="*/ 92 h 170"/>
                  <a:gd name="T10" fmla="*/ 93 w 172"/>
                  <a:gd name="T11" fmla="*/ 0 h 170"/>
                </a:gdLst>
                <a:ahLst/>
                <a:cxnLst>
                  <a:cxn ang="0">
                    <a:pos x="T0" y="T1"/>
                  </a:cxn>
                  <a:cxn ang="0">
                    <a:pos x="T2" y="T3"/>
                  </a:cxn>
                  <a:cxn ang="0">
                    <a:pos x="T4" y="T5"/>
                  </a:cxn>
                  <a:cxn ang="0">
                    <a:pos x="T6" y="T7"/>
                  </a:cxn>
                  <a:cxn ang="0">
                    <a:pos x="T8" y="T9"/>
                  </a:cxn>
                  <a:cxn ang="0">
                    <a:pos x="T10" y="T11"/>
                  </a:cxn>
                </a:cxnLst>
                <a:rect l="0" t="0" r="r" b="b"/>
                <a:pathLst>
                  <a:path w="172" h="170">
                    <a:moveTo>
                      <a:pt x="93" y="0"/>
                    </a:moveTo>
                    <a:lnTo>
                      <a:pt x="172" y="0"/>
                    </a:lnTo>
                    <a:lnTo>
                      <a:pt x="172" y="74"/>
                    </a:lnTo>
                    <a:lnTo>
                      <a:pt x="77" y="170"/>
                    </a:lnTo>
                    <a:lnTo>
                      <a:pt x="0" y="92"/>
                    </a:lnTo>
                    <a:lnTo>
                      <a:pt x="93"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62" name="Freeform 179"/>
              <p:cNvSpPr>
                <a:spLocks/>
              </p:cNvSpPr>
              <p:nvPr/>
            </p:nvSpPr>
            <p:spPr bwMode="auto">
              <a:xfrm>
                <a:off x="1608" y="132"/>
                <a:ext cx="113" cy="113"/>
              </a:xfrm>
              <a:custGeom>
                <a:avLst/>
                <a:gdLst>
                  <a:gd name="T0" fmla="*/ 22 w 155"/>
                  <a:gd name="T1" fmla="*/ 132 h 156"/>
                  <a:gd name="T2" fmla="*/ 0 w 155"/>
                  <a:gd name="T3" fmla="*/ 78 h 156"/>
                  <a:gd name="T4" fmla="*/ 78 w 155"/>
                  <a:gd name="T5" fmla="*/ 0 h 156"/>
                  <a:gd name="T6" fmla="*/ 155 w 155"/>
                  <a:gd name="T7" fmla="*/ 78 h 156"/>
                  <a:gd name="T8" fmla="*/ 78 w 155"/>
                  <a:gd name="T9" fmla="*/ 156 h 156"/>
                  <a:gd name="T10" fmla="*/ 68 w 155"/>
                  <a:gd name="T11" fmla="*/ 155 h 156"/>
                </a:gdLst>
                <a:ahLst/>
                <a:cxnLst>
                  <a:cxn ang="0">
                    <a:pos x="T0" y="T1"/>
                  </a:cxn>
                  <a:cxn ang="0">
                    <a:pos x="T2" y="T3"/>
                  </a:cxn>
                  <a:cxn ang="0">
                    <a:pos x="T4" y="T5"/>
                  </a:cxn>
                  <a:cxn ang="0">
                    <a:pos x="T6" y="T7"/>
                  </a:cxn>
                  <a:cxn ang="0">
                    <a:pos x="T8" y="T9"/>
                  </a:cxn>
                  <a:cxn ang="0">
                    <a:pos x="T10" y="T11"/>
                  </a:cxn>
                </a:cxnLst>
                <a:rect l="0" t="0" r="r" b="b"/>
                <a:pathLst>
                  <a:path w="155" h="156">
                    <a:moveTo>
                      <a:pt x="22" y="132"/>
                    </a:moveTo>
                    <a:cubicBezTo>
                      <a:pt x="8" y="118"/>
                      <a:pt x="0" y="99"/>
                      <a:pt x="0" y="78"/>
                    </a:cubicBezTo>
                    <a:cubicBezTo>
                      <a:pt x="0" y="35"/>
                      <a:pt x="35" y="0"/>
                      <a:pt x="78" y="0"/>
                    </a:cubicBezTo>
                    <a:cubicBezTo>
                      <a:pt x="121" y="0"/>
                      <a:pt x="155" y="35"/>
                      <a:pt x="155" y="78"/>
                    </a:cubicBezTo>
                    <a:cubicBezTo>
                      <a:pt x="155" y="121"/>
                      <a:pt x="121" y="156"/>
                      <a:pt x="78" y="156"/>
                    </a:cubicBezTo>
                    <a:cubicBezTo>
                      <a:pt x="74" y="156"/>
                      <a:pt x="71" y="155"/>
                      <a:pt x="68" y="155"/>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58" name="Group 199"/>
            <p:cNvGrpSpPr>
              <a:grpSpLocks noChangeAspect="1"/>
            </p:cNvGrpSpPr>
            <p:nvPr/>
          </p:nvGrpSpPr>
          <p:grpSpPr bwMode="auto">
            <a:xfrm>
              <a:off x="2335627" y="839859"/>
              <a:ext cx="388937" cy="381000"/>
              <a:chOff x="1501" y="576"/>
              <a:chExt cx="245" cy="240"/>
            </a:xfrm>
          </p:grpSpPr>
          <p:sp>
            <p:nvSpPr>
              <p:cNvPr id="659" name="Freeform 200"/>
              <p:cNvSpPr>
                <a:spLocks/>
              </p:cNvSpPr>
              <p:nvPr/>
            </p:nvSpPr>
            <p:spPr bwMode="auto">
              <a:xfrm>
                <a:off x="1619" y="576"/>
                <a:ext cx="127" cy="126"/>
              </a:xfrm>
              <a:custGeom>
                <a:avLst/>
                <a:gdLst>
                  <a:gd name="T0" fmla="*/ 3 w 175"/>
                  <a:gd name="T1" fmla="*/ 112 h 174"/>
                  <a:gd name="T2" fmla="*/ 0 w 175"/>
                  <a:gd name="T3" fmla="*/ 87 h 174"/>
                  <a:gd name="T4" fmla="*/ 87 w 175"/>
                  <a:gd name="T5" fmla="*/ 0 h 174"/>
                  <a:gd name="T6" fmla="*/ 135 w 175"/>
                  <a:gd name="T7" fmla="*/ 14 h 174"/>
                  <a:gd name="T8" fmla="*/ 68 w 175"/>
                  <a:gd name="T9" fmla="*/ 80 h 174"/>
                  <a:gd name="T10" fmla="*/ 91 w 175"/>
                  <a:gd name="T11" fmla="*/ 102 h 174"/>
                  <a:gd name="T12" fmla="*/ 158 w 175"/>
                  <a:gd name="T13" fmla="*/ 36 h 174"/>
                  <a:gd name="T14" fmla="*/ 175 w 175"/>
                  <a:gd name="T15" fmla="*/ 87 h 174"/>
                  <a:gd name="T16" fmla="*/ 87 w 175"/>
                  <a:gd name="T17" fmla="*/ 174 h 174"/>
                  <a:gd name="T18" fmla="*/ 65 w 175"/>
                  <a:gd name="T19" fmla="*/ 17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 h="174">
                    <a:moveTo>
                      <a:pt x="3" y="112"/>
                    </a:moveTo>
                    <a:cubicBezTo>
                      <a:pt x="1" y="104"/>
                      <a:pt x="0" y="96"/>
                      <a:pt x="0" y="87"/>
                    </a:cubicBezTo>
                    <a:cubicBezTo>
                      <a:pt x="0" y="39"/>
                      <a:pt x="39" y="0"/>
                      <a:pt x="87" y="0"/>
                    </a:cubicBezTo>
                    <a:cubicBezTo>
                      <a:pt x="105" y="0"/>
                      <a:pt x="122" y="5"/>
                      <a:pt x="135" y="14"/>
                    </a:cubicBezTo>
                    <a:cubicBezTo>
                      <a:pt x="68" y="80"/>
                      <a:pt x="68" y="80"/>
                      <a:pt x="68" y="80"/>
                    </a:cubicBezTo>
                    <a:cubicBezTo>
                      <a:pt x="91" y="102"/>
                      <a:pt x="91" y="102"/>
                      <a:pt x="91" y="102"/>
                    </a:cubicBezTo>
                    <a:cubicBezTo>
                      <a:pt x="158" y="36"/>
                      <a:pt x="158" y="36"/>
                      <a:pt x="158" y="36"/>
                    </a:cubicBezTo>
                    <a:cubicBezTo>
                      <a:pt x="168" y="50"/>
                      <a:pt x="175" y="68"/>
                      <a:pt x="175" y="87"/>
                    </a:cubicBezTo>
                    <a:cubicBezTo>
                      <a:pt x="175" y="135"/>
                      <a:pt x="135" y="174"/>
                      <a:pt x="87" y="174"/>
                    </a:cubicBezTo>
                    <a:cubicBezTo>
                      <a:pt x="79" y="174"/>
                      <a:pt x="72" y="173"/>
                      <a:pt x="65" y="171"/>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60" name="Freeform 201"/>
              <p:cNvSpPr>
                <a:spLocks/>
              </p:cNvSpPr>
              <p:nvPr/>
            </p:nvSpPr>
            <p:spPr bwMode="auto">
              <a:xfrm>
                <a:off x="1501" y="653"/>
                <a:ext cx="169" cy="163"/>
              </a:xfrm>
              <a:custGeom>
                <a:avLst/>
                <a:gdLst>
                  <a:gd name="T0" fmla="*/ 168 w 234"/>
                  <a:gd name="T1" fmla="*/ 0 h 226"/>
                  <a:gd name="T2" fmla="*/ 18 w 234"/>
                  <a:gd name="T3" fmla="*/ 144 h 226"/>
                  <a:gd name="T4" fmla="*/ 18 w 234"/>
                  <a:gd name="T5" fmla="*/ 208 h 226"/>
                  <a:gd name="T6" fmla="*/ 82 w 234"/>
                  <a:gd name="T7" fmla="*/ 208 h 226"/>
                  <a:gd name="T8" fmla="*/ 234 w 234"/>
                  <a:gd name="T9" fmla="*/ 65 h 226"/>
                </a:gdLst>
                <a:ahLst/>
                <a:cxnLst>
                  <a:cxn ang="0">
                    <a:pos x="T0" y="T1"/>
                  </a:cxn>
                  <a:cxn ang="0">
                    <a:pos x="T2" y="T3"/>
                  </a:cxn>
                  <a:cxn ang="0">
                    <a:pos x="T4" y="T5"/>
                  </a:cxn>
                  <a:cxn ang="0">
                    <a:pos x="T6" y="T7"/>
                  </a:cxn>
                  <a:cxn ang="0">
                    <a:pos x="T8" y="T9"/>
                  </a:cxn>
                </a:cxnLst>
                <a:rect l="0" t="0" r="r" b="b"/>
                <a:pathLst>
                  <a:path w="234" h="226">
                    <a:moveTo>
                      <a:pt x="168" y="0"/>
                    </a:moveTo>
                    <a:cubicBezTo>
                      <a:pt x="18" y="144"/>
                      <a:pt x="18" y="144"/>
                      <a:pt x="18" y="144"/>
                    </a:cubicBezTo>
                    <a:cubicBezTo>
                      <a:pt x="0" y="162"/>
                      <a:pt x="0" y="190"/>
                      <a:pt x="18" y="208"/>
                    </a:cubicBezTo>
                    <a:cubicBezTo>
                      <a:pt x="36" y="226"/>
                      <a:pt x="65" y="226"/>
                      <a:pt x="82" y="208"/>
                    </a:cubicBezTo>
                    <a:cubicBezTo>
                      <a:pt x="234" y="65"/>
                      <a:pt x="234" y="65"/>
                      <a:pt x="234" y="65"/>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grpSp>
        <p:nvGrpSpPr>
          <p:cNvPr id="688" name="Group 687"/>
          <p:cNvGrpSpPr/>
          <p:nvPr/>
        </p:nvGrpSpPr>
        <p:grpSpPr>
          <a:xfrm>
            <a:off x="-9457441" y="236812"/>
            <a:ext cx="406193" cy="4089968"/>
            <a:chOff x="1793507" y="241064"/>
            <a:chExt cx="414338" cy="4171980"/>
          </a:xfrm>
        </p:grpSpPr>
        <p:grpSp>
          <p:nvGrpSpPr>
            <p:cNvPr id="689" name="Group 53"/>
            <p:cNvGrpSpPr>
              <a:grpSpLocks noChangeAspect="1"/>
            </p:cNvGrpSpPr>
            <p:nvPr/>
          </p:nvGrpSpPr>
          <p:grpSpPr bwMode="auto">
            <a:xfrm>
              <a:off x="1802681" y="3046684"/>
              <a:ext cx="395991" cy="239849"/>
              <a:chOff x="3794" y="2128"/>
              <a:chExt cx="246" cy="149"/>
            </a:xfrm>
          </p:grpSpPr>
          <p:sp>
            <p:nvSpPr>
              <p:cNvPr id="741" name="Freeform 54"/>
              <p:cNvSpPr>
                <a:spLocks/>
              </p:cNvSpPr>
              <p:nvPr/>
            </p:nvSpPr>
            <p:spPr bwMode="auto">
              <a:xfrm>
                <a:off x="3794" y="2179"/>
                <a:ext cx="226" cy="82"/>
              </a:xfrm>
              <a:custGeom>
                <a:avLst/>
                <a:gdLst>
                  <a:gd name="T0" fmla="*/ 45 w 312"/>
                  <a:gd name="T1" fmla="*/ 112 h 112"/>
                  <a:gd name="T2" fmla="*/ 22 w 312"/>
                  <a:gd name="T3" fmla="*/ 112 h 112"/>
                  <a:gd name="T4" fmla="*/ 0 w 312"/>
                  <a:gd name="T5" fmla="*/ 90 h 112"/>
                  <a:gd name="T6" fmla="*/ 0 w 312"/>
                  <a:gd name="T7" fmla="*/ 52 h 112"/>
                  <a:gd name="T8" fmla="*/ 52 w 312"/>
                  <a:gd name="T9" fmla="*/ 0 h 112"/>
                  <a:gd name="T10" fmla="*/ 312 w 312"/>
                  <a:gd name="T11" fmla="*/ 0 h 112"/>
                </a:gdLst>
                <a:ahLst/>
                <a:cxnLst>
                  <a:cxn ang="0">
                    <a:pos x="T0" y="T1"/>
                  </a:cxn>
                  <a:cxn ang="0">
                    <a:pos x="T2" y="T3"/>
                  </a:cxn>
                  <a:cxn ang="0">
                    <a:pos x="T4" y="T5"/>
                  </a:cxn>
                  <a:cxn ang="0">
                    <a:pos x="T6" y="T7"/>
                  </a:cxn>
                  <a:cxn ang="0">
                    <a:pos x="T8" y="T9"/>
                  </a:cxn>
                  <a:cxn ang="0">
                    <a:pos x="T10" y="T11"/>
                  </a:cxn>
                </a:cxnLst>
                <a:rect l="0" t="0" r="r" b="b"/>
                <a:pathLst>
                  <a:path w="312" h="112">
                    <a:moveTo>
                      <a:pt x="45" y="112"/>
                    </a:moveTo>
                    <a:cubicBezTo>
                      <a:pt x="22" y="112"/>
                      <a:pt x="22" y="112"/>
                      <a:pt x="22" y="112"/>
                    </a:cubicBezTo>
                    <a:cubicBezTo>
                      <a:pt x="10" y="112"/>
                      <a:pt x="0" y="102"/>
                      <a:pt x="0" y="90"/>
                    </a:cubicBezTo>
                    <a:cubicBezTo>
                      <a:pt x="0" y="52"/>
                      <a:pt x="0" y="52"/>
                      <a:pt x="0" y="52"/>
                    </a:cubicBezTo>
                    <a:cubicBezTo>
                      <a:pt x="0" y="24"/>
                      <a:pt x="24" y="0"/>
                      <a:pt x="52" y="0"/>
                    </a:cubicBezTo>
                    <a:cubicBezTo>
                      <a:pt x="312" y="0"/>
                      <a:pt x="312" y="0"/>
                      <a:pt x="312"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42" name="Oval 55"/>
              <p:cNvSpPr>
                <a:spLocks noChangeArrowheads="1"/>
              </p:cNvSpPr>
              <p:nvPr/>
            </p:nvSpPr>
            <p:spPr bwMode="auto">
              <a:xfrm>
                <a:off x="3825" y="2224"/>
                <a:ext cx="53" cy="53"/>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43" name="Oval 56"/>
              <p:cNvSpPr>
                <a:spLocks noChangeArrowheads="1"/>
              </p:cNvSpPr>
              <p:nvPr/>
            </p:nvSpPr>
            <p:spPr bwMode="auto">
              <a:xfrm>
                <a:off x="3971" y="2224"/>
                <a:ext cx="53" cy="53"/>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44" name="Freeform 57"/>
              <p:cNvSpPr>
                <a:spLocks/>
              </p:cNvSpPr>
              <p:nvPr/>
            </p:nvSpPr>
            <p:spPr bwMode="auto">
              <a:xfrm>
                <a:off x="3994" y="2128"/>
                <a:ext cx="46" cy="130"/>
              </a:xfrm>
              <a:custGeom>
                <a:avLst/>
                <a:gdLst>
                  <a:gd name="T0" fmla="*/ 39 w 64"/>
                  <a:gd name="T1" fmla="*/ 178 h 178"/>
                  <a:gd name="T2" fmla="*/ 63 w 64"/>
                  <a:gd name="T3" fmla="*/ 139 h 178"/>
                  <a:gd name="T4" fmla="*/ 54 w 64"/>
                  <a:gd name="T5" fmla="*/ 105 h 178"/>
                  <a:gd name="T6" fmla="*/ 0 w 64"/>
                  <a:gd name="T7" fmla="*/ 0 h 178"/>
                </a:gdLst>
                <a:ahLst/>
                <a:cxnLst>
                  <a:cxn ang="0">
                    <a:pos x="T0" y="T1"/>
                  </a:cxn>
                  <a:cxn ang="0">
                    <a:pos x="T2" y="T3"/>
                  </a:cxn>
                  <a:cxn ang="0">
                    <a:pos x="T4" y="T5"/>
                  </a:cxn>
                  <a:cxn ang="0">
                    <a:pos x="T6" y="T7"/>
                  </a:cxn>
                </a:cxnLst>
                <a:rect l="0" t="0" r="r" b="b"/>
                <a:pathLst>
                  <a:path w="64" h="178">
                    <a:moveTo>
                      <a:pt x="39" y="178"/>
                    </a:moveTo>
                    <a:cubicBezTo>
                      <a:pt x="55" y="173"/>
                      <a:pt x="63" y="154"/>
                      <a:pt x="63" y="139"/>
                    </a:cubicBezTo>
                    <a:cubicBezTo>
                      <a:pt x="63" y="139"/>
                      <a:pt x="64" y="127"/>
                      <a:pt x="54" y="105"/>
                    </a:cubicBezTo>
                    <a:cubicBezTo>
                      <a:pt x="43" y="84"/>
                      <a:pt x="0" y="0"/>
                      <a:pt x="0"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45" name="Freeform 58"/>
              <p:cNvSpPr>
                <a:spLocks/>
              </p:cNvSpPr>
              <p:nvPr/>
            </p:nvSpPr>
            <p:spPr bwMode="auto">
              <a:xfrm>
                <a:off x="3843" y="2128"/>
                <a:ext cx="171" cy="51"/>
              </a:xfrm>
              <a:custGeom>
                <a:avLst/>
                <a:gdLst>
                  <a:gd name="T0" fmla="*/ 235 w 235"/>
                  <a:gd name="T1" fmla="*/ 0 h 70"/>
                  <a:gd name="T2" fmla="*/ 78 w 235"/>
                  <a:gd name="T3" fmla="*/ 0 h 70"/>
                  <a:gd name="T4" fmla="*/ 50 w 235"/>
                  <a:gd name="T5" fmla="*/ 15 h 70"/>
                  <a:gd name="T6" fmla="*/ 0 w 235"/>
                  <a:gd name="T7" fmla="*/ 70 h 70"/>
                </a:gdLst>
                <a:ahLst/>
                <a:cxnLst>
                  <a:cxn ang="0">
                    <a:pos x="T0" y="T1"/>
                  </a:cxn>
                  <a:cxn ang="0">
                    <a:pos x="T2" y="T3"/>
                  </a:cxn>
                  <a:cxn ang="0">
                    <a:pos x="T4" y="T5"/>
                  </a:cxn>
                  <a:cxn ang="0">
                    <a:pos x="T6" y="T7"/>
                  </a:cxn>
                </a:cxnLst>
                <a:rect l="0" t="0" r="r" b="b"/>
                <a:pathLst>
                  <a:path w="235" h="70">
                    <a:moveTo>
                      <a:pt x="235" y="0"/>
                    </a:moveTo>
                    <a:cubicBezTo>
                      <a:pt x="78" y="0"/>
                      <a:pt x="78" y="0"/>
                      <a:pt x="78" y="0"/>
                    </a:cubicBezTo>
                    <a:cubicBezTo>
                      <a:pt x="66" y="0"/>
                      <a:pt x="58" y="5"/>
                      <a:pt x="50" y="15"/>
                    </a:cubicBezTo>
                    <a:cubicBezTo>
                      <a:pt x="0" y="70"/>
                      <a:pt x="0" y="70"/>
                      <a:pt x="0" y="7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46" name="Line 59"/>
              <p:cNvSpPr>
                <a:spLocks noChangeShapeType="1"/>
              </p:cNvSpPr>
              <p:nvPr/>
            </p:nvSpPr>
            <p:spPr bwMode="auto">
              <a:xfrm flipH="1">
                <a:off x="3877" y="2261"/>
                <a:ext cx="95"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47" name="Line 60"/>
              <p:cNvSpPr>
                <a:spLocks noChangeShapeType="1"/>
              </p:cNvSpPr>
              <p:nvPr/>
            </p:nvSpPr>
            <p:spPr bwMode="auto">
              <a:xfrm>
                <a:off x="3943" y="2128"/>
                <a:ext cx="0" cy="129"/>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90" name="Group 63"/>
            <p:cNvGrpSpPr>
              <a:grpSpLocks noChangeAspect="1"/>
            </p:cNvGrpSpPr>
            <p:nvPr/>
          </p:nvGrpSpPr>
          <p:grpSpPr bwMode="auto">
            <a:xfrm>
              <a:off x="1830061" y="3471737"/>
              <a:ext cx="341231" cy="345623"/>
              <a:chOff x="3800" y="2084"/>
              <a:chExt cx="233" cy="236"/>
            </a:xfrm>
          </p:grpSpPr>
          <p:sp>
            <p:nvSpPr>
              <p:cNvPr id="737" name="Freeform 64"/>
              <p:cNvSpPr>
                <a:spLocks/>
              </p:cNvSpPr>
              <p:nvPr/>
            </p:nvSpPr>
            <p:spPr bwMode="auto">
              <a:xfrm>
                <a:off x="3934" y="2085"/>
                <a:ext cx="73" cy="235"/>
              </a:xfrm>
              <a:custGeom>
                <a:avLst/>
                <a:gdLst>
                  <a:gd name="T0" fmla="*/ 101 w 102"/>
                  <a:gd name="T1" fmla="*/ 323 h 323"/>
                  <a:gd name="T2" fmla="*/ 102 w 102"/>
                  <a:gd name="T3" fmla="*/ 310 h 323"/>
                  <a:gd name="T4" fmla="*/ 32 w 102"/>
                  <a:gd name="T5" fmla="*/ 198 h 323"/>
                  <a:gd name="T6" fmla="*/ 19 w 102"/>
                  <a:gd name="T7" fmla="*/ 192 h 323"/>
                  <a:gd name="T8" fmla="*/ 0 w 102"/>
                  <a:gd name="T9" fmla="*/ 163 h 323"/>
                  <a:gd name="T10" fmla="*/ 22 w 102"/>
                  <a:gd name="T11" fmla="*/ 130 h 323"/>
                  <a:gd name="T12" fmla="*/ 33 w 102"/>
                  <a:gd name="T13" fmla="*/ 125 h 323"/>
                  <a:gd name="T14" fmla="*/ 102 w 102"/>
                  <a:gd name="T15" fmla="*/ 13 h 323"/>
                  <a:gd name="T16" fmla="*/ 101 w 102"/>
                  <a:gd name="T17"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323">
                    <a:moveTo>
                      <a:pt x="101" y="323"/>
                    </a:moveTo>
                    <a:cubicBezTo>
                      <a:pt x="102" y="319"/>
                      <a:pt x="102" y="315"/>
                      <a:pt x="102" y="310"/>
                    </a:cubicBezTo>
                    <a:cubicBezTo>
                      <a:pt x="102" y="261"/>
                      <a:pt x="73" y="218"/>
                      <a:pt x="32" y="198"/>
                    </a:cubicBezTo>
                    <a:cubicBezTo>
                      <a:pt x="19" y="192"/>
                      <a:pt x="19" y="192"/>
                      <a:pt x="19" y="192"/>
                    </a:cubicBezTo>
                    <a:cubicBezTo>
                      <a:pt x="8" y="187"/>
                      <a:pt x="0" y="175"/>
                      <a:pt x="0" y="163"/>
                    </a:cubicBezTo>
                    <a:cubicBezTo>
                      <a:pt x="0" y="148"/>
                      <a:pt x="10" y="135"/>
                      <a:pt x="22" y="130"/>
                    </a:cubicBezTo>
                    <a:cubicBezTo>
                      <a:pt x="33" y="125"/>
                      <a:pt x="33" y="125"/>
                      <a:pt x="33" y="125"/>
                    </a:cubicBezTo>
                    <a:cubicBezTo>
                      <a:pt x="74" y="104"/>
                      <a:pt x="102" y="62"/>
                      <a:pt x="102" y="13"/>
                    </a:cubicBezTo>
                    <a:cubicBezTo>
                      <a:pt x="102" y="9"/>
                      <a:pt x="101" y="4"/>
                      <a:pt x="101"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38" name="Freeform 65"/>
              <p:cNvSpPr>
                <a:spLocks/>
              </p:cNvSpPr>
              <p:nvPr/>
            </p:nvSpPr>
            <p:spPr bwMode="auto">
              <a:xfrm>
                <a:off x="3827" y="2084"/>
                <a:ext cx="72" cy="236"/>
              </a:xfrm>
              <a:custGeom>
                <a:avLst/>
                <a:gdLst>
                  <a:gd name="T0" fmla="*/ 0 w 100"/>
                  <a:gd name="T1" fmla="*/ 0 h 324"/>
                  <a:gd name="T2" fmla="*/ 0 w 100"/>
                  <a:gd name="T3" fmla="*/ 14 h 324"/>
                  <a:gd name="T4" fmla="*/ 67 w 100"/>
                  <a:gd name="T5" fmla="*/ 126 h 324"/>
                  <a:gd name="T6" fmla="*/ 80 w 100"/>
                  <a:gd name="T7" fmla="*/ 133 h 324"/>
                  <a:gd name="T8" fmla="*/ 100 w 100"/>
                  <a:gd name="T9" fmla="*/ 164 h 324"/>
                  <a:gd name="T10" fmla="*/ 80 w 100"/>
                  <a:gd name="T11" fmla="*/ 194 h 324"/>
                  <a:gd name="T12" fmla="*/ 68 w 100"/>
                  <a:gd name="T13" fmla="*/ 200 h 324"/>
                  <a:gd name="T14" fmla="*/ 0 w 100"/>
                  <a:gd name="T15" fmla="*/ 311 h 324"/>
                  <a:gd name="T16" fmla="*/ 0 w 100"/>
                  <a:gd name="T17"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324">
                    <a:moveTo>
                      <a:pt x="0" y="0"/>
                    </a:moveTo>
                    <a:cubicBezTo>
                      <a:pt x="0" y="5"/>
                      <a:pt x="0" y="10"/>
                      <a:pt x="0" y="14"/>
                    </a:cubicBezTo>
                    <a:cubicBezTo>
                      <a:pt x="0" y="64"/>
                      <a:pt x="26" y="105"/>
                      <a:pt x="67" y="126"/>
                    </a:cubicBezTo>
                    <a:cubicBezTo>
                      <a:pt x="80" y="133"/>
                      <a:pt x="80" y="133"/>
                      <a:pt x="80" y="133"/>
                    </a:cubicBezTo>
                    <a:cubicBezTo>
                      <a:pt x="92" y="139"/>
                      <a:pt x="100" y="149"/>
                      <a:pt x="100" y="164"/>
                    </a:cubicBezTo>
                    <a:cubicBezTo>
                      <a:pt x="100" y="177"/>
                      <a:pt x="92" y="189"/>
                      <a:pt x="80" y="194"/>
                    </a:cubicBezTo>
                    <a:cubicBezTo>
                      <a:pt x="68" y="200"/>
                      <a:pt x="68" y="200"/>
                      <a:pt x="68" y="200"/>
                    </a:cubicBezTo>
                    <a:cubicBezTo>
                      <a:pt x="27" y="220"/>
                      <a:pt x="0" y="263"/>
                      <a:pt x="0" y="311"/>
                    </a:cubicBezTo>
                    <a:cubicBezTo>
                      <a:pt x="0" y="316"/>
                      <a:pt x="0" y="320"/>
                      <a:pt x="0" y="324"/>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39" name="Line 66"/>
              <p:cNvSpPr>
                <a:spLocks noChangeShapeType="1"/>
              </p:cNvSpPr>
              <p:nvPr/>
            </p:nvSpPr>
            <p:spPr bwMode="auto">
              <a:xfrm>
                <a:off x="3800" y="2086"/>
                <a:ext cx="233"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40" name="Line 67"/>
              <p:cNvSpPr>
                <a:spLocks noChangeShapeType="1"/>
              </p:cNvSpPr>
              <p:nvPr/>
            </p:nvSpPr>
            <p:spPr bwMode="auto">
              <a:xfrm>
                <a:off x="3800" y="2320"/>
                <a:ext cx="233"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91" name="Group 81"/>
            <p:cNvGrpSpPr>
              <a:grpSpLocks noChangeAspect="1"/>
            </p:cNvGrpSpPr>
            <p:nvPr/>
          </p:nvGrpSpPr>
          <p:grpSpPr bwMode="auto">
            <a:xfrm>
              <a:off x="1820387" y="4002564"/>
              <a:ext cx="360578" cy="410480"/>
              <a:chOff x="3805" y="2075"/>
              <a:chExt cx="224" cy="255"/>
            </a:xfrm>
          </p:grpSpPr>
          <p:sp>
            <p:nvSpPr>
              <p:cNvPr id="732" name="Freeform 82"/>
              <p:cNvSpPr>
                <a:spLocks/>
              </p:cNvSpPr>
              <p:nvPr/>
            </p:nvSpPr>
            <p:spPr bwMode="auto">
              <a:xfrm>
                <a:off x="3805" y="2095"/>
                <a:ext cx="194" cy="50"/>
              </a:xfrm>
              <a:custGeom>
                <a:avLst/>
                <a:gdLst>
                  <a:gd name="T0" fmla="*/ 28 w 194"/>
                  <a:gd name="T1" fmla="*/ 0 h 50"/>
                  <a:gd name="T2" fmla="*/ 0 w 194"/>
                  <a:gd name="T3" fmla="*/ 25 h 50"/>
                  <a:gd name="T4" fmla="*/ 28 w 194"/>
                  <a:gd name="T5" fmla="*/ 50 h 50"/>
                  <a:gd name="T6" fmla="*/ 194 w 194"/>
                  <a:gd name="T7" fmla="*/ 50 h 50"/>
                  <a:gd name="T8" fmla="*/ 194 w 194"/>
                  <a:gd name="T9" fmla="*/ 0 h 50"/>
                  <a:gd name="T10" fmla="*/ 28 w 194"/>
                  <a:gd name="T11" fmla="*/ 0 h 50"/>
                </a:gdLst>
                <a:ahLst/>
                <a:cxnLst>
                  <a:cxn ang="0">
                    <a:pos x="T0" y="T1"/>
                  </a:cxn>
                  <a:cxn ang="0">
                    <a:pos x="T2" y="T3"/>
                  </a:cxn>
                  <a:cxn ang="0">
                    <a:pos x="T4" y="T5"/>
                  </a:cxn>
                  <a:cxn ang="0">
                    <a:pos x="T6" y="T7"/>
                  </a:cxn>
                  <a:cxn ang="0">
                    <a:pos x="T8" y="T9"/>
                  </a:cxn>
                  <a:cxn ang="0">
                    <a:pos x="T10" y="T11"/>
                  </a:cxn>
                </a:cxnLst>
                <a:rect l="0" t="0" r="r" b="b"/>
                <a:pathLst>
                  <a:path w="194" h="50">
                    <a:moveTo>
                      <a:pt x="28" y="0"/>
                    </a:moveTo>
                    <a:lnTo>
                      <a:pt x="0" y="25"/>
                    </a:lnTo>
                    <a:lnTo>
                      <a:pt x="28" y="50"/>
                    </a:lnTo>
                    <a:lnTo>
                      <a:pt x="194" y="50"/>
                    </a:lnTo>
                    <a:lnTo>
                      <a:pt x="194" y="0"/>
                    </a:lnTo>
                    <a:lnTo>
                      <a:pt x="28"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33" name="Freeform 83"/>
              <p:cNvSpPr>
                <a:spLocks/>
              </p:cNvSpPr>
              <p:nvPr/>
            </p:nvSpPr>
            <p:spPr bwMode="auto">
              <a:xfrm>
                <a:off x="3836" y="2176"/>
                <a:ext cx="193" cy="51"/>
              </a:xfrm>
              <a:custGeom>
                <a:avLst/>
                <a:gdLst>
                  <a:gd name="T0" fmla="*/ 166 w 193"/>
                  <a:gd name="T1" fmla="*/ 0 h 51"/>
                  <a:gd name="T2" fmla="*/ 193 w 193"/>
                  <a:gd name="T3" fmla="*/ 25 h 51"/>
                  <a:gd name="T4" fmla="*/ 166 w 193"/>
                  <a:gd name="T5" fmla="*/ 51 h 51"/>
                  <a:gd name="T6" fmla="*/ 0 w 193"/>
                  <a:gd name="T7" fmla="*/ 51 h 51"/>
                  <a:gd name="T8" fmla="*/ 0 w 193"/>
                  <a:gd name="T9" fmla="*/ 0 h 51"/>
                  <a:gd name="T10" fmla="*/ 166 w 193"/>
                  <a:gd name="T11" fmla="*/ 0 h 51"/>
                </a:gdLst>
                <a:ahLst/>
                <a:cxnLst>
                  <a:cxn ang="0">
                    <a:pos x="T0" y="T1"/>
                  </a:cxn>
                  <a:cxn ang="0">
                    <a:pos x="T2" y="T3"/>
                  </a:cxn>
                  <a:cxn ang="0">
                    <a:pos x="T4" y="T5"/>
                  </a:cxn>
                  <a:cxn ang="0">
                    <a:pos x="T6" y="T7"/>
                  </a:cxn>
                  <a:cxn ang="0">
                    <a:pos x="T8" y="T9"/>
                  </a:cxn>
                  <a:cxn ang="0">
                    <a:pos x="T10" y="T11"/>
                  </a:cxn>
                </a:cxnLst>
                <a:rect l="0" t="0" r="r" b="b"/>
                <a:pathLst>
                  <a:path w="193" h="51">
                    <a:moveTo>
                      <a:pt x="166" y="0"/>
                    </a:moveTo>
                    <a:lnTo>
                      <a:pt x="193" y="25"/>
                    </a:lnTo>
                    <a:lnTo>
                      <a:pt x="166" y="51"/>
                    </a:lnTo>
                    <a:lnTo>
                      <a:pt x="0" y="51"/>
                    </a:lnTo>
                    <a:lnTo>
                      <a:pt x="0" y="0"/>
                    </a:lnTo>
                    <a:lnTo>
                      <a:pt x="166"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34" name="Line 84"/>
              <p:cNvSpPr>
                <a:spLocks noChangeShapeType="1"/>
              </p:cNvSpPr>
              <p:nvPr/>
            </p:nvSpPr>
            <p:spPr bwMode="auto">
              <a:xfrm>
                <a:off x="3917" y="2075"/>
                <a:ext cx="0" cy="2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35" name="Line 85"/>
              <p:cNvSpPr>
                <a:spLocks noChangeShapeType="1"/>
              </p:cNvSpPr>
              <p:nvPr/>
            </p:nvSpPr>
            <p:spPr bwMode="auto">
              <a:xfrm>
                <a:off x="3917" y="2145"/>
                <a:ext cx="0" cy="31"/>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36" name="Line 86"/>
              <p:cNvSpPr>
                <a:spLocks noChangeShapeType="1"/>
              </p:cNvSpPr>
              <p:nvPr/>
            </p:nvSpPr>
            <p:spPr bwMode="auto">
              <a:xfrm>
                <a:off x="3917" y="2227"/>
                <a:ext cx="0" cy="103"/>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92" name="Group 66"/>
            <p:cNvGrpSpPr>
              <a:grpSpLocks noChangeAspect="1"/>
            </p:cNvGrpSpPr>
            <p:nvPr/>
          </p:nvGrpSpPr>
          <p:grpSpPr bwMode="auto">
            <a:xfrm>
              <a:off x="1801445" y="2539218"/>
              <a:ext cx="398462" cy="322262"/>
              <a:chOff x="1128" y="1405"/>
              <a:chExt cx="251" cy="203"/>
            </a:xfrm>
          </p:grpSpPr>
          <p:sp>
            <p:nvSpPr>
              <p:cNvPr id="721" name="Line 67"/>
              <p:cNvSpPr>
                <a:spLocks noChangeShapeType="1"/>
              </p:cNvSpPr>
              <p:nvPr/>
            </p:nvSpPr>
            <p:spPr bwMode="auto">
              <a:xfrm>
                <a:off x="1253" y="1405"/>
                <a:ext cx="0" cy="184"/>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22" name="Freeform 68"/>
              <p:cNvSpPr>
                <a:spLocks/>
              </p:cNvSpPr>
              <p:nvPr/>
            </p:nvSpPr>
            <p:spPr bwMode="auto">
              <a:xfrm>
                <a:off x="1195" y="1589"/>
                <a:ext cx="117" cy="19"/>
              </a:xfrm>
              <a:custGeom>
                <a:avLst/>
                <a:gdLst>
                  <a:gd name="T0" fmla="*/ 117 w 117"/>
                  <a:gd name="T1" fmla="*/ 19 h 19"/>
                  <a:gd name="T2" fmla="*/ 0 w 117"/>
                  <a:gd name="T3" fmla="*/ 19 h 19"/>
                  <a:gd name="T4" fmla="*/ 0 w 117"/>
                  <a:gd name="T5" fmla="*/ 14 h 19"/>
                  <a:gd name="T6" fmla="*/ 57 w 117"/>
                  <a:gd name="T7" fmla="*/ 0 h 19"/>
                  <a:gd name="T8" fmla="*/ 117 w 117"/>
                  <a:gd name="T9" fmla="*/ 14 h 19"/>
                  <a:gd name="T10" fmla="*/ 117 w 117"/>
                  <a:gd name="T11" fmla="*/ 19 h 19"/>
                </a:gdLst>
                <a:ahLst/>
                <a:cxnLst>
                  <a:cxn ang="0">
                    <a:pos x="T0" y="T1"/>
                  </a:cxn>
                  <a:cxn ang="0">
                    <a:pos x="T2" y="T3"/>
                  </a:cxn>
                  <a:cxn ang="0">
                    <a:pos x="T4" y="T5"/>
                  </a:cxn>
                  <a:cxn ang="0">
                    <a:pos x="T6" y="T7"/>
                  </a:cxn>
                  <a:cxn ang="0">
                    <a:pos x="T8" y="T9"/>
                  </a:cxn>
                  <a:cxn ang="0">
                    <a:pos x="T10" y="T11"/>
                  </a:cxn>
                </a:cxnLst>
                <a:rect l="0" t="0" r="r" b="b"/>
                <a:pathLst>
                  <a:path w="117" h="19">
                    <a:moveTo>
                      <a:pt x="117" y="19"/>
                    </a:moveTo>
                    <a:lnTo>
                      <a:pt x="0" y="19"/>
                    </a:lnTo>
                    <a:lnTo>
                      <a:pt x="0" y="14"/>
                    </a:lnTo>
                    <a:lnTo>
                      <a:pt x="57" y="0"/>
                    </a:lnTo>
                    <a:lnTo>
                      <a:pt x="117" y="14"/>
                    </a:lnTo>
                    <a:lnTo>
                      <a:pt x="117" y="19"/>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23" name="Line 69"/>
              <p:cNvSpPr>
                <a:spLocks noChangeShapeType="1"/>
              </p:cNvSpPr>
              <p:nvPr/>
            </p:nvSpPr>
            <p:spPr bwMode="auto">
              <a:xfrm>
                <a:off x="1244" y="1405"/>
                <a:ext cx="20"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24" name="Line 70"/>
              <p:cNvSpPr>
                <a:spLocks noChangeShapeType="1"/>
              </p:cNvSpPr>
              <p:nvPr/>
            </p:nvSpPr>
            <p:spPr bwMode="auto">
              <a:xfrm>
                <a:off x="1244" y="1582"/>
                <a:ext cx="20"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25" name="Line 71"/>
              <p:cNvSpPr>
                <a:spLocks noChangeShapeType="1"/>
              </p:cNvSpPr>
              <p:nvPr/>
            </p:nvSpPr>
            <p:spPr bwMode="auto">
              <a:xfrm>
                <a:off x="1244" y="1568"/>
                <a:ext cx="20"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26" name="Freeform 72"/>
              <p:cNvSpPr>
                <a:spLocks/>
              </p:cNvSpPr>
              <p:nvPr/>
            </p:nvSpPr>
            <p:spPr bwMode="auto">
              <a:xfrm>
                <a:off x="1128" y="1533"/>
                <a:ext cx="82" cy="22"/>
              </a:xfrm>
              <a:custGeom>
                <a:avLst/>
                <a:gdLst>
                  <a:gd name="T0" fmla="*/ 113 w 113"/>
                  <a:gd name="T1" fmla="*/ 0 h 30"/>
                  <a:gd name="T2" fmla="*/ 56 w 113"/>
                  <a:gd name="T3" fmla="*/ 30 h 30"/>
                  <a:gd name="T4" fmla="*/ 0 w 113"/>
                  <a:gd name="T5" fmla="*/ 0 h 30"/>
                </a:gdLst>
                <a:ahLst/>
                <a:cxnLst>
                  <a:cxn ang="0">
                    <a:pos x="T0" y="T1"/>
                  </a:cxn>
                  <a:cxn ang="0">
                    <a:pos x="T2" y="T3"/>
                  </a:cxn>
                  <a:cxn ang="0">
                    <a:pos x="T4" y="T5"/>
                  </a:cxn>
                </a:cxnLst>
                <a:rect l="0" t="0" r="r" b="b"/>
                <a:pathLst>
                  <a:path w="113" h="30">
                    <a:moveTo>
                      <a:pt x="113" y="0"/>
                    </a:moveTo>
                    <a:cubicBezTo>
                      <a:pt x="101" y="18"/>
                      <a:pt x="80" y="30"/>
                      <a:pt x="56" y="30"/>
                    </a:cubicBezTo>
                    <a:cubicBezTo>
                      <a:pt x="33" y="30"/>
                      <a:pt x="12" y="18"/>
                      <a:pt x="0"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27" name="Freeform 73"/>
              <p:cNvSpPr>
                <a:spLocks/>
              </p:cNvSpPr>
              <p:nvPr/>
            </p:nvSpPr>
            <p:spPr bwMode="auto">
              <a:xfrm>
                <a:off x="1132" y="1457"/>
                <a:ext cx="74" cy="74"/>
              </a:xfrm>
              <a:custGeom>
                <a:avLst/>
                <a:gdLst>
                  <a:gd name="T0" fmla="*/ 74 w 74"/>
                  <a:gd name="T1" fmla="*/ 74 h 74"/>
                  <a:gd name="T2" fmla="*/ 0 w 74"/>
                  <a:gd name="T3" fmla="*/ 74 h 74"/>
                  <a:gd name="T4" fmla="*/ 34 w 74"/>
                  <a:gd name="T5" fmla="*/ 0 h 74"/>
                  <a:gd name="T6" fmla="*/ 74 w 74"/>
                  <a:gd name="T7" fmla="*/ 74 h 74"/>
                </a:gdLst>
                <a:ahLst/>
                <a:cxnLst>
                  <a:cxn ang="0">
                    <a:pos x="T0" y="T1"/>
                  </a:cxn>
                  <a:cxn ang="0">
                    <a:pos x="T2" y="T3"/>
                  </a:cxn>
                  <a:cxn ang="0">
                    <a:pos x="T4" y="T5"/>
                  </a:cxn>
                  <a:cxn ang="0">
                    <a:pos x="T6" y="T7"/>
                  </a:cxn>
                </a:cxnLst>
                <a:rect l="0" t="0" r="r" b="b"/>
                <a:pathLst>
                  <a:path w="74" h="74">
                    <a:moveTo>
                      <a:pt x="74" y="74"/>
                    </a:moveTo>
                    <a:lnTo>
                      <a:pt x="0" y="74"/>
                    </a:lnTo>
                    <a:lnTo>
                      <a:pt x="34" y="0"/>
                    </a:lnTo>
                    <a:lnTo>
                      <a:pt x="74" y="74"/>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28" name="Freeform 74"/>
              <p:cNvSpPr>
                <a:spLocks/>
              </p:cNvSpPr>
              <p:nvPr/>
            </p:nvSpPr>
            <p:spPr bwMode="auto">
              <a:xfrm>
                <a:off x="1144" y="1417"/>
                <a:ext cx="109" cy="35"/>
              </a:xfrm>
              <a:custGeom>
                <a:avLst/>
                <a:gdLst>
                  <a:gd name="T0" fmla="*/ 24 w 150"/>
                  <a:gd name="T1" fmla="*/ 0 h 48"/>
                  <a:gd name="T2" fmla="*/ 0 w 150"/>
                  <a:gd name="T3" fmla="*/ 24 h 48"/>
                  <a:gd name="T4" fmla="*/ 24 w 150"/>
                  <a:gd name="T5" fmla="*/ 48 h 48"/>
                  <a:gd name="T6" fmla="*/ 37 w 150"/>
                  <a:gd name="T7" fmla="*/ 44 h 48"/>
                  <a:gd name="T8" fmla="*/ 109 w 150"/>
                  <a:gd name="T9" fmla="*/ 10 h 48"/>
                  <a:gd name="T10" fmla="*/ 150 w 150"/>
                  <a:gd name="T11" fmla="*/ 21 h 48"/>
                </a:gdLst>
                <a:ahLst/>
                <a:cxnLst>
                  <a:cxn ang="0">
                    <a:pos x="T0" y="T1"/>
                  </a:cxn>
                  <a:cxn ang="0">
                    <a:pos x="T2" y="T3"/>
                  </a:cxn>
                  <a:cxn ang="0">
                    <a:pos x="T4" y="T5"/>
                  </a:cxn>
                  <a:cxn ang="0">
                    <a:pos x="T6" y="T7"/>
                  </a:cxn>
                  <a:cxn ang="0">
                    <a:pos x="T8" y="T9"/>
                  </a:cxn>
                  <a:cxn ang="0">
                    <a:pos x="T10" y="T11"/>
                  </a:cxn>
                </a:cxnLst>
                <a:rect l="0" t="0" r="r" b="b"/>
                <a:pathLst>
                  <a:path w="150" h="48">
                    <a:moveTo>
                      <a:pt x="24" y="0"/>
                    </a:moveTo>
                    <a:cubicBezTo>
                      <a:pt x="11" y="0"/>
                      <a:pt x="0" y="10"/>
                      <a:pt x="0" y="24"/>
                    </a:cubicBezTo>
                    <a:cubicBezTo>
                      <a:pt x="0" y="37"/>
                      <a:pt x="11" y="48"/>
                      <a:pt x="24" y="48"/>
                    </a:cubicBezTo>
                    <a:cubicBezTo>
                      <a:pt x="29" y="48"/>
                      <a:pt x="33" y="46"/>
                      <a:pt x="37" y="44"/>
                    </a:cubicBezTo>
                    <a:cubicBezTo>
                      <a:pt x="45" y="41"/>
                      <a:pt x="82" y="12"/>
                      <a:pt x="109" y="10"/>
                    </a:cubicBezTo>
                    <a:cubicBezTo>
                      <a:pt x="137" y="9"/>
                      <a:pt x="150" y="20"/>
                      <a:pt x="150" y="21"/>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29" name="Freeform 75"/>
              <p:cNvSpPr>
                <a:spLocks/>
              </p:cNvSpPr>
              <p:nvPr/>
            </p:nvSpPr>
            <p:spPr bwMode="auto">
              <a:xfrm>
                <a:off x="1297" y="1556"/>
                <a:ext cx="82" cy="22"/>
              </a:xfrm>
              <a:custGeom>
                <a:avLst/>
                <a:gdLst>
                  <a:gd name="T0" fmla="*/ 0 w 113"/>
                  <a:gd name="T1" fmla="*/ 0 h 30"/>
                  <a:gd name="T2" fmla="*/ 57 w 113"/>
                  <a:gd name="T3" fmla="*/ 30 h 30"/>
                  <a:gd name="T4" fmla="*/ 113 w 113"/>
                  <a:gd name="T5" fmla="*/ 0 h 30"/>
                </a:gdLst>
                <a:ahLst/>
                <a:cxnLst>
                  <a:cxn ang="0">
                    <a:pos x="T0" y="T1"/>
                  </a:cxn>
                  <a:cxn ang="0">
                    <a:pos x="T2" y="T3"/>
                  </a:cxn>
                  <a:cxn ang="0">
                    <a:pos x="T4" y="T5"/>
                  </a:cxn>
                </a:cxnLst>
                <a:rect l="0" t="0" r="r" b="b"/>
                <a:pathLst>
                  <a:path w="113" h="30">
                    <a:moveTo>
                      <a:pt x="0" y="0"/>
                    </a:moveTo>
                    <a:cubicBezTo>
                      <a:pt x="12" y="18"/>
                      <a:pt x="33" y="30"/>
                      <a:pt x="57" y="30"/>
                    </a:cubicBezTo>
                    <a:cubicBezTo>
                      <a:pt x="80" y="30"/>
                      <a:pt x="101" y="18"/>
                      <a:pt x="113"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30" name="Freeform 76"/>
              <p:cNvSpPr>
                <a:spLocks/>
              </p:cNvSpPr>
              <p:nvPr/>
            </p:nvSpPr>
            <p:spPr bwMode="auto">
              <a:xfrm>
                <a:off x="1301" y="1480"/>
                <a:ext cx="74" cy="75"/>
              </a:xfrm>
              <a:custGeom>
                <a:avLst/>
                <a:gdLst>
                  <a:gd name="T0" fmla="*/ 0 w 74"/>
                  <a:gd name="T1" fmla="*/ 75 h 75"/>
                  <a:gd name="T2" fmla="*/ 74 w 74"/>
                  <a:gd name="T3" fmla="*/ 75 h 75"/>
                  <a:gd name="T4" fmla="*/ 40 w 74"/>
                  <a:gd name="T5" fmla="*/ 0 h 75"/>
                  <a:gd name="T6" fmla="*/ 0 w 74"/>
                  <a:gd name="T7" fmla="*/ 75 h 75"/>
                </a:gdLst>
                <a:ahLst/>
                <a:cxnLst>
                  <a:cxn ang="0">
                    <a:pos x="T0" y="T1"/>
                  </a:cxn>
                  <a:cxn ang="0">
                    <a:pos x="T2" y="T3"/>
                  </a:cxn>
                  <a:cxn ang="0">
                    <a:pos x="T4" y="T5"/>
                  </a:cxn>
                  <a:cxn ang="0">
                    <a:pos x="T6" y="T7"/>
                  </a:cxn>
                </a:cxnLst>
                <a:rect l="0" t="0" r="r" b="b"/>
                <a:pathLst>
                  <a:path w="74" h="75">
                    <a:moveTo>
                      <a:pt x="0" y="75"/>
                    </a:moveTo>
                    <a:lnTo>
                      <a:pt x="74" y="75"/>
                    </a:lnTo>
                    <a:lnTo>
                      <a:pt x="40" y="0"/>
                    </a:lnTo>
                    <a:lnTo>
                      <a:pt x="0" y="75"/>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31" name="Freeform 77"/>
              <p:cNvSpPr>
                <a:spLocks/>
              </p:cNvSpPr>
              <p:nvPr/>
            </p:nvSpPr>
            <p:spPr bwMode="auto">
              <a:xfrm>
                <a:off x="1255" y="1426"/>
                <a:ext cx="108" cy="50"/>
              </a:xfrm>
              <a:custGeom>
                <a:avLst/>
                <a:gdLst>
                  <a:gd name="T0" fmla="*/ 128 w 149"/>
                  <a:gd name="T1" fmla="*/ 18 h 69"/>
                  <a:gd name="T2" fmla="*/ 145 w 149"/>
                  <a:gd name="T3" fmla="*/ 48 h 69"/>
                  <a:gd name="T4" fmla="*/ 116 w 149"/>
                  <a:gd name="T5" fmla="*/ 65 h 69"/>
                  <a:gd name="T6" fmla="*/ 104 w 149"/>
                  <a:gd name="T7" fmla="*/ 59 h 69"/>
                  <a:gd name="T8" fmla="*/ 42 w 149"/>
                  <a:gd name="T9" fmla="*/ 8 h 69"/>
                  <a:gd name="T10" fmla="*/ 1 w 149"/>
                  <a:gd name="T11" fmla="*/ 9 h 69"/>
                </a:gdLst>
                <a:ahLst/>
                <a:cxnLst>
                  <a:cxn ang="0">
                    <a:pos x="T0" y="T1"/>
                  </a:cxn>
                  <a:cxn ang="0">
                    <a:pos x="T2" y="T3"/>
                  </a:cxn>
                  <a:cxn ang="0">
                    <a:pos x="T4" y="T5"/>
                  </a:cxn>
                  <a:cxn ang="0">
                    <a:pos x="T6" y="T7"/>
                  </a:cxn>
                  <a:cxn ang="0">
                    <a:pos x="T8" y="T9"/>
                  </a:cxn>
                  <a:cxn ang="0">
                    <a:pos x="T10" y="T11"/>
                  </a:cxn>
                </a:cxnLst>
                <a:rect l="0" t="0" r="r" b="b"/>
                <a:pathLst>
                  <a:path w="149" h="69">
                    <a:moveTo>
                      <a:pt x="128" y="18"/>
                    </a:moveTo>
                    <a:cubicBezTo>
                      <a:pt x="141" y="21"/>
                      <a:pt x="149" y="34"/>
                      <a:pt x="145" y="48"/>
                    </a:cubicBezTo>
                    <a:cubicBezTo>
                      <a:pt x="142" y="61"/>
                      <a:pt x="129" y="69"/>
                      <a:pt x="116" y="65"/>
                    </a:cubicBezTo>
                    <a:cubicBezTo>
                      <a:pt x="111" y="64"/>
                      <a:pt x="108" y="61"/>
                      <a:pt x="104" y="59"/>
                    </a:cubicBezTo>
                    <a:cubicBezTo>
                      <a:pt x="98" y="53"/>
                      <a:pt x="69" y="16"/>
                      <a:pt x="42" y="8"/>
                    </a:cubicBezTo>
                    <a:cubicBezTo>
                      <a:pt x="16" y="0"/>
                      <a:pt x="0" y="8"/>
                      <a:pt x="1" y="9"/>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93" name="Group 153"/>
            <p:cNvGrpSpPr>
              <a:grpSpLocks noChangeAspect="1"/>
            </p:cNvGrpSpPr>
            <p:nvPr/>
          </p:nvGrpSpPr>
          <p:grpSpPr bwMode="auto">
            <a:xfrm>
              <a:off x="1793507" y="1941264"/>
              <a:ext cx="414338" cy="412750"/>
              <a:chOff x="1133" y="1137"/>
              <a:chExt cx="261" cy="260"/>
            </a:xfrm>
          </p:grpSpPr>
          <p:sp>
            <p:nvSpPr>
              <p:cNvPr id="712" name="Oval 154"/>
              <p:cNvSpPr>
                <a:spLocks noChangeArrowheads="1"/>
              </p:cNvSpPr>
              <p:nvPr/>
            </p:nvSpPr>
            <p:spPr bwMode="auto">
              <a:xfrm>
                <a:off x="1210" y="1215"/>
                <a:ext cx="107" cy="107"/>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13" name="Line 155"/>
              <p:cNvSpPr>
                <a:spLocks noChangeShapeType="1"/>
              </p:cNvSpPr>
              <p:nvPr/>
            </p:nvSpPr>
            <p:spPr bwMode="auto">
              <a:xfrm flipH="1" flipV="1">
                <a:off x="1171" y="1175"/>
                <a:ext cx="37" cy="36"/>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14" name="Line 156"/>
              <p:cNvSpPr>
                <a:spLocks noChangeShapeType="1"/>
              </p:cNvSpPr>
              <p:nvPr/>
            </p:nvSpPr>
            <p:spPr bwMode="auto">
              <a:xfrm flipV="1">
                <a:off x="1319" y="1175"/>
                <a:ext cx="38" cy="36"/>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15" name="Line 157"/>
              <p:cNvSpPr>
                <a:spLocks noChangeShapeType="1"/>
              </p:cNvSpPr>
              <p:nvPr/>
            </p:nvSpPr>
            <p:spPr bwMode="auto">
              <a:xfrm flipV="1">
                <a:off x="1264" y="1137"/>
                <a:ext cx="0" cy="52"/>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16" name="Line 158"/>
              <p:cNvSpPr>
                <a:spLocks noChangeShapeType="1"/>
              </p:cNvSpPr>
              <p:nvPr/>
            </p:nvSpPr>
            <p:spPr bwMode="auto">
              <a:xfrm>
                <a:off x="1264" y="1345"/>
                <a:ext cx="0" cy="52"/>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17" name="Line 159"/>
              <p:cNvSpPr>
                <a:spLocks noChangeShapeType="1"/>
              </p:cNvSpPr>
              <p:nvPr/>
            </p:nvSpPr>
            <p:spPr bwMode="auto">
              <a:xfrm>
                <a:off x="1319" y="1322"/>
                <a:ext cx="38" cy="37"/>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18" name="Line 160"/>
              <p:cNvSpPr>
                <a:spLocks noChangeShapeType="1"/>
              </p:cNvSpPr>
              <p:nvPr/>
            </p:nvSpPr>
            <p:spPr bwMode="auto">
              <a:xfrm flipH="1">
                <a:off x="1171" y="1322"/>
                <a:ext cx="37" cy="37"/>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19" name="Line 161"/>
              <p:cNvSpPr>
                <a:spLocks noChangeShapeType="1"/>
              </p:cNvSpPr>
              <p:nvPr/>
            </p:nvSpPr>
            <p:spPr bwMode="auto">
              <a:xfrm flipH="1">
                <a:off x="1133" y="1267"/>
                <a:ext cx="53"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20" name="Line 162"/>
              <p:cNvSpPr>
                <a:spLocks noChangeShapeType="1"/>
              </p:cNvSpPr>
              <p:nvPr/>
            </p:nvSpPr>
            <p:spPr bwMode="auto">
              <a:xfrm>
                <a:off x="1342" y="1267"/>
                <a:ext cx="52"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94" name="Group 191"/>
            <p:cNvGrpSpPr>
              <a:grpSpLocks noChangeAspect="1"/>
            </p:cNvGrpSpPr>
            <p:nvPr/>
          </p:nvGrpSpPr>
          <p:grpSpPr bwMode="auto">
            <a:xfrm>
              <a:off x="1801445" y="1357597"/>
              <a:ext cx="398462" cy="398463"/>
              <a:chOff x="1152" y="805"/>
              <a:chExt cx="251" cy="251"/>
            </a:xfrm>
          </p:grpSpPr>
          <p:sp>
            <p:nvSpPr>
              <p:cNvPr id="707" name="Freeform 192"/>
              <p:cNvSpPr>
                <a:spLocks/>
              </p:cNvSpPr>
              <p:nvPr/>
            </p:nvSpPr>
            <p:spPr bwMode="auto">
              <a:xfrm>
                <a:off x="1152" y="805"/>
                <a:ext cx="251" cy="251"/>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Lst>
                <a:ahLst/>
                <a:cxnLst>
                  <a:cxn ang="0">
                    <a:pos x="T0" y="T1"/>
                  </a:cxn>
                  <a:cxn ang="0">
                    <a:pos x="T2" y="T3"/>
                  </a:cxn>
                  <a:cxn ang="0">
                    <a:pos x="T4" y="T5"/>
                  </a:cxn>
                  <a:cxn ang="0">
                    <a:pos x="T6" y="T7"/>
                  </a:cxn>
                  <a:cxn ang="0">
                    <a:pos x="T8" y="T9"/>
                  </a:cxn>
                  <a:cxn ang="0">
                    <a:pos x="T10" y="T11"/>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08" name="Oval 193"/>
              <p:cNvSpPr>
                <a:spLocks noChangeArrowheads="1"/>
              </p:cNvSpPr>
              <p:nvPr/>
            </p:nvSpPr>
            <p:spPr bwMode="auto">
              <a:xfrm>
                <a:off x="1204" y="857"/>
                <a:ext cx="147" cy="147"/>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09" name="Oval 194"/>
              <p:cNvSpPr>
                <a:spLocks noChangeArrowheads="1"/>
              </p:cNvSpPr>
              <p:nvPr/>
            </p:nvSpPr>
            <p:spPr bwMode="auto">
              <a:xfrm>
                <a:off x="1256" y="909"/>
                <a:ext cx="43" cy="43"/>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10" name="Line 195"/>
              <p:cNvSpPr>
                <a:spLocks noChangeShapeType="1"/>
              </p:cNvSpPr>
              <p:nvPr/>
            </p:nvSpPr>
            <p:spPr bwMode="auto">
              <a:xfrm flipV="1">
                <a:off x="1277" y="877"/>
                <a:ext cx="54" cy="53"/>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11" name="Freeform 196"/>
              <p:cNvSpPr>
                <a:spLocks/>
              </p:cNvSpPr>
              <p:nvPr/>
            </p:nvSpPr>
            <p:spPr bwMode="auto">
              <a:xfrm>
                <a:off x="1329" y="816"/>
                <a:ext cx="64" cy="62"/>
              </a:xfrm>
              <a:custGeom>
                <a:avLst/>
                <a:gdLst>
                  <a:gd name="T0" fmla="*/ 64 w 64"/>
                  <a:gd name="T1" fmla="*/ 30 h 62"/>
                  <a:gd name="T2" fmla="*/ 34 w 64"/>
                  <a:gd name="T3" fmla="*/ 30 h 62"/>
                  <a:gd name="T4" fmla="*/ 34 w 64"/>
                  <a:gd name="T5" fmla="*/ 0 h 62"/>
                  <a:gd name="T6" fmla="*/ 0 w 64"/>
                  <a:gd name="T7" fmla="*/ 31 h 62"/>
                  <a:gd name="T8" fmla="*/ 0 w 64"/>
                  <a:gd name="T9" fmla="*/ 62 h 62"/>
                  <a:gd name="T10" fmla="*/ 30 w 64"/>
                  <a:gd name="T11" fmla="*/ 62 h 62"/>
                  <a:gd name="T12" fmla="*/ 64 w 64"/>
                  <a:gd name="T13" fmla="*/ 30 h 62"/>
                </a:gdLst>
                <a:ahLst/>
                <a:cxnLst>
                  <a:cxn ang="0">
                    <a:pos x="T0" y="T1"/>
                  </a:cxn>
                  <a:cxn ang="0">
                    <a:pos x="T2" y="T3"/>
                  </a:cxn>
                  <a:cxn ang="0">
                    <a:pos x="T4" y="T5"/>
                  </a:cxn>
                  <a:cxn ang="0">
                    <a:pos x="T6" y="T7"/>
                  </a:cxn>
                  <a:cxn ang="0">
                    <a:pos x="T8" y="T9"/>
                  </a:cxn>
                  <a:cxn ang="0">
                    <a:pos x="T10" y="T11"/>
                  </a:cxn>
                  <a:cxn ang="0">
                    <a:pos x="T12" y="T13"/>
                  </a:cxn>
                </a:cxnLst>
                <a:rect l="0" t="0" r="r" b="b"/>
                <a:pathLst>
                  <a:path w="64" h="62">
                    <a:moveTo>
                      <a:pt x="64" y="30"/>
                    </a:moveTo>
                    <a:lnTo>
                      <a:pt x="34" y="30"/>
                    </a:lnTo>
                    <a:lnTo>
                      <a:pt x="34" y="0"/>
                    </a:lnTo>
                    <a:lnTo>
                      <a:pt x="0" y="31"/>
                    </a:lnTo>
                    <a:lnTo>
                      <a:pt x="0" y="62"/>
                    </a:lnTo>
                    <a:lnTo>
                      <a:pt x="30" y="62"/>
                    </a:lnTo>
                    <a:lnTo>
                      <a:pt x="64" y="3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95" name="Group 222"/>
            <p:cNvGrpSpPr>
              <a:grpSpLocks noChangeAspect="1"/>
            </p:cNvGrpSpPr>
            <p:nvPr/>
          </p:nvGrpSpPr>
          <p:grpSpPr bwMode="auto">
            <a:xfrm>
              <a:off x="1807001" y="813618"/>
              <a:ext cx="387350" cy="358775"/>
              <a:chOff x="1167" y="497"/>
              <a:chExt cx="244" cy="226"/>
            </a:xfrm>
          </p:grpSpPr>
          <p:sp>
            <p:nvSpPr>
              <p:cNvPr id="703" name="Freeform 223"/>
              <p:cNvSpPr>
                <a:spLocks/>
              </p:cNvSpPr>
              <p:nvPr/>
            </p:nvSpPr>
            <p:spPr bwMode="auto">
              <a:xfrm>
                <a:off x="1189" y="538"/>
                <a:ext cx="112" cy="112"/>
              </a:xfrm>
              <a:custGeom>
                <a:avLst/>
                <a:gdLst>
                  <a:gd name="T0" fmla="*/ 0 w 154"/>
                  <a:gd name="T1" fmla="*/ 154 h 154"/>
                  <a:gd name="T2" fmla="*/ 154 w 154"/>
                  <a:gd name="T3" fmla="*/ 0 h 154"/>
                </a:gdLst>
                <a:ahLst/>
                <a:cxnLst>
                  <a:cxn ang="0">
                    <a:pos x="T0" y="T1"/>
                  </a:cxn>
                  <a:cxn ang="0">
                    <a:pos x="T2" y="T3"/>
                  </a:cxn>
                </a:cxnLst>
                <a:rect l="0" t="0" r="r" b="b"/>
                <a:pathLst>
                  <a:path w="154" h="154">
                    <a:moveTo>
                      <a:pt x="0" y="154"/>
                    </a:moveTo>
                    <a:cubicBezTo>
                      <a:pt x="0" y="69"/>
                      <a:pt x="69" y="0"/>
                      <a:pt x="154"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04" name="Freeform 224"/>
              <p:cNvSpPr>
                <a:spLocks/>
              </p:cNvSpPr>
              <p:nvPr/>
            </p:nvSpPr>
            <p:spPr bwMode="auto">
              <a:xfrm>
                <a:off x="1265" y="507"/>
                <a:ext cx="38" cy="69"/>
              </a:xfrm>
              <a:custGeom>
                <a:avLst/>
                <a:gdLst>
                  <a:gd name="T0" fmla="*/ 0 w 38"/>
                  <a:gd name="T1" fmla="*/ 0 h 69"/>
                  <a:gd name="T2" fmla="*/ 38 w 38"/>
                  <a:gd name="T3" fmla="*/ 32 h 69"/>
                  <a:gd name="T4" fmla="*/ 7 w 38"/>
                  <a:gd name="T5" fmla="*/ 69 h 69"/>
                </a:gdLst>
                <a:ahLst/>
                <a:cxnLst>
                  <a:cxn ang="0">
                    <a:pos x="T0" y="T1"/>
                  </a:cxn>
                  <a:cxn ang="0">
                    <a:pos x="T2" y="T3"/>
                  </a:cxn>
                  <a:cxn ang="0">
                    <a:pos x="T4" y="T5"/>
                  </a:cxn>
                </a:cxnLst>
                <a:rect l="0" t="0" r="r" b="b"/>
                <a:pathLst>
                  <a:path w="38" h="69">
                    <a:moveTo>
                      <a:pt x="0" y="0"/>
                    </a:moveTo>
                    <a:lnTo>
                      <a:pt x="38" y="32"/>
                    </a:lnTo>
                    <a:lnTo>
                      <a:pt x="7" y="69"/>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05" name="Oval 225"/>
              <p:cNvSpPr>
                <a:spLocks noChangeArrowheads="1"/>
              </p:cNvSpPr>
              <p:nvPr/>
            </p:nvSpPr>
            <p:spPr bwMode="auto">
              <a:xfrm>
                <a:off x="1167" y="670"/>
                <a:ext cx="53" cy="53"/>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06" name="Rectangle 226"/>
              <p:cNvSpPr>
                <a:spLocks noChangeArrowheads="1"/>
              </p:cNvSpPr>
              <p:nvPr/>
            </p:nvSpPr>
            <p:spPr bwMode="auto">
              <a:xfrm>
                <a:off x="1325" y="497"/>
                <a:ext cx="86" cy="86"/>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96" name="Group 229"/>
            <p:cNvGrpSpPr>
              <a:grpSpLocks noChangeAspect="1"/>
            </p:cNvGrpSpPr>
            <p:nvPr/>
          </p:nvGrpSpPr>
          <p:grpSpPr bwMode="auto">
            <a:xfrm>
              <a:off x="1833195" y="241064"/>
              <a:ext cx="334963" cy="387350"/>
              <a:chOff x="1179" y="157"/>
              <a:chExt cx="211" cy="244"/>
            </a:xfrm>
          </p:grpSpPr>
          <p:sp>
            <p:nvSpPr>
              <p:cNvPr id="697" name="Freeform 230"/>
              <p:cNvSpPr>
                <a:spLocks/>
              </p:cNvSpPr>
              <p:nvPr/>
            </p:nvSpPr>
            <p:spPr bwMode="auto">
              <a:xfrm>
                <a:off x="1203" y="188"/>
                <a:ext cx="163" cy="213"/>
              </a:xfrm>
              <a:custGeom>
                <a:avLst/>
                <a:gdLst>
                  <a:gd name="T0" fmla="*/ 225 w 225"/>
                  <a:gd name="T1" fmla="*/ 0 h 293"/>
                  <a:gd name="T2" fmla="*/ 225 w 225"/>
                  <a:gd name="T3" fmla="*/ 269 h 293"/>
                  <a:gd name="T4" fmla="*/ 201 w 225"/>
                  <a:gd name="T5" fmla="*/ 293 h 293"/>
                  <a:gd name="T6" fmla="*/ 24 w 225"/>
                  <a:gd name="T7" fmla="*/ 293 h 293"/>
                  <a:gd name="T8" fmla="*/ 0 w 225"/>
                  <a:gd name="T9" fmla="*/ 269 h 293"/>
                  <a:gd name="T10" fmla="*/ 0 w 225"/>
                  <a:gd name="T11" fmla="*/ 2 h 293"/>
                </a:gdLst>
                <a:ahLst/>
                <a:cxnLst>
                  <a:cxn ang="0">
                    <a:pos x="T0" y="T1"/>
                  </a:cxn>
                  <a:cxn ang="0">
                    <a:pos x="T2" y="T3"/>
                  </a:cxn>
                  <a:cxn ang="0">
                    <a:pos x="T4" y="T5"/>
                  </a:cxn>
                  <a:cxn ang="0">
                    <a:pos x="T6" y="T7"/>
                  </a:cxn>
                  <a:cxn ang="0">
                    <a:pos x="T8" y="T9"/>
                  </a:cxn>
                  <a:cxn ang="0">
                    <a:pos x="T10" y="T11"/>
                  </a:cxn>
                </a:cxnLst>
                <a:rect l="0" t="0" r="r" b="b"/>
                <a:pathLst>
                  <a:path w="225" h="293">
                    <a:moveTo>
                      <a:pt x="225" y="0"/>
                    </a:moveTo>
                    <a:cubicBezTo>
                      <a:pt x="225" y="269"/>
                      <a:pt x="225" y="269"/>
                      <a:pt x="225" y="269"/>
                    </a:cubicBezTo>
                    <a:cubicBezTo>
                      <a:pt x="225" y="282"/>
                      <a:pt x="214" y="293"/>
                      <a:pt x="201" y="293"/>
                    </a:cubicBezTo>
                    <a:cubicBezTo>
                      <a:pt x="24" y="293"/>
                      <a:pt x="24" y="293"/>
                      <a:pt x="24" y="293"/>
                    </a:cubicBezTo>
                    <a:cubicBezTo>
                      <a:pt x="11" y="293"/>
                      <a:pt x="0" y="282"/>
                      <a:pt x="0" y="269"/>
                    </a:cubicBezTo>
                    <a:cubicBezTo>
                      <a:pt x="0" y="2"/>
                      <a:pt x="0" y="2"/>
                      <a:pt x="0" y="2"/>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98" name="Line 231"/>
              <p:cNvSpPr>
                <a:spLocks noChangeShapeType="1"/>
              </p:cNvSpPr>
              <p:nvPr/>
            </p:nvSpPr>
            <p:spPr bwMode="auto">
              <a:xfrm>
                <a:off x="1179" y="190"/>
                <a:ext cx="211"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99" name="Line 232"/>
              <p:cNvSpPr>
                <a:spLocks noChangeShapeType="1"/>
              </p:cNvSpPr>
              <p:nvPr/>
            </p:nvSpPr>
            <p:spPr bwMode="auto">
              <a:xfrm>
                <a:off x="1252" y="230"/>
                <a:ext cx="0" cy="129"/>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00" name="Line 233"/>
              <p:cNvSpPr>
                <a:spLocks noChangeShapeType="1"/>
              </p:cNvSpPr>
              <p:nvPr/>
            </p:nvSpPr>
            <p:spPr bwMode="auto">
              <a:xfrm>
                <a:off x="1285" y="230"/>
                <a:ext cx="0" cy="129"/>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01" name="Line 234"/>
              <p:cNvSpPr>
                <a:spLocks noChangeShapeType="1"/>
              </p:cNvSpPr>
              <p:nvPr/>
            </p:nvSpPr>
            <p:spPr bwMode="auto">
              <a:xfrm>
                <a:off x="1317" y="230"/>
                <a:ext cx="0" cy="129"/>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02" name="Freeform 235"/>
              <p:cNvSpPr>
                <a:spLocks/>
              </p:cNvSpPr>
              <p:nvPr/>
            </p:nvSpPr>
            <p:spPr bwMode="auto">
              <a:xfrm>
                <a:off x="1252" y="157"/>
                <a:ext cx="65" cy="33"/>
              </a:xfrm>
              <a:custGeom>
                <a:avLst/>
                <a:gdLst>
                  <a:gd name="T0" fmla="*/ 90 w 90"/>
                  <a:gd name="T1" fmla="*/ 44 h 46"/>
                  <a:gd name="T2" fmla="*/ 90 w 90"/>
                  <a:gd name="T3" fmla="*/ 14 h 46"/>
                  <a:gd name="T4" fmla="*/ 76 w 90"/>
                  <a:gd name="T5" fmla="*/ 0 h 46"/>
                  <a:gd name="T6" fmla="*/ 14 w 90"/>
                  <a:gd name="T7" fmla="*/ 0 h 46"/>
                  <a:gd name="T8" fmla="*/ 0 w 90"/>
                  <a:gd name="T9" fmla="*/ 14 h 46"/>
                  <a:gd name="T10" fmla="*/ 0 w 90"/>
                  <a:gd name="T11" fmla="*/ 46 h 46"/>
                </a:gdLst>
                <a:ahLst/>
                <a:cxnLst>
                  <a:cxn ang="0">
                    <a:pos x="T0" y="T1"/>
                  </a:cxn>
                  <a:cxn ang="0">
                    <a:pos x="T2" y="T3"/>
                  </a:cxn>
                  <a:cxn ang="0">
                    <a:pos x="T4" y="T5"/>
                  </a:cxn>
                  <a:cxn ang="0">
                    <a:pos x="T6" y="T7"/>
                  </a:cxn>
                  <a:cxn ang="0">
                    <a:pos x="T8" y="T9"/>
                  </a:cxn>
                  <a:cxn ang="0">
                    <a:pos x="T10" y="T11"/>
                  </a:cxn>
                </a:cxnLst>
                <a:rect l="0" t="0" r="r" b="b"/>
                <a:pathLst>
                  <a:path w="90" h="46">
                    <a:moveTo>
                      <a:pt x="90" y="44"/>
                    </a:moveTo>
                    <a:cubicBezTo>
                      <a:pt x="90" y="14"/>
                      <a:pt x="90" y="14"/>
                      <a:pt x="90" y="14"/>
                    </a:cubicBezTo>
                    <a:cubicBezTo>
                      <a:pt x="90" y="6"/>
                      <a:pt x="84" y="0"/>
                      <a:pt x="76" y="0"/>
                    </a:cubicBezTo>
                    <a:cubicBezTo>
                      <a:pt x="14" y="0"/>
                      <a:pt x="14" y="0"/>
                      <a:pt x="14" y="0"/>
                    </a:cubicBezTo>
                    <a:cubicBezTo>
                      <a:pt x="6" y="0"/>
                      <a:pt x="0" y="6"/>
                      <a:pt x="0" y="14"/>
                    </a:cubicBezTo>
                    <a:cubicBezTo>
                      <a:pt x="0" y="46"/>
                      <a:pt x="0" y="46"/>
                      <a:pt x="0" y="46"/>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grpSp>
        <p:nvGrpSpPr>
          <p:cNvPr id="748" name="Group 747"/>
          <p:cNvGrpSpPr/>
          <p:nvPr/>
        </p:nvGrpSpPr>
        <p:grpSpPr>
          <a:xfrm>
            <a:off x="-9970398" y="303965"/>
            <a:ext cx="389786" cy="4022815"/>
            <a:chOff x="1273034" y="309563"/>
            <a:chExt cx="397602" cy="4103481"/>
          </a:xfrm>
        </p:grpSpPr>
        <p:grpSp>
          <p:nvGrpSpPr>
            <p:cNvPr id="749" name="Group 31"/>
            <p:cNvGrpSpPr>
              <a:grpSpLocks noChangeAspect="1"/>
            </p:cNvGrpSpPr>
            <p:nvPr/>
          </p:nvGrpSpPr>
          <p:grpSpPr bwMode="auto">
            <a:xfrm>
              <a:off x="1273034" y="3079105"/>
              <a:ext cx="397602" cy="289750"/>
              <a:chOff x="3795" y="2113"/>
              <a:chExt cx="247" cy="180"/>
            </a:xfrm>
          </p:grpSpPr>
          <p:sp>
            <p:nvSpPr>
              <p:cNvPr id="791" name="Rectangle 32"/>
              <p:cNvSpPr>
                <a:spLocks noChangeArrowheads="1"/>
              </p:cNvSpPr>
              <p:nvPr/>
            </p:nvSpPr>
            <p:spPr bwMode="auto">
              <a:xfrm>
                <a:off x="3795" y="2146"/>
                <a:ext cx="245" cy="147"/>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92" name="Rectangle 33"/>
              <p:cNvSpPr>
                <a:spLocks noChangeArrowheads="1"/>
              </p:cNvSpPr>
              <p:nvPr/>
            </p:nvSpPr>
            <p:spPr bwMode="auto">
              <a:xfrm>
                <a:off x="3893" y="2210"/>
                <a:ext cx="49" cy="33"/>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93" name="Line 34"/>
              <p:cNvSpPr>
                <a:spLocks noChangeShapeType="1"/>
              </p:cNvSpPr>
              <p:nvPr/>
            </p:nvSpPr>
            <p:spPr bwMode="auto">
              <a:xfrm flipH="1" flipV="1">
                <a:off x="3795" y="2179"/>
                <a:ext cx="98" cy="51"/>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94" name="Line 35"/>
              <p:cNvSpPr>
                <a:spLocks noChangeShapeType="1"/>
              </p:cNvSpPr>
              <p:nvPr/>
            </p:nvSpPr>
            <p:spPr bwMode="auto">
              <a:xfrm flipV="1">
                <a:off x="3943" y="2179"/>
                <a:ext cx="99" cy="51"/>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95" name="Freeform 36"/>
              <p:cNvSpPr>
                <a:spLocks/>
              </p:cNvSpPr>
              <p:nvPr/>
            </p:nvSpPr>
            <p:spPr bwMode="auto">
              <a:xfrm>
                <a:off x="3876" y="2113"/>
                <a:ext cx="84" cy="33"/>
              </a:xfrm>
              <a:custGeom>
                <a:avLst/>
                <a:gdLst>
                  <a:gd name="T0" fmla="*/ 116 w 116"/>
                  <a:gd name="T1" fmla="*/ 45 h 45"/>
                  <a:gd name="T2" fmla="*/ 116 w 116"/>
                  <a:gd name="T3" fmla="*/ 17 h 45"/>
                  <a:gd name="T4" fmla="*/ 99 w 116"/>
                  <a:gd name="T5" fmla="*/ 0 h 45"/>
                  <a:gd name="T6" fmla="*/ 17 w 116"/>
                  <a:gd name="T7" fmla="*/ 0 h 45"/>
                  <a:gd name="T8" fmla="*/ 0 w 116"/>
                  <a:gd name="T9" fmla="*/ 17 h 45"/>
                  <a:gd name="T10" fmla="*/ 0 w 116"/>
                  <a:gd name="T11" fmla="*/ 45 h 45"/>
                </a:gdLst>
                <a:ahLst/>
                <a:cxnLst>
                  <a:cxn ang="0">
                    <a:pos x="T0" y="T1"/>
                  </a:cxn>
                  <a:cxn ang="0">
                    <a:pos x="T2" y="T3"/>
                  </a:cxn>
                  <a:cxn ang="0">
                    <a:pos x="T4" y="T5"/>
                  </a:cxn>
                  <a:cxn ang="0">
                    <a:pos x="T6" y="T7"/>
                  </a:cxn>
                  <a:cxn ang="0">
                    <a:pos x="T8" y="T9"/>
                  </a:cxn>
                  <a:cxn ang="0">
                    <a:pos x="T10" y="T11"/>
                  </a:cxn>
                </a:cxnLst>
                <a:rect l="0" t="0" r="r" b="b"/>
                <a:pathLst>
                  <a:path w="116" h="45">
                    <a:moveTo>
                      <a:pt x="116" y="45"/>
                    </a:moveTo>
                    <a:cubicBezTo>
                      <a:pt x="116" y="17"/>
                      <a:pt x="116" y="17"/>
                      <a:pt x="116" y="17"/>
                    </a:cubicBezTo>
                    <a:cubicBezTo>
                      <a:pt x="116" y="7"/>
                      <a:pt x="108" y="0"/>
                      <a:pt x="99" y="0"/>
                    </a:cubicBezTo>
                    <a:cubicBezTo>
                      <a:pt x="17" y="0"/>
                      <a:pt x="17" y="0"/>
                      <a:pt x="17" y="0"/>
                    </a:cubicBezTo>
                    <a:cubicBezTo>
                      <a:pt x="7" y="0"/>
                      <a:pt x="0" y="7"/>
                      <a:pt x="0" y="17"/>
                    </a:cubicBezTo>
                    <a:cubicBezTo>
                      <a:pt x="0" y="45"/>
                      <a:pt x="0" y="45"/>
                      <a:pt x="0" y="45"/>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750" name="Group 39"/>
            <p:cNvGrpSpPr>
              <a:grpSpLocks noChangeAspect="1"/>
            </p:cNvGrpSpPr>
            <p:nvPr/>
          </p:nvGrpSpPr>
          <p:grpSpPr bwMode="auto">
            <a:xfrm>
              <a:off x="1291828" y="3558718"/>
              <a:ext cx="360014" cy="365892"/>
              <a:chOff x="3796" y="2078"/>
              <a:chExt cx="245" cy="249"/>
            </a:xfrm>
          </p:grpSpPr>
          <p:sp>
            <p:nvSpPr>
              <p:cNvPr id="786" name="Rectangle 40"/>
              <p:cNvSpPr>
                <a:spLocks noChangeArrowheads="1"/>
              </p:cNvSpPr>
              <p:nvPr/>
            </p:nvSpPr>
            <p:spPr bwMode="auto">
              <a:xfrm>
                <a:off x="3879" y="2164"/>
                <a:ext cx="161" cy="161"/>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87" name="Freeform 41"/>
              <p:cNvSpPr>
                <a:spLocks/>
              </p:cNvSpPr>
              <p:nvPr/>
            </p:nvSpPr>
            <p:spPr bwMode="auto">
              <a:xfrm>
                <a:off x="3801" y="2081"/>
                <a:ext cx="240" cy="83"/>
              </a:xfrm>
              <a:custGeom>
                <a:avLst/>
                <a:gdLst>
                  <a:gd name="T0" fmla="*/ 240 w 240"/>
                  <a:gd name="T1" fmla="*/ 81 h 83"/>
                  <a:gd name="T2" fmla="*/ 160 w 240"/>
                  <a:gd name="T3" fmla="*/ 0 h 83"/>
                  <a:gd name="T4" fmla="*/ 0 w 240"/>
                  <a:gd name="T5" fmla="*/ 0 h 83"/>
                  <a:gd name="T6" fmla="*/ 78 w 240"/>
                  <a:gd name="T7" fmla="*/ 83 h 83"/>
                </a:gdLst>
                <a:ahLst/>
                <a:cxnLst>
                  <a:cxn ang="0">
                    <a:pos x="T0" y="T1"/>
                  </a:cxn>
                  <a:cxn ang="0">
                    <a:pos x="T2" y="T3"/>
                  </a:cxn>
                  <a:cxn ang="0">
                    <a:pos x="T4" y="T5"/>
                  </a:cxn>
                  <a:cxn ang="0">
                    <a:pos x="T6" y="T7"/>
                  </a:cxn>
                </a:cxnLst>
                <a:rect l="0" t="0" r="r" b="b"/>
                <a:pathLst>
                  <a:path w="240" h="83">
                    <a:moveTo>
                      <a:pt x="240" y="81"/>
                    </a:moveTo>
                    <a:lnTo>
                      <a:pt x="160" y="0"/>
                    </a:lnTo>
                    <a:lnTo>
                      <a:pt x="0" y="0"/>
                    </a:lnTo>
                    <a:lnTo>
                      <a:pt x="78" y="83"/>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88" name="Freeform 42"/>
              <p:cNvSpPr>
                <a:spLocks/>
              </p:cNvSpPr>
              <p:nvPr/>
            </p:nvSpPr>
            <p:spPr bwMode="auto">
              <a:xfrm>
                <a:off x="3796" y="2078"/>
                <a:ext cx="82" cy="249"/>
              </a:xfrm>
              <a:custGeom>
                <a:avLst/>
                <a:gdLst>
                  <a:gd name="T0" fmla="*/ 0 w 82"/>
                  <a:gd name="T1" fmla="*/ 0 h 249"/>
                  <a:gd name="T2" fmla="*/ 0 w 82"/>
                  <a:gd name="T3" fmla="*/ 166 h 249"/>
                  <a:gd name="T4" fmla="*/ 82 w 82"/>
                  <a:gd name="T5" fmla="*/ 249 h 249"/>
                </a:gdLst>
                <a:ahLst/>
                <a:cxnLst>
                  <a:cxn ang="0">
                    <a:pos x="T0" y="T1"/>
                  </a:cxn>
                  <a:cxn ang="0">
                    <a:pos x="T2" y="T3"/>
                  </a:cxn>
                  <a:cxn ang="0">
                    <a:pos x="T4" y="T5"/>
                  </a:cxn>
                </a:cxnLst>
                <a:rect l="0" t="0" r="r" b="b"/>
                <a:pathLst>
                  <a:path w="82" h="249">
                    <a:moveTo>
                      <a:pt x="0" y="0"/>
                    </a:moveTo>
                    <a:lnTo>
                      <a:pt x="0" y="166"/>
                    </a:lnTo>
                    <a:lnTo>
                      <a:pt x="82" y="249"/>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89" name="Line 43"/>
              <p:cNvSpPr>
                <a:spLocks noChangeShapeType="1"/>
              </p:cNvSpPr>
              <p:nvPr/>
            </p:nvSpPr>
            <p:spPr bwMode="auto">
              <a:xfrm>
                <a:off x="3887" y="2081"/>
                <a:ext cx="78" cy="83"/>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90" name="Line 44"/>
              <p:cNvSpPr>
                <a:spLocks noChangeShapeType="1"/>
              </p:cNvSpPr>
              <p:nvPr/>
            </p:nvSpPr>
            <p:spPr bwMode="auto">
              <a:xfrm flipH="1">
                <a:off x="3924" y="2120"/>
                <a:ext cx="74"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751" name="Group 47"/>
            <p:cNvGrpSpPr>
              <a:grpSpLocks noChangeAspect="1"/>
            </p:cNvGrpSpPr>
            <p:nvPr/>
          </p:nvGrpSpPr>
          <p:grpSpPr bwMode="auto">
            <a:xfrm>
              <a:off x="1285035" y="4114475"/>
              <a:ext cx="373601" cy="298569"/>
              <a:chOff x="3798" y="2107"/>
              <a:chExt cx="239" cy="191"/>
            </a:xfrm>
          </p:grpSpPr>
          <p:sp>
            <p:nvSpPr>
              <p:cNvPr id="783" name="Freeform 48"/>
              <p:cNvSpPr>
                <a:spLocks/>
              </p:cNvSpPr>
              <p:nvPr/>
            </p:nvSpPr>
            <p:spPr bwMode="auto">
              <a:xfrm>
                <a:off x="3798" y="2107"/>
                <a:ext cx="239" cy="191"/>
              </a:xfrm>
              <a:custGeom>
                <a:avLst/>
                <a:gdLst>
                  <a:gd name="T0" fmla="*/ 0 w 239"/>
                  <a:gd name="T1" fmla="*/ 17 h 191"/>
                  <a:gd name="T2" fmla="*/ 63 w 239"/>
                  <a:gd name="T3" fmla="*/ 17 h 191"/>
                  <a:gd name="T4" fmla="*/ 81 w 239"/>
                  <a:gd name="T5" fmla="*/ 0 h 191"/>
                  <a:gd name="T6" fmla="*/ 157 w 239"/>
                  <a:gd name="T7" fmla="*/ 0 h 191"/>
                  <a:gd name="T8" fmla="*/ 176 w 239"/>
                  <a:gd name="T9" fmla="*/ 17 h 191"/>
                  <a:gd name="T10" fmla="*/ 239 w 239"/>
                  <a:gd name="T11" fmla="*/ 17 h 191"/>
                  <a:gd name="T12" fmla="*/ 239 w 239"/>
                  <a:gd name="T13" fmla="*/ 191 h 191"/>
                  <a:gd name="T14" fmla="*/ 0 w 239"/>
                  <a:gd name="T15" fmla="*/ 191 h 191"/>
                  <a:gd name="T16" fmla="*/ 0 w 239"/>
                  <a:gd name="T17" fmla="*/ 17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91">
                    <a:moveTo>
                      <a:pt x="0" y="17"/>
                    </a:moveTo>
                    <a:lnTo>
                      <a:pt x="63" y="17"/>
                    </a:lnTo>
                    <a:lnTo>
                      <a:pt x="81" y="0"/>
                    </a:lnTo>
                    <a:lnTo>
                      <a:pt x="157" y="0"/>
                    </a:lnTo>
                    <a:lnTo>
                      <a:pt x="176" y="17"/>
                    </a:lnTo>
                    <a:lnTo>
                      <a:pt x="239" y="17"/>
                    </a:lnTo>
                    <a:lnTo>
                      <a:pt x="239" y="191"/>
                    </a:lnTo>
                    <a:lnTo>
                      <a:pt x="0" y="191"/>
                    </a:lnTo>
                    <a:lnTo>
                      <a:pt x="0" y="17"/>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84" name="Oval 49"/>
              <p:cNvSpPr>
                <a:spLocks noChangeArrowheads="1"/>
              </p:cNvSpPr>
              <p:nvPr/>
            </p:nvSpPr>
            <p:spPr bwMode="auto">
              <a:xfrm>
                <a:off x="3862" y="2155"/>
                <a:ext cx="112" cy="112"/>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85" name="Oval 50"/>
              <p:cNvSpPr>
                <a:spLocks noChangeArrowheads="1"/>
              </p:cNvSpPr>
              <p:nvPr/>
            </p:nvSpPr>
            <p:spPr bwMode="auto">
              <a:xfrm>
                <a:off x="3824" y="2151"/>
                <a:ext cx="9" cy="9"/>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752" name="Group 80"/>
            <p:cNvGrpSpPr>
              <a:grpSpLocks noChangeAspect="1"/>
            </p:cNvGrpSpPr>
            <p:nvPr/>
          </p:nvGrpSpPr>
          <p:grpSpPr bwMode="auto">
            <a:xfrm>
              <a:off x="1292448" y="2649529"/>
              <a:ext cx="358775" cy="239713"/>
              <a:chOff x="836" y="1659"/>
              <a:chExt cx="226" cy="151"/>
            </a:xfrm>
          </p:grpSpPr>
          <p:sp>
            <p:nvSpPr>
              <p:cNvPr id="781" name="Freeform 81"/>
              <p:cNvSpPr>
                <a:spLocks/>
              </p:cNvSpPr>
              <p:nvPr/>
            </p:nvSpPr>
            <p:spPr bwMode="auto">
              <a:xfrm>
                <a:off x="836" y="1659"/>
                <a:ext cx="226" cy="151"/>
              </a:xfrm>
              <a:custGeom>
                <a:avLst/>
                <a:gdLst>
                  <a:gd name="T0" fmla="*/ 0 w 226"/>
                  <a:gd name="T1" fmla="*/ 0 h 151"/>
                  <a:gd name="T2" fmla="*/ 226 w 226"/>
                  <a:gd name="T3" fmla="*/ 76 h 151"/>
                  <a:gd name="T4" fmla="*/ 0 w 226"/>
                  <a:gd name="T5" fmla="*/ 151 h 151"/>
                  <a:gd name="T6" fmla="*/ 26 w 226"/>
                  <a:gd name="T7" fmla="*/ 76 h 151"/>
                  <a:gd name="T8" fmla="*/ 0 w 226"/>
                  <a:gd name="T9" fmla="*/ 0 h 151"/>
                </a:gdLst>
                <a:ahLst/>
                <a:cxnLst>
                  <a:cxn ang="0">
                    <a:pos x="T0" y="T1"/>
                  </a:cxn>
                  <a:cxn ang="0">
                    <a:pos x="T2" y="T3"/>
                  </a:cxn>
                  <a:cxn ang="0">
                    <a:pos x="T4" y="T5"/>
                  </a:cxn>
                  <a:cxn ang="0">
                    <a:pos x="T6" y="T7"/>
                  </a:cxn>
                  <a:cxn ang="0">
                    <a:pos x="T8" y="T9"/>
                  </a:cxn>
                </a:cxnLst>
                <a:rect l="0" t="0" r="r" b="b"/>
                <a:pathLst>
                  <a:path w="226" h="151">
                    <a:moveTo>
                      <a:pt x="0" y="0"/>
                    </a:moveTo>
                    <a:lnTo>
                      <a:pt x="226" y="76"/>
                    </a:lnTo>
                    <a:lnTo>
                      <a:pt x="0" y="151"/>
                    </a:lnTo>
                    <a:lnTo>
                      <a:pt x="26" y="76"/>
                    </a:lnTo>
                    <a:lnTo>
                      <a:pt x="0"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82" name="Line 82"/>
              <p:cNvSpPr>
                <a:spLocks noChangeShapeType="1"/>
              </p:cNvSpPr>
              <p:nvPr/>
            </p:nvSpPr>
            <p:spPr bwMode="auto">
              <a:xfrm>
                <a:off x="862" y="1735"/>
                <a:ext cx="197"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753" name="Group 131"/>
            <p:cNvGrpSpPr>
              <a:grpSpLocks noChangeAspect="1"/>
            </p:cNvGrpSpPr>
            <p:nvPr/>
          </p:nvGrpSpPr>
          <p:grpSpPr bwMode="auto">
            <a:xfrm>
              <a:off x="1301179" y="2154866"/>
              <a:ext cx="341313" cy="304800"/>
              <a:chOff x="825" y="1339"/>
              <a:chExt cx="215" cy="192"/>
            </a:xfrm>
          </p:grpSpPr>
          <p:sp>
            <p:nvSpPr>
              <p:cNvPr id="776" name="Freeform 132"/>
              <p:cNvSpPr>
                <a:spLocks/>
              </p:cNvSpPr>
              <p:nvPr/>
            </p:nvSpPr>
            <p:spPr bwMode="auto">
              <a:xfrm>
                <a:off x="825" y="1339"/>
                <a:ext cx="215" cy="192"/>
              </a:xfrm>
              <a:custGeom>
                <a:avLst/>
                <a:gdLst>
                  <a:gd name="T0" fmla="*/ 215 w 215"/>
                  <a:gd name="T1" fmla="*/ 121 h 192"/>
                  <a:gd name="T2" fmla="*/ 215 w 215"/>
                  <a:gd name="T3" fmla="*/ 0 h 192"/>
                  <a:gd name="T4" fmla="*/ 0 w 215"/>
                  <a:gd name="T5" fmla="*/ 0 h 192"/>
                  <a:gd name="T6" fmla="*/ 0 w 215"/>
                  <a:gd name="T7" fmla="*/ 146 h 192"/>
                  <a:gd name="T8" fmla="*/ 31 w 215"/>
                  <a:gd name="T9" fmla="*/ 146 h 192"/>
                  <a:gd name="T10" fmla="*/ 31 w 215"/>
                  <a:gd name="T11" fmla="*/ 192 h 192"/>
                  <a:gd name="T12" fmla="*/ 77 w 215"/>
                  <a:gd name="T13" fmla="*/ 146 h 192"/>
                  <a:gd name="T14" fmla="*/ 122 w 215"/>
                  <a:gd name="T15" fmla="*/ 146 h 1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 h="192">
                    <a:moveTo>
                      <a:pt x="215" y="121"/>
                    </a:moveTo>
                    <a:lnTo>
                      <a:pt x="215" y="0"/>
                    </a:lnTo>
                    <a:lnTo>
                      <a:pt x="0" y="0"/>
                    </a:lnTo>
                    <a:lnTo>
                      <a:pt x="0" y="146"/>
                    </a:lnTo>
                    <a:lnTo>
                      <a:pt x="31" y="146"/>
                    </a:lnTo>
                    <a:lnTo>
                      <a:pt x="31" y="192"/>
                    </a:lnTo>
                    <a:lnTo>
                      <a:pt x="77" y="146"/>
                    </a:lnTo>
                    <a:lnTo>
                      <a:pt x="122" y="146"/>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77" name="Line 133"/>
              <p:cNvSpPr>
                <a:spLocks noChangeShapeType="1"/>
              </p:cNvSpPr>
              <p:nvPr/>
            </p:nvSpPr>
            <p:spPr bwMode="auto">
              <a:xfrm>
                <a:off x="945" y="1485"/>
                <a:ext cx="0"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78" name="Freeform 134"/>
              <p:cNvSpPr>
                <a:spLocks/>
              </p:cNvSpPr>
              <p:nvPr/>
            </p:nvSpPr>
            <p:spPr bwMode="auto">
              <a:xfrm>
                <a:off x="947" y="1460"/>
                <a:ext cx="93" cy="25"/>
              </a:xfrm>
              <a:custGeom>
                <a:avLst/>
                <a:gdLst>
                  <a:gd name="T0" fmla="*/ 0 w 93"/>
                  <a:gd name="T1" fmla="*/ 25 h 25"/>
                  <a:gd name="T2" fmla="*/ 93 w 93"/>
                  <a:gd name="T3" fmla="*/ 25 h 25"/>
                  <a:gd name="T4" fmla="*/ 93 w 93"/>
                  <a:gd name="T5" fmla="*/ 0 h 25"/>
                </a:gdLst>
                <a:ahLst/>
                <a:cxnLst>
                  <a:cxn ang="0">
                    <a:pos x="T0" y="T1"/>
                  </a:cxn>
                  <a:cxn ang="0">
                    <a:pos x="T2" y="T3"/>
                  </a:cxn>
                  <a:cxn ang="0">
                    <a:pos x="T4" y="T5"/>
                  </a:cxn>
                </a:cxnLst>
                <a:rect l="0" t="0" r="r" b="b"/>
                <a:pathLst>
                  <a:path w="93" h="25">
                    <a:moveTo>
                      <a:pt x="0" y="25"/>
                    </a:moveTo>
                    <a:lnTo>
                      <a:pt x="93" y="25"/>
                    </a:lnTo>
                    <a:lnTo>
                      <a:pt x="93"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79" name="Freeform 135"/>
              <p:cNvSpPr>
                <a:spLocks/>
              </p:cNvSpPr>
              <p:nvPr/>
            </p:nvSpPr>
            <p:spPr bwMode="auto">
              <a:xfrm>
                <a:off x="879" y="1380"/>
                <a:ext cx="77" cy="61"/>
              </a:xfrm>
              <a:custGeom>
                <a:avLst/>
                <a:gdLst>
                  <a:gd name="T0" fmla="*/ 77 w 77"/>
                  <a:gd name="T1" fmla="*/ 61 h 61"/>
                  <a:gd name="T2" fmla="*/ 0 w 77"/>
                  <a:gd name="T3" fmla="*/ 61 h 61"/>
                  <a:gd name="T4" fmla="*/ 0 w 77"/>
                  <a:gd name="T5" fmla="*/ 0 h 61"/>
                  <a:gd name="T6" fmla="*/ 77 w 77"/>
                  <a:gd name="T7" fmla="*/ 0 h 61"/>
                  <a:gd name="T8" fmla="*/ 77 w 77"/>
                  <a:gd name="T9" fmla="*/ 19 h 61"/>
                  <a:gd name="T10" fmla="*/ 77 w 77"/>
                  <a:gd name="T11" fmla="*/ 61 h 61"/>
                </a:gdLst>
                <a:ahLst/>
                <a:cxnLst>
                  <a:cxn ang="0">
                    <a:pos x="T0" y="T1"/>
                  </a:cxn>
                  <a:cxn ang="0">
                    <a:pos x="T2" y="T3"/>
                  </a:cxn>
                  <a:cxn ang="0">
                    <a:pos x="T4" y="T5"/>
                  </a:cxn>
                  <a:cxn ang="0">
                    <a:pos x="T6" y="T7"/>
                  </a:cxn>
                  <a:cxn ang="0">
                    <a:pos x="T8" y="T9"/>
                  </a:cxn>
                  <a:cxn ang="0">
                    <a:pos x="T10" y="T11"/>
                  </a:cxn>
                </a:cxnLst>
                <a:rect l="0" t="0" r="r" b="b"/>
                <a:pathLst>
                  <a:path w="77" h="61">
                    <a:moveTo>
                      <a:pt x="77" y="61"/>
                    </a:moveTo>
                    <a:lnTo>
                      <a:pt x="0" y="61"/>
                    </a:lnTo>
                    <a:lnTo>
                      <a:pt x="0" y="0"/>
                    </a:lnTo>
                    <a:lnTo>
                      <a:pt x="77" y="0"/>
                    </a:lnTo>
                    <a:lnTo>
                      <a:pt x="77" y="19"/>
                    </a:lnTo>
                    <a:lnTo>
                      <a:pt x="77" y="61"/>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80" name="Freeform 136"/>
              <p:cNvSpPr>
                <a:spLocks/>
              </p:cNvSpPr>
              <p:nvPr/>
            </p:nvSpPr>
            <p:spPr bwMode="auto">
              <a:xfrm>
                <a:off x="956" y="1384"/>
                <a:ext cx="30" cy="56"/>
              </a:xfrm>
              <a:custGeom>
                <a:avLst/>
                <a:gdLst>
                  <a:gd name="T0" fmla="*/ 0 w 30"/>
                  <a:gd name="T1" fmla="*/ 39 h 56"/>
                  <a:gd name="T2" fmla="*/ 30 w 30"/>
                  <a:gd name="T3" fmla="*/ 56 h 56"/>
                  <a:gd name="T4" fmla="*/ 30 w 30"/>
                  <a:gd name="T5" fmla="*/ 0 h 56"/>
                  <a:gd name="T6" fmla="*/ 0 w 30"/>
                  <a:gd name="T7" fmla="*/ 15 h 56"/>
                </a:gdLst>
                <a:ahLst/>
                <a:cxnLst>
                  <a:cxn ang="0">
                    <a:pos x="T0" y="T1"/>
                  </a:cxn>
                  <a:cxn ang="0">
                    <a:pos x="T2" y="T3"/>
                  </a:cxn>
                  <a:cxn ang="0">
                    <a:pos x="T4" y="T5"/>
                  </a:cxn>
                  <a:cxn ang="0">
                    <a:pos x="T6" y="T7"/>
                  </a:cxn>
                </a:cxnLst>
                <a:rect l="0" t="0" r="r" b="b"/>
                <a:pathLst>
                  <a:path w="30" h="56">
                    <a:moveTo>
                      <a:pt x="0" y="39"/>
                    </a:moveTo>
                    <a:lnTo>
                      <a:pt x="30" y="56"/>
                    </a:lnTo>
                    <a:lnTo>
                      <a:pt x="30" y="0"/>
                    </a:lnTo>
                    <a:lnTo>
                      <a:pt x="0" y="15"/>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754" name="Group 753"/>
            <p:cNvGrpSpPr/>
            <p:nvPr/>
          </p:nvGrpSpPr>
          <p:grpSpPr>
            <a:xfrm>
              <a:off x="1278160" y="1715765"/>
              <a:ext cx="387350" cy="249238"/>
              <a:chOff x="1319213" y="1714500"/>
              <a:chExt cx="387350" cy="249238"/>
            </a:xfrm>
          </p:grpSpPr>
          <p:sp>
            <p:nvSpPr>
              <p:cNvPr id="770" name="Oval 183"/>
              <p:cNvSpPr>
                <a:spLocks noChangeArrowheads="1"/>
              </p:cNvSpPr>
              <p:nvPr/>
            </p:nvSpPr>
            <p:spPr bwMode="auto">
              <a:xfrm>
                <a:off x="1614488" y="1831975"/>
                <a:ext cx="80963" cy="80963"/>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71" name="Freeform 184"/>
              <p:cNvSpPr>
                <a:spLocks/>
              </p:cNvSpPr>
              <p:nvPr/>
            </p:nvSpPr>
            <p:spPr bwMode="auto">
              <a:xfrm>
                <a:off x="1601788" y="1912938"/>
                <a:ext cx="104775" cy="50800"/>
              </a:xfrm>
              <a:custGeom>
                <a:avLst/>
                <a:gdLst>
                  <a:gd name="T0" fmla="*/ 0 w 91"/>
                  <a:gd name="T1" fmla="*/ 45 h 45"/>
                  <a:gd name="T2" fmla="*/ 46 w 91"/>
                  <a:gd name="T3" fmla="*/ 0 h 45"/>
                  <a:gd name="T4" fmla="*/ 91 w 91"/>
                  <a:gd name="T5" fmla="*/ 45 h 45"/>
                </a:gdLst>
                <a:ahLst/>
                <a:cxnLst>
                  <a:cxn ang="0">
                    <a:pos x="T0" y="T1"/>
                  </a:cxn>
                  <a:cxn ang="0">
                    <a:pos x="T2" y="T3"/>
                  </a:cxn>
                  <a:cxn ang="0">
                    <a:pos x="T4" y="T5"/>
                  </a:cxn>
                </a:cxnLst>
                <a:rect l="0" t="0" r="r" b="b"/>
                <a:pathLst>
                  <a:path w="91" h="45">
                    <a:moveTo>
                      <a:pt x="0" y="45"/>
                    </a:moveTo>
                    <a:cubicBezTo>
                      <a:pt x="0" y="20"/>
                      <a:pt x="21" y="0"/>
                      <a:pt x="46" y="0"/>
                    </a:cubicBezTo>
                    <a:cubicBezTo>
                      <a:pt x="71" y="0"/>
                      <a:pt x="91" y="20"/>
                      <a:pt x="91" y="45"/>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72" name="Oval 185"/>
              <p:cNvSpPr>
                <a:spLocks noChangeArrowheads="1"/>
              </p:cNvSpPr>
              <p:nvPr/>
            </p:nvSpPr>
            <p:spPr bwMode="auto">
              <a:xfrm>
                <a:off x="1331913" y="1714500"/>
                <a:ext cx="79375" cy="79375"/>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73" name="Freeform 186"/>
              <p:cNvSpPr>
                <a:spLocks/>
              </p:cNvSpPr>
              <p:nvPr/>
            </p:nvSpPr>
            <p:spPr bwMode="auto">
              <a:xfrm>
                <a:off x="1319213" y="1793875"/>
                <a:ext cx="104775" cy="52388"/>
              </a:xfrm>
              <a:custGeom>
                <a:avLst/>
                <a:gdLst>
                  <a:gd name="T0" fmla="*/ 0 w 92"/>
                  <a:gd name="T1" fmla="*/ 46 h 46"/>
                  <a:gd name="T2" fmla="*/ 46 w 92"/>
                  <a:gd name="T3" fmla="*/ 0 h 46"/>
                  <a:gd name="T4" fmla="*/ 92 w 92"/>
                  <a:gd name="T5" fmla="*/ 46 h 46"/>
                </a:gdLst>
                <a:ahLst/>
                <a:cxnLst>
                  <a:cxn ang="0">
                    <a:pos x="T0" y="T1"/>
                  </a:cxn>
                  <a:cxn ang="0">
                    <a:pos x="T2" y="T3"/>
                  </a:cxn>
                  <a:cxn ang="0">
                    <a:pos x="T4" y="T5"/>
                  </a:cxn>
                </a:cxnLst>
                <a:rect l="0" t="0" r="r" b="b"/>
                <a:pathLst>
                  <a:path w="92" h="46">
                    <a:moveTo>
                      <a:pt x="0" y="46"/>
                    </a:moveTo>
                    <a:cubicBezTo>
                      <a:pt x="0" y="21"/>
                      <a:pt x="21" y="0"/>
                      <a:pt x="46" y="0"/>
                    </a:cubicBezTo>
                    <a:cubicBezTo>
                      <a:pt x="71" y="0"/>
                      <a:pt x="92" y="21"/>
                      <a:pt x="92" y="46"/>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74" name="Freeform 187"/>
              <p:cNvSpPr>
                <a:spLocks/>
              </p:cNvSpPr>
              <p:nvPr/>
            </p:nvSpPr>
            <p:spPr bwMode="auto">
              <a:xfrm>
                <a:off x="1462088" y="1714500"/>
                <a:ext cx="244475" cy="55563"/>
              </a:xfrm>
              <a:custGeom>
                <a:avLst/>
                <a:gdLst>
                  <a:gd name="T0" fmla="*/ 24 w 154"/>
                  <a:gd name="T1" fmla="*/ 0 h 35"/>
                  <a:gd name="T2" fmla="*/ 24 w 154"/>
                  <a:gd name="T3" fmla="*/ 18 h 35"/>
                  <a:gd name="T4" fmla="*/ 0 w 154"/>
                  <a:gd name="T5" fmla="*/ 35 h 35"/>
                  <a:gd name="T6" fmla="*/ 24 w 154"/>
                  <a:gd name="T7" fmla="*/ 35 h 35"/>
                  <a:gd name="T8" fmla="*/ 33 w 154"/>
                  <a:gd name="T9" fmla="*/ 35 h 35"/>
                  <a:gd name="T10" fmla="*/ 154 w 154"/>
                  <a:gd name="T11" fmla="*/ 35 h 35"/>
                  <a:gd name="T12" fmla="*/ 154 w 154"/>
                  <a:gd name="T13" fmla="*/ 0 h 35"/>
                  <a:gd name="T14" fmla="*/ 24 w 154"/>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35">
                    <a:moveTo>
                      <a:pt x="24" y="0"/>
                    </a:moveTo>
                    <a:lnTo>
                      <a:pt x="24" y="18"/>
                    </a:lnTo>
                    <a:lnTo>
                      <a:pt x="0" y="35"/>
                    </a:lnTo>
                    <a:lnTo>
                      <a:pt x="24" y="35"/>
                    </a:lnTo>
                    <a:lnTo>
                      <a:pt x="33" y="35"/>
                    </a:lnTo>
                    <a:lnTo>
                      <a:pt x="154" y="35"/>
                    </a:lnTo>
                    <a:lnTo>
                      <a:pt x="154" y="0"/>
                    </a:lnTo>
                    <a:lnTo>
                      <a:pt x="24"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75" name="Freeform 188"/>
              <p:cNvSpPr>
                <a:spLocks/>
              </p:cNvSpPr>
              <p:nvPr/>
            </p:nvSpPr>
            <p:spPr bwMode="auto">
              <a:xfrm>
                <a:off x="1319213" y="1908175"/>
                <a:ext cx="244475" cy="55563"/>
              </a:xfrm>
              <a:custGeom>
                <a:avLst/>
                <a:gdLst>
                  <a:gd name="T0" fmla="*/ 131 w 154"/>
                  <a:gd name="T1" fmla="*/ 35 h 35"/>
                  <a:gd name="T2" fmla="*/ 131 w 154"/>
                  <a:gd name="T3" fmla="*/ 17 h 35"/>
                  <a:gd name="T4" fmla="*/ 154 w 154"/>
                  <a:gd name="T5" fmla="*/ 0 h 35"/>
                  <a:gd name="T6" fmla="*/ 131 w 154"/>
                  <a:gd name="T7" fmla="*/ 0 h 35"/>
                  <a:gd name="T8" fmla="*/ 121 w 154"/>
                  <a:gd name="T9" fmla="*/ 0 h 35"/>
                  <a:gd name="T10" fmla="*/ 0 w 154"/>
                  <a:gd name="T11" fmla="*/ 0 h 35"/>
                  <a:gd name="T12" fmla="*/ 0 w 154"/>
                  <a:gd name="T13" fmla="*/ 35 h 35"/>
                  <a:gd name="T14" fmla="*/ 131 w 154"/>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35">
                    <a:moveTo>
                      <a:pt x="131" y="35"/>
                    </a:moveTo>
                    <a:lnTo>
                      <a:pt x="131" y="17"/>
                    </a:lnTo>
                    <a:lnTo>
                      <a:pt x="154" y="0"/>
                    </a:lnTo>
                    <a:lnTo>
                      <a:pt x="131" y="0"/>
                    </a:lnTo>
                    <a:lnTo>
                      <a:pt x="121" y="0"/>
                    </a:lnTo>
                    <a:lnTo>
                      <a:pt x="0" y="0"/>
                    </a:lnTo>
                    <a:lnTo>
                      <a:pt x="0" y="35"/>
                    </a:lnTo>
                    <a:lnTo>
                      <a:pt x="131" y="35"/>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755" name="Group 238"/>
            <p:cNvGrpSpPr>
              <a:grpSpLocks noChangeAspect="1"/>
            </p:cNvGrpSpPr>
            <p:nvPr/>
          </p:nvGrpSpPr>
          <p:grpSpPr bwMode="auto">
            <a:xfrm>
              <a:off x="1278954" y="1289364"/>
              <a:ext cx="385763" cy="236538"/>
              <a:chOff x="818" y="788"/>
              <a:chExt cx="243" cy="149"/>
            </a:xfrm>
          </p:grpSpPr>
          <p:sp>
            <p:nvSpPr>
              <p:cNvPr id="765" name="Oval 239"/>
              <p:cNvSpPr>
                <a:spLocks noChangeArrowheads="1"/>
              </p:cNvSpPr>
              <p:nvPr/>
            </p:nvSpPr>
            <p:spPr bwMode="auto">
              <a:xfrm>
                <a:off x="849" y="902"/>
                <a:ext cx="35" cy="35"/>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66" name="Oval 240"/>
              <p:cNvSpPr>
                <a:spLocks noChangeArrowheads="1"/>
              </p:cNvSpPr>
              <p:nvPr/>
            </p:nvSpPr>
            <p:spPr bwMode="auto">
              <a:xfrm>
                <a:off x="962" y="902"/>
                <a:ext cx="35" cy="35"/>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67" name="Line 241"/>
              <p:cNvSpPr>
                <a:spLocks noChangeShapeType="1"/>
              </p:cNvSpPr>
              <p:nvPr/>
            </p:nvSpPr>
            <p:spPr bwMode="auto">
              <a:xfrm>
                <a:off x="884" y="919"/>
                <a:ext cx="78"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68" name="Freeform 242"/>
              <p:cNvSpPr>
                <a:spLocks/>
              </p:cNvSpPr>
              <p:nvPr/>
            </p:nvSpPr>
            <p:spPr bwMode="auto">
              <a:xfrm>
                <a:off x="980" y="805"/>
                <a:ext cx="81" cy="114"/>
              </a:xfrm>
              <a:custGeom>
                <a:avLst/>
                <a:gdLst>
                  <a:gd name="T0" fmla="*/ 17 w 81"/>
                  <a:gd name="T1" fmla="*/ 114 h 114"/>
                  <a:gd name="T2" fmla="*/ 81 w 81"/>
                  <a:gd name="T3" fmla="*/ 114 h 114"/>
                  <a:gd name="T4" fmla="*/ 81 w 81"/>
                  <a:gd name="T5" fmla="*/ 65 h 114"/>
                  <a:gd name="T6" fmla="*/ 49 w 81"/>
                  <a:gd name="T7" fmla="*/ 0 h 114"/>
                  <a:gd name="T8" fmla="*/ 0 w 81"/>
                  <a:gd name="T9" fmla="*/ 0 h 114"/>
                </a:gdLst>
                <a:ahLst/>
                <a:cxnLst>
                  <a:cxn ang="0">
                    <a:pos x="T0" y="T1"/>
                  </a:cxn>
                  <a:cxn ang="0">
                    <a:pos x="T2" y="T3"/>
                  </a:cxn>
                  <a:cxn ang="0">
                    <a:pos x="T4" y="T5"/>
                  </a:cxn>
                  <a:cxn ang="0">
                    <a:pos x="T6" y="T7"/>
                  </a:cxn>
                  <a:cxn ang="0">
                    <a:pos x="T8" y="T9"/>
                  </a:cxn>
                </a:cxnLst>
                <a:rect l="0" t="0" r="r" b="b"/>
                <a:pathLst>
                  <a:path w="81" h="114">
                    <a:moveTo>
                      <a:pt x="17" y="114"/>
                    </a:moveTo>
                    <a:lnTo>
                      <a:pt x="81" y="114"/>
                    </a:lnTo>
                    <a:lnTo>
                      <a:pt x="81" y="65"/>
                    </a:lnTo>
                    <a:lnTo>
                      <a:pt x="49" y="0"/>
                    </a:lnTo>
                    <a:lnTo>
                      <a:pt x="0"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69" name="Freeform 243"/>
              <p:cNvSpPr>
                <a:spLocks/>
              </p:cNvSpPr>
              <p:nvPr/>
            </p:nvSpPr>
            <p:spPr bwMode="auto">
              <a:xfrm>
                <a:off x="818" y="788"/>
                <a:ext cx="162" cy="131"/>
              </a:xfrm>
              <a:custGeom>
                <a:avLst/>
                <a:gdLst>
                  <a:gd name="T0" fmla="*/ 162 w 162"/>
                  <a:gd name="T1" fmla="*/ 114 h 131"/>
                  <a:gd name="T2" fmla="*/ 162 w 162"/>
                  <a:gd name="T3" fmla="*/ 0 h 131"/>
                  <a:gd name="T4" fmla="*/ 0 w 162"/>
                  <a:gd name="T5" fmla="*/ 0 h 131"/>
                  <a:gd name="T6" fmla="*/ 0 w 162"/>
                  <a:gd name="T7" fmla="*/ 131 h 131"/>
                  <a:gd name="T8" fmla="*/ 31 w 162"/>
                  <a:gd name="T9" fmla="*/ 131 h 131"/>
                </a:gdLst>
                <a:ahLst/>
                <a:cxnLst>
                  <a:cxn ang="0">
                    <a:pos x="T0" y="T1"/>
                  </a:cxn>
                  <a:cxn ang="0">
                    <a:pos x="T2" y="T3"/>
                  </a:cxn>
                  <a:cxn ang="0">
                    <a:pos x="T4" y="T5"/>
                  </a:cxn>
                  <a:cxn ang="0">
                    <a:pos x="T6" y="T7"/>
                  </a:cxn>
                  <a:cxn ang="0">
                    <a:pos x="T8" y="T9"/>
                  </a:cxn>
                </a:cxnLst>
                <a:rect l="0" t="0" r="r" b="b"/>
                <a:pathLst>
                  <a:path w="162" h="131">
                    <a:moveTo>
                      <a:pt x="162" y="114"/>
                    </a:moveTo>
                    <a:lnTo>
                      <a:pt x="162" y="0"/>
                    </a:lnTo>
                    <a:lnTo>
                      <a:pt x="0" y="0"/>
                    </a:lnTo>
                    <a:lnTo>
                      <a:pt x="0" y="131"/>
                    </a:lnTo>
                    <a:lnTo>
                      <a:pt x="31" y="131"/>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756" name="Group 246"/>
            <p:cNvGrpSpPr>
              <a:grpSpLocks noChangeAspect="1"/>
            </p:cNvGrpSpPr>
            <p:nvPr/>
          </p:nvGrpSpPr>
          <p:grpSpPr bwMode="auto">
            <a:xfrm>
              <a:off x="1280541" y="740726"/>
              <a:ext cx="382588" cy="358775"/>
              <a:chOff x="817" y="462"/>
              <a:chExt cx="241" cy="226"/>
            </a:xfrm>
          </p:grpSpPr>
          <p:sp>
            <p:nvSpPr>
              <p:cNvPr id="760" name="Freeform 247"/>
              <p:cNvSpPr>
                <a:spLocks/>
              </p:cNvSpPr>
              <p:nvPr/>
            </p:nvSpPr>
            <p:spPr bwMode="auto">
              <a:xfrm>
                <a:off x="817" y="462"/>
                <a:ext cx="241" cy="121"/>
              </a:xfrm>
              <a:custGeom>
                <a:avLst/>
                <a:gdLst>
                  <a:gd name="T0" fmla="*/ 0 w 333"/>
                  <a:gd name="T1" fmla="*/ 167 h 167"/>
                  <a:gd name="T2" fmla="*/ 166 w 333"/>
                  <a:gd name="T3" fmla="*/ 0 h 167"/>
                  <a:gd name="T4" fmla="*/ 333 w 333"/>
                  <a:gd name="T5" fmla="*/ 167 h 167"/>
                </a:gdLst>
                <a:ahLst/>
                <a:cxnLst>
                  <a:cxn ang="0">
                    <a:pos x="T0" y="T1"/>
                  </a:cxn>
                  <a:cxn ang="0">
                    <a:pos x="T2" y="T3"/>
                  </a:cxn>
                  <a:cxn ang="0">
                    <a:pos x="T4" y="T5"/>
                  </a:cxn>
                </a:cxnLst>
                <a:rect l="0" t="0" r="r" b="b"/>
                <a:pathLst>
                  <a:path w="333" h="167">
                    <a:moveTo>
                      <a:pt x="0" y="167"/>
                    </a:moveTo>
                    <a:cubicBezTo>
                      <a:pt x="0" y="75"/>
                      <a:pt x="74" y="0"/>
                      <a:pt x="166" y="0"/>
                    </a:cubicBezTo>
                    <a:cubicBezTo>
                      <a:pt x="258" y="0"/>
                      <a:pt x="333" y="75"/>
                      <a:pt x="333" y="167"/>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61" name="Freeform 248"/>
              <p:cNvSpPr>
                <a:spLocks/>
              </p:cNvSpPr>
              <p:nvPr/>
            </p:nvSpPr>
            <p:spPr bwMode="auto">
              <a:xfrm>
                <a:off x="817" y="547"/>
                <a:ext cx="80" cy="41"/>
              </a:xfrm>
              <a:custGeom>
                <a:avLst/>
                <a:gdLst>
                  <a:gd name="T0" fmla="*/ 0 w 111"/>
                  <a:gd name="T1" fmla="*/ 56 h 56"/>
                  <a:gd name="T2" fmla="*/ 55 w 111"/>
                  <a:gd name="T3" fmla="*/ 0 h 56"/>
                  <a:gd name="T4" fmla="*/ 111 w 111"/>
                  <a:gd name="T5" fmla="*/ 56 h 56"/>
                </a:gdLst>
                <a:ahLst/>
                <a:cxnLst>
                  <a:cxn ang="0">
                    <a:pos x="T0" y="T1"/>
                  </a:cxn>
                  <a:cxn ang="0">
                    <a:pos x="T2" y="T3"/>
                  </a:cxn>
                  <a:cxn ang="0">
                    <a:pos x="T4" y="T5"/>
                  </a:cxn>
                </a:cxnLst>
                <a:rect l="0" t="0" r="r" b="b"/>
                <a:pathLst>
                  <a:path w="111" h="56">
                    <a:moveTo>
                      <a:pt x="0" y="56"/>
                    </a:moveTo>
                    <a:cubicBezTo>
                      <a:pt x="0" y="25"/>
                      <a:pt x="24" y="0"/>
                      <a:pt x="55" y="0"/>
                    </a:cubicBezTo>
                    <a:cubicBezTo>
                      <a:pt x="86" y="0"/>
                      <a:pt x="111" y="25"/>
                      <a:pt x="111" y="56"/>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62" name="Freeform 249"/>
              <p:cNvSpPr>
                <a:spLocks/>
              </p:cNvSpPr>
              <p:nvPr/>
            </p:nvSpPr>
            <p:spPr bwMode="auto">
              <a:xfrm>
                <a:off x="897" y="547"/>
                <a:ext cx="80" cy="41"/>
              </a:xfrm>
              <a:custGeom>
                <a:avLst/>
                <a:gdLst>
                  <a:gd name="T0" fmla="*/ 0 w 111"/>
                  <a:gd name="T1" fmla="*/ 56 h 56"/>
                  <a:gd name="T2" fmla="*/ 55 w 111"/>
                  <a:gd name="T3" fmla="*/ 0 h 56"/>
                  <a:gd name="T4" fmla="*/ 111 w 111"/>
                  <a:gd name="T5" fmla="*/ 56 h 56"/>
                </a:gdLst>
                <a:ahLst/>
                <a:cxnLst>
                  <a:cxn ang="0">
                    <a:pos x="T0" y="T1"/>
                  </a:cxn>
                  <a:cxn ang="0">
                    <a:pos x="T2" y="T3"/>
                  </a:cxn>
                  <a:cxn ang="0">
                    <a:pos x="T4" y="T5"/>
                  </a:cxn>
                </a:cxnLst>
                <a:rect l="0" t="0" r="r" b="b"/>
                <a:pathLst>
                  <a:path w="111" h="56">
                    <a:moveTo>
                      <a:pt x="0" y="56"/>
                    </a:moveTo>
                    <a:cubicBezTo>
                      <a:pt x="0" y="25"/>
                      <a:pt x="25" y="0"/>
                      <a:pt x="55" y="0"/>
                    </a:cubicBezTo>
                    <a:cubicBezTo>
                      <a:pt x="86" y="0"/>
                      <a:pt x="111" y="25"/>
                      <a:pt x="111" y="56"/>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63" name="Freeform 250"/>
              <p:cNvSpPr>
                <a:spLocks/>
              </p:cNvSpPr>
              <p:nvPr/>
            </p:nvSpPr>
            <p:spPr bwMode="auto">
              <a:xfrm>
                <a:off x="884" y="551"/>
                <a:ext cx="54" cy="137"/>
              </a:xfrm>
              <a:custGeom>
                <a:avLst/>
                <a:gdLst>
                  <a:gd name="T0" fmla="*/ 75 w 75"/>
                  <a:gd name="T1" fmla="*/ 0 h 190"/>
                  <a:gd name="T2" fmla="*/ 75 w 75"/>
                  <a:gd name="T3" fmla="*/ 153 h 190"/>
                  <a:gd name="T4" fmla="*/ 38 w 75"/>
                  <a:gd name="T5" fmla="*/ 190 h 190"/>
                  <a:gd name="T6" fmla="*/ 0 w 75"/>
                  <a:gd name="T7" fmla="*/ 153 h 190"/>
                  <a:gd name="T8" fmla="*/ 0 w 75"/>
                  <a:gd name="T9" fmla="*/ 131 h 190"/>
                </a:gdLst>
                <a:ahLst/>
                <a:cxnLst>
                  <a:cxn ang="0">
                    <a:pos x="T0" y="T1"/>
                  </a:cxn>
                  <a:cxn ang="0">
                    <a:pos x="T2" y="T3"/>
                  </a:cxn>
                  <a:cxn ang="0">
                    <a:pos x="T4" y="T5"/>
                  </a:cxn>
                  <a:cxn ang="0">
                    <a:pos x="T6" y="T7"/>
                  </a:cxn>
                  <a:cxn ang="0">
                    <a:pos x="T8" y="T9"/>
                  </a:cxn>
                </a:cxnLst>
                <a:rect l="0" t="0" r="r" b="b"/>
                <a:pathLst>
                  <a:path w="75" h="190">
                    <a:moveTo>
                      <a:pt x="75" y="0"/>
                    </a:moveTo>
                    <a:cubicBezTo>
                      <a:pt x="75" y="153"/>
                      <a:pt x="75" y="153"/>
                      <a:pt x="75" y="153"/>
                    </a:cubicBezTo>
                    <a:cubicBezTo>
                      <a:pt x="75" y="174"/>
                      <a:pt x="58" y="190"/>
                      <a:pt x="38" y="190"/>
                    </a:cubicBezTo>
                    <a:cubicBezTo>
                      <a:pt x="17" y="190"/>
                      <a:pt x="0" y="174"/>
                      <a:pt x="0" y="153"/>
                    </a:cubicBezTo>
                    <a:cubicBezTo>
                      <a:pt x="0" y="131"/>
                      <a:pt x="0" y="131"/>
                      <a:pt x="0" y="131"/>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64" name="Freeform 251"/>
              <p:cNvSpPr>
                <a:spLocks/>
              </p:cNvSpPr>
              <p:nvPr/>
            </p:nvSpPr>
            <p:spPr bwMode="auto">
              <a:xfrm>
                <a:off x="977" y="547"/>
                <a:ext cx="81" cy="41"/>
              </a:xfrm>
              <a:custGeom>
                <a:avLst/>
                <a:gdLst>
                  <a:gd name="T0" fmla="*/ 0 w 111"/>
                  <a:gd name="T1" fmla="*/ 56 h 56"/>
                  <a:gd name="T2" fmla="*/ 55 w 111"/>
                  <a:gd name="T3" fmla="*/ 0 h 56"/>
                  <a:gd name="T4" fmla="*/ 111 w 111"/>
                  <a:gd name="T5" fmla="*/ 56 h 56"/>
                </a:gdLst>
                <a:ahLst/>
                <a:cxnLst>
                  <a:cxn ang="0">
                    <a:pos x="T0" y="T1"/>
                  </a:cxn>
                  <a:cxn ang="0">
                    <a:pos x="T2" y="T3"/>
                  </a:cxn>
                  <a:cxn ang="0">
                    <a:pos x="T4" y="T5"/>
                  </a:cxn>
                </a:cxnLst>
                <a:rect l="0" t="0" r="r" b="b"/>
                <a:pathLst>
                  <a:path w="111" h="56">
                    <a:moveTo>
                      <a:pt x="0" y="56"/>
                    </a:moveTo>
                    <a:cubicBezTo>
                      <a:pt x="0" y="25"/>
                      <a:pt x="25" y="0"/>
                      <a:pt x="55" y="0"/>
                    </a:cubicBezTo>
                    <a:cubicBezTo>
                      <a:pt x="86" y="0"/>
                      <a:pt x="111" y="25"/>
                      <a:pt x="111" y="56"/>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757" name="Group 254"/>
            <p:cNvGrpSpPr>
              <a:grpSpLocks noChangeAspect="1"/>
            </p:cNvGrpSpPr>
            <p:nvPr/>
          </p:nvGrpSpPr>
          <p:grpSpPr bwMode="auto">
            <a:xfrm>
              <a:off x="1278954" y="309563"/>
              <a:ext cx="385763" cy="241300"/>
              <a:chOff x="808" y="183"/>
              <a:chExt cx="243" cy="152"/>
            </a:xfrm>
          </p:grpSpPr>
          <p:sp>
            <p:nvSpPr>
              <p:cNvPr id="758" name="Freeform 255"/>
              <p:cNvSpPr>
                <a:spLocks/>
              </p:cNvSpPr>
              <p:nvPr/>
            </p:nvSpPr>
            <p:spPr bwMode="auto">
              <a:xfrm>
                <a:off x="808" y="209"/>
                <a:ext cx="188" cy="115"/>
              </a:xfrm>
              <a:custGeom>
                <a:avLst/>
                <a:gdLst>
                  <a:gd name="T0" fmla="*/ 0 w 188"/>
                  <a:gd name="T1" fmla="*/ 0 h 115"/>
                  <a:gd name="T2" fmla="*/ 188 w 188"/>
                  <a:gd name="T3" fmla="*/ 0 h 115"/>
                  <a:gd name="T4" fmla="*/ 188 w 188"/>
                  <a:gd name="T5" fmla="*/ 115 h 115"/>
                  <a:gd name="T6" fmla="*/ 17 w 188"/>
                  <a:gd name="T7" fmla="*/ 115 h 115"/>
                  <a:gd name="T8" fmla="*/ 17 w 188"/>
                  <a:gd name="T9" fmla="*/ 46 h 115"/>
                  <a:gd name="T10" fmla="*/ 0 w 188"/>
                  <a:gd name="T11" fmla="*/ 28 h 115"/>
                  <a:gd name="T12" fmla="*/ 0 w 188"/>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188" h="115">
                    <a:moveTo>
                      <a:pt x="0" y="0"/>
                    </a:moveTo>
                    <a:lnTo>
                      <a:pt x="188" y="0"/>
                    </a:lnTo>
                    <a:lnTo>
                      <a:pt x="188" y="115"/>
                    </a:lnTo>
                    <a:lnTo>
                      <a:pt x="17" y="115"/>
                    </a:lnTo>
                    <a:lnTo>
                      <a:pt x="17" y="46"/>
                    </a:lnTo>
                    <a:lnTo>
                      <a:pt x="0" y="28"/>
                    </a:lnTo>
                    <a:lnTo>
                      <a:pt x="0"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59" name="Freeform 256"/>
              <p:cNvSpPr>
                <a:spLocks/>
              </p:cNvSpPr>
              <p:nvPr/>
            </p:nvSpPr>
            <p:spPr bwMode="auto">
              <a:xfrm>
                <a:off x="996" y="183"/>
                <a:ext cx="55" cy="152"/>
              </a:xfrm>
              <a:custGeom>
                <a:avLst/>
                <a:gdLst>
                  <a:gd name="T0" fmla="*/ 0 w 55"/>
                  <a:gd name="T1" fmla="*/ 55 h 152"/>
                  <a:gd name="T2" fmla="*/ 55 w 55"/>
                  <a:gd name="T3" fmla="*/ 0 h 152"/>
                  <a:gd name="T4" fmla="*/ 55 w 55"/>
                  <a:gd name="T5" fmla="*/ 152 h 152"/>
                  <a:gd name="T6" fmla="*/ 2 w 55"/>
                  <a:gd name="T7" fmla="*/ 98 h 152"/>
                </a:gdLst>
                <a:ahLst/>
                <a:cxnLst>
                  <a:cxn ang="0">
                    <a:pos x="T0" y="T1"/>
                  </a:cxn>
                  <a:cxn ang="0">
                    <a:pos x="T2" y="T3"/>
                  </a:cxn>
                  <a:cxn ang="0">
                    <a:pos x="T4" y="T5"/>
                  </a:cxn>
                  <a:cxn ang="0">
                    <a:pos x="T6" y="T7"/>
                  </a:cxn>
                </a:cxnLst>
                <a:rect l="0" t="0" r="r" b="b"/>
                <a:pathLst>
                  <a:path w="55" h="152">
                    <a:moveTo>
                      <a:pt x="0" y="55"/>
                    </a:moveTo>
                    <a:lnTo>
                      <a:pt x="55" y="0"/>
                    </a:lnTo>
                    <a:lnTo>
                      <a:pt x="55" y="152"/>
                    </a:lnTo>
                    <a:lnTo>
                      <a:pt x="2" y="98"/>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grpSp>
        <p:nvGrpSpPr>
          <p:cNvPr id="796" name="Group 795"/>
          <p:cNvGrpSpPr/>
          <p:nvPr/>
        </p:nvGrpSpPr>
        <p:grpSpPr>
          <a:xfrm>
            <a:off x="-10475464" y="249515"/>
            <a:ext cx="381895" cy="4077264"/>
            <a:chOff x="730213" y="254022"/>
            <a:chExt cx="389553" cy="4159022"/>
          </a:xfrm>
        </p:grpSpPr>
        <p:grpSp>
          <p:nvGrpSpPr>
            <p:cNvPr id="797" name="Group 796"/>
            <p:cNvGrpSpPr>
              <a:grpSpLocks noChangeAspect="1"/>
            </p:cNvGrpSpPr>
            <p:nvPr/>
          </p:nvGrpSpPr>
          <p:grpSpPr bwMode="auto">
            <a:xfrm>
              <a:off x="765627" y="4017052"/>
              <a:ext cx="318725" cy="395992"/>
              <a:chOff x="3818" y="2080"/>
              <a:chExt cx="198" cy="246"/>
            </a:xfrm>
          </p:grpSpPr>
          <p:sp>
            <p:nvSpPr>
              <p:cNvPr id="837" name="Freeform 18"/>
              <p:cNvSpPr>
                <a:spLocks/>
              </p:cNvSpPr>
              <p:nvPr/>
            </p:nvSpPr>
            <p:spPr bwMode="auto">
              <a:xfrm>
                <a:off x="3852" y="2080"/>
                <a:ext cx="82" cy="66"/>
              </a:xfrm>
              <a:custGeom>
                <a:avLst/>
                <a:gdLst>
                  <a:gd name="T0" fmla="*/ 114 w 114"/>
                  <a:gd name="T1" fmla="*/ 91 h 91"/>
                  <a:gd name="T2" fmla="*/ 114 w 114"/>
                  <a:gd name="T3" fmla="*/ 57 h 91"/>
                  <a:gd name="T4" fmla="*/ 57 w 114"/>
                  <a:gd name="T5" fmla="*/ 0 h 91"/>
                  <a:gd name="T6" fmla="*/ 0 w 114"/>
                  <a:gd name="T7" fmla="*/ 57 h 91"/>
                  <a:gd name="T8" fmla="*/ 0 w 114"/>
                  <a:gd name="T9" fmla="*/ 91 h 91"/>
                </a:gdLst>
                <a:ahLst/>
                <a:cxnLst>
                  <a:cxn ang="0">
                    <a:pos x="T0" y="T1"/>
                  </a:cxn>
                  <a:cxn ang="0">
                    <a:pos x="T2" y="T3"/>
                  </a:cxn>
                  <a:cxn ang="0">
                    <a:pos x="T4" y="T5"/>
                  </a:cxn>
                  <a:cxn ang="0">
                    <a:pos x="T6" y="T7"/>
                  </a:cxn>
                  <a:cxn ang="0">
                    <a:pos x="T8" y="T9"/>
                  </a:cxn>
                </a:cxnLst>
                <a:rect l="0" t="0" r="r" b="b"/>
                <a:pathLst>
                  <a:path w="114" h="91">
                    <a:moveTo>
                      <a:pt x="114" y="91"/>
                    </a:moveTo>
                    <a:cubicBezTo>
                      <a:pt x="114" y="57"/>
                      <a:pt x="114" y="57"/>
                      <a:pt x="114" y="57"/>
                    </a:cubicBezTo>
                    <a:cubicBezTo>
                      <a:pt x="114" y="26"/>
                      <a:pt x="88" y="0"/>
                      <a:pt x="57" y="0"/>
                    </a:cubicBezTo>
                    <a:cubicBezTo>
                      <a:pt x="25" y="0"/>
                      <a:pt x="0" y="26"/>
                      <a:pt x="0" y="57"/>
                    </a:cubicBezTo>
                    <a:cubicBezTo>
                      <a:pt x="0" y="91"/>
                      <a:pt x="0" y="91"/>
                      <a:pt x="0" y="91"/>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38" name="Freeform 19"/>
              <p:cNvSpPr>
                <a:spLocks/>
              </p:cNvSpPr>
              <p:nvPr/>
            </p:nvSpPr>
            <p:spPr bwMode="auto">
              <a:xfrm>
                <a:off x="3919" y="2080"/>
                <a:ext cx="63" cy="66"/>
              </a:xfrm>
              <a:custGeom>
                <a:avLst/>
                <a:gdLst>
                  <a:gd name="T0" fmla="*/ 0 w 86"/>
                  <a:gd name="T1" fmla="*/ 9 h 91"/>
                  <a:gd name="T2" fmla="*/ 29 w 86"/>
                  <a:gd name="T3" fmla="*/ 0 h 91"/>
                  <a:gd name="T4" fmla="*/ 86 w 86"/>
                  <a:gd name="T5" fmla="*/ 57 h 91"/>
                  <a:gd name="T6" fmla="*/ 86 w 86"/>
                  <a:gd name="T7" fmla="*/ 91 h 91"/>
                </a:gdLst>
                <a:ahLst/>
                <a:cxnLst>
                  <a:cxn ang="0">
                    <a:pos x="T0" y="T1"/>
                  </a:cxn>
                  <a:cxn ang="0">
                    <a:pos x="T2" y="T3"/>
                  </a:cxn>
                  <a:cxn ang="0">
                    <a:pos x="T4" y="T5"/>
                  </a:cxn>
                  <a:cxn ang="0">
                    <a:pos x="T6" y="T7"/>
                  </a:cxn>
                </a:cxnLst>
                <a:rect l="0" t="0" r="r" b="b"/>
                <a:pathLst>
                  <a:path w="86" h="91">
                    <a:moveTo>
                      <a:pt x="0" y="9"/>
                    </a:moveTo>
                    <a:cubicBezTo>
                      <a:pt x="8" y="3"/>
                      <a:pt x="18" y="0"/>
                      <a:pt x="29" y="0"/>
                    </a:cubicBezTo>
                    <a:cubicBezTo>
                      <a:pt x="61" y="0"/>
                      <a:pt x="86" y="26"/>
                      <a:pt x="86" y="57"/>
                    </a:cubicBezTo>
                    <a:cubicBezTo>
                      <a:pt x="86" y="91"/>
                      <a:pt x="86" y="91"/>
                      <a:pt x="86" y="91"/>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39" name="Freeform 20"/>
              <p:cNvSpPr>
                <a:spLocks/>
              </p:cNvSpPr>
              <p:nvPr/>
            </p:nvSpPr>
            <p:spPr bwMode="auto">
              <a:xfrm>
                <a:off x="3818" y="2146"/>
                <a:ext cx="198" cy="180"/>
              </a:xfrm>
              <a:custGeom>
                <a:avLst/>
                <a:gdLst>
                  <a:gd name="T0" fmla="*/ 239 w 275"/>
                  <a:gd name="T1" fmla="*/ 249 h 249"/>
                  <a:gd name="T2" fmla="*/ 37 w 275"/>
                  <a:gd name="T3" fmla="*/ 249 h 249"/>
                  <a:gd name="T4" fmla="*/ 0 w 275"/>
                  <a:gd name="T5" fmla="*/ 212 h 249"/>
                  <a:gd name="T6" fmla="*/ 0 w 275"/>
                  <a:gd name="T7" fmla="*/ 0 h 249"/>
                  <a:gd name="T8" fmla="*/ 275 w 275"/>
                  <a:gd name="T9" fmla="*/ 0 h 249"/>
                  <a:gd name="T10" fmla="*/ 275 w 275"/>
                  <a:gd name="T11" fmla="*/ 212 h 249"/>
                  <a:gd name="T12" fmla="*/ 239 w 275"/>
                  <a:gd name="T13" fmla="*/ 249 h 249"/>
                  <a:gd name="T14" fmla="*/ 202 w 275"/>
                  <a:gd name="T15" fmla="*/ 212 h 249"/>
                  <a:gd name="T16" fmla="*/ 203 w 275"/>
                  <a:gd name="T1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 h="249">
                    <a:moveTo>
                      <a:pt x="239" y="249"/>
                    </a:moveTo>
                    <a:cubicBezTo>
                      <a:pt x="37" y="249"/>
                      <a:pt x="37" y="249"/>
                      <a:pt x="37" y="249"/>
                    </a:cubicBezTo>
                    <a:cubicBezTo>
                      <a:pt x="17" y="249"/>
                      <a:pt x="0" y="232"/>
                      <a:pt x="0" y="212"/>
                    </a:cubicBezTo>
                    <a:cubicBezTo>
                      <a:pt x="0" y="0"/>
                      <a:pt x="0" y="0"/>
                      <a:pt x="0" y="0"/>
                    </a:cubicBezTo>
                    <a:cubicBezTo>
                      <a:pt x="275" y="0"/>
                      <a:pt x="275" y="0"/>
                      <a:pt x="275" y="0"/>
                    </a:cubicBezTo>
                    <a:cubicBezTo>
                      <a:pt x="275" y="212"/>
                      <a:pt x="275" y="212"/>
                      <a:pt x="275" y="212"/>
                    </a:cubicBezTo>
                    <a:cubicBezTo>
                      <a:pt x="275" y="232"/>
                      <a:pt x="259" y="249"/>
                      <a:pt x="239" y="249"/>
                    </a:cubicBezTo>
                    <a:cubicBezTo>
                      <a:pt x="219" y="249"/>
                      <a:pt x="202" y="232"/>
                      <a:pt x="202" y="212"/>
                    </a:cubicBezTo>
                    <a:cubicBezTo>
                      <a:pt x="203" y="0"/>
                      <a:pt x="203" y="0"/>
                      <a:pt x="203"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798" name="Group 23"/>
            <p:cNvGrpSpPr>
              <a:grpSpLocks noChangeAspect="1"/>
            </p:cNvGrpSpPr>
            <p:nvPr/>
          </p:nvGrpSpPr>
          <p:grpSpPr bwMode="auto">
            <a:xfrm>
              <a:off x="730213" y="3477440"/>
              <a:ext cx="389553" cy="334822"/>
              <a:chOff x="3796" y="2099"/>
              <a:chExt cx="242" cy="208"/>
            </a:xfrm>
          </p:grpSpPr>
          <p:sp>
            <p:nvSpPr>
              <p:cNvPr id="832" name="Freeform 24"/>
              <p:cNvSpPr>
                <a:spLocks/>
              </p:cNvSpPr>
              <p:nvPr/>
            </p:nvSpPr>
            <p:spPr bwMode="auto">
              <a:xfrm>
                <a:off x="3796" y="2099"/>
                <a:ext cx="242" cy="208"/>
              </a:xfrm>
              <a:custGeom>
                <a:avLst/>
                <a:gdLst>
                  <a:gd name="T0" fmla="*/ 0 w 242"/>
                  <a:gd name="T1" fmla="*/ 0 h 208"/>
                  <a:gd name="T2" fmla="*/ 242 w 242"/>
                  <a:gd name="T3" fmla="*/ 0 h 208"/>
                  <a:gd name="T4" fmla="*/ 242 w 242"/>
                  <a:gd name="T5" fmla="*/ 208 h 208"/>
                  <a:gd name="T6" fmla="*/ 0 w 242"/>
                  <a:gd name="T7" fmla="*/ 208 h 208"/>
                  <a:gd name="T8" fmla="*/ 0 w 242"/>
                  <a:gd name="T9" fmla="*/ 0 h 208"/>
                  <a:gd name="T10" fmla="*/ 0 w 242"/>
                  <a:gd name="T11" fmla="*/ 0 h 208"/>
                </a:gdLst>
                <a:ahLst/>
                <a:cxnLst>
                  <a:cxn ang="0">
                    <a:pos x="T0" y="T1"/>
                  </a:cxn>
                  <a:cxn ang="0">
                    <a:pos x="T2" y="T3"/>
                  </a:cxn>
                  <a:cxn ang="0">
                    <a:pos x="T4" y="T5"/>
                  </a:cxn>
                  <a:cxn ang="0">
                    <a:pos x="T6" y="T7"/>
                  </a:cxn>
                  <a:cxn ang="0">
                    <a:pos x="T8" y="T9"/>
                  </a:cxn>
                  <a:cxn ang="0">
                    <a:pos x="T10" y="T11"/>
                  </a:cxn>
                </a:cxnLst>
                <a:rect l="0" t="0" r="r" b="b"/>
                <a:pathLst>
                  <a:path w="242" h="208">
                    <a:moveTo>
                      <a:pt x="0" y="0"/>
                    </a:moveTo>
                    <a:lnTo>
                      <a:pt x="242" y="0"/>
                    </a:lnTo>
                    <a:lnTo>
                      <a:pt x="242" y="208"/>
                    </a:lnTo>
                    <a:lnTo>
                      <a:pt x="0" y="208"/>
                    </a:lnTo>
                    <a:lnTo>
                      <a:pt x="0" y="0"/>
                    </a:lnTo>
                    <a:lnTo>
                      <a:pt x="0"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33" name="Line 25"/>
              <p:cNvSpPr>
                <a:spLocks noChangeShapeType="1"/>
              </p:cNvSpPr>
              <p:nvPr/>
            </p:nvSpPr>
            <p:spPr bwMode="auto">
              <a:xfrm>
                <a:off x="3796" y="2146"/>
                <a:ext cx="242"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34" name="Oval 26"/>
              <p:cNvSpPr>
                <a:spLocks noChangeArrowheads="1"/>
              </p:cNvSpPr>
              <p:nvPr/>
            </p:nvSpPr>
            <p:spPr bwMode="auto">
              <a:xfrm>
                <a:off x="4005" y="2119"/>
                <a:ext cx="7" cy="7"/>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35" name="Oval 27"/>
              <p:cNvSpPr>
                <a:spLocks noChangeArrowheads="1"/>
              </p:cNvSpPr>
              <p:nvPr/>
            </p:nvSpPr>
            <p:spPr bwMode="auto">
              <a:xfrm>
                <a:off x="3966" y="2119"/>
                <a:ext cx="7" cy="7"/>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36" name="Oval 28"/>
              <p:cNvSpPr>
                <a:spLocks noChangeArrowheads="1"/>
              </p:cNvSpPr>
              <p:nvPr/>
            </p:nvSpPr>
            <p:spPr bwMode="auto">
              <a:xfrm>
                <a:off x="3927" y="2119"/>
                <a:ext cx="8" cy="7"/>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799" name="Group 142"/>
            <p:cNvGrpSpPr>
              <a:grpSpLocks noChangeAspect="1"/>
            </p:cNvGrpSpPr>
            <p:nvPr/>
          </p:nvGrpSpPr>
          <p:grpSpPr bwMode="auto">
            <a:xfrm>
              <a:off x="739840" y="1871702"/>
              <a:ext cx="370298" cy="370298"/>
              <a:chOff x="3793" y="2080"/>
              <a:chExt cx="247" cy="247"/>
            </a:xfrm>
          </p:grpSpPr>
          <p:sp>
            <p:nvSpPr>
              <p:cNvPr id="828" name="Oval 143"/>
              <p:cNvSpPr>
                <a:spLocks noChangeArrowheads="1"/>
              </p:cNvSpPr>
              <p:nvPr/>
            </p:nvSpPr>
            <p:spPr bwMode="auto">
              <a:xfrm>
                <a:off x="3793" y="2080"/>
                <a:ext cx="247" cy="247"/>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29" name="Freeform 144"/>
              <p:cNvSpPr>
                <a:spLocks/>
              </p:cNvSpPr>
              <p:nvPr/>
            </p:nvSpPr>
            <p:spPr bwMode="auto">
              <a:xfrm>
                <a:off x="3826" y="2179"/>
                <a:ext cx="181" cy="101"/>
              </a:xfrm>
              <a:custGeom>
                <a:avLst/>
                <a:gdLst>
                  <a:gd name="T0" fmla="*/ 219 w 250"/>
                  <a:gd name="T1" fmla="*/ 13 h 140"/>
                  <a:gd name="T2" fmla="*/ 173 w 250"/>
                  <a:gd name="T3" fmla="*/ 19 h 140"/>
                  <a:gd name="T4" fmla="*/ 130 w 250"/>
                  <a:gd name="T5" fmla="*/ 32 h 140"/>
                  <a:gd name="T6" fmla="*/ 125 w 250"/>
                  <a:gd name="T7" fmla="*/ 33 h 140"/>
                  <a:gd name="T8" fmla="*/ 120 w 250"/>
                  <a:gd name="T9" fmla="*/ 32 h 140"/>
                  <a:gd name="T10" fmla="*/ 77 w 250"/>
                  <a:gd name="T11" fmla="*/ 19 h 140"/>
                  <a:gd name="T12" fmla="*/ 31 w 250"/>
                  <a:gd name="T13" fmla="*/ 13 h 140"/>
                  <a:gd name="T14" fmla="*/ 124 w 250"/>
                  <a:gd name="T15" fmla="*/ 140 h 140"/>
                  <a:gd name="T16" fmla="*/ 126 w 250"/>
                  <a:gd name="T17" fmla="*/ 140 h 140"/>
                  <a:gd name="T18" fmla="*/ 219 w 250"/>
                  <a:gd name="T19" fmla="*/ 13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0" h="140">
                    <a:moveTo>
                      <a:pt x="219" y="13"/>
                    </a:moveTo>
                    <a:cubicBezTo>
                      <a:pt x="213" y="8"/>
                      <a:pt x="212" y="0"/>
                      <a:pt x="173" y="19"/>
                    </a:cubicBezTo>
                    <a:cubicBezTo>
                      <a:pt x="152" y="28"/>
                      <a:pt x="139" y="31"/>
                      <a:pt x="130" y="32"/>
                    </a:cubicBezTo>
                    <a:cubicBezTo>
                      <a:pt x="130" y="32"/>
                      <a:pt x="129" y="32"/>
                      <a:pt x="125" y="33"/>
                    </a:cubicBezTo>
                    <a:cubicBezTo>
                      <a:pt x="121" y="32"/>
                      <a:pt x="120" y="32"/>
                      <a:pt x="120" y="32"/>
                    </a:cubicBezTo>
                    <a:cubicBezTo>
                      <a:pt x="111" y="31"/>
                      <a:pt x="98" y="28"/>
                      <a:pt x="77" y="19"/>
                    </a:cubicBezTo>
                    <a:cubicBezTo>
                      <a:pt x="38" y="0"/>
                      <a:pt x="37" y="8"/>
                      <a:pt x="31" y="13"/>
                    </a:cubicBezTo>
                    <a:cubicBezTo>
                      <a:pt x="25" y="17"/>
                      <a:pt x="0" y="131"/>
                      <a:pt x="124" y="140"/>
                    </a:cubicBezTo>
                    <a:cubicBezTo>
                      <a:pt x="126" y="140"/>
                      <a:pt x="126" y="140"/>
                      <a:pt x="126" y="140"/>
                    </a:cubicBezTo>
                    <a:cubicBezTo>
                      <a:pt x="250" y="131"/>
                      <a:pt x="226" y="17"/>
                      <a:pt x="219" y="13"/>
                    </a:cubicBez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30" name="Freeform 145"/>
              <p:cNvSpPr>
                <a:spLocks/>
              </p:cNvSpPr>
              <p:nvPr/>
            </p:nvSpPr>
            <p:spPr bwMode="auto">
              <a:xfrm>
                <a:off x="3857" y="2143"/>
                <a:ext cx="21" cy="11"/>
              </a:xfrm>
              <a:custGeom>
                <a:avLst/>
                <a:gdLst>
                  <a:gd name="T0" fmla="*/ 29 w 29"/>
                  <a:gd name="T1" fmla="*/ 15 h 15"/>
                  <a:gd name="T2" fmla="*/ 15 w 29"/>
                  <a:gd name="T3" fmla="*/ 0 h 15"/>
                  <a:gd name="T4" fmla="*/ 0 w 29"/>
                  <a:gd name="T5" fmla="*/ 15 h 15"/>
                  <a:gd name="T6" fmla="*/ 29 w 29"/>
                  <a:gd name="T7" fmla="*/ 15 h 15"/>
                </a:gdLst>
                <a:ahLst/>
                <a:cxnLst>
                  <a:cxn ang="0">
                    <a:pos x="T0" y="T1"/>
                  </a:cxn>
                  <a:cxn ang="0">
                    <a:pos x="T2" y="T3"/>
                  </a:cxn>
                  <a:cxn ang="0">
                    <a:pos x="T4" y="T5"/>
                  </a:cxn>
                  <a:cxn ang="0">
                    <a:pos x="T6" y="T7"/>
                  </a:cxn>
                </a:cxnLst>
                <a:rect l="0" t="0" r="r" b="b"/>
                <a:pathLst>
                  <a:path w="29" h="15">
                    <a:moveTo>
                      <a:pt x="29" y="15"/>
                    </a:moveTo>
                    <a:cubicBezTo>
                      <a:pt x="29" y="6"/>
                      <a:pt x="23" y="0"/>
                      <a:pt x="15" y="0"/>
                    </a:cubicBezTo>
                    <a:cubicBezTo>
                      <a:pt x="6" y="0"/>
                      <a:pt x="0" y="6"/>
                      <a:pt x="0" y="15"/>
                    </a:cubicBezTo>
                    <a:lnTo>
                      <a:pt x="29" y="15"/>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31" name="Freeform 146"/>
              <p:cNvSpPr>
                <a:spLocks/>
              </p:cNvSpPr>
              <p:nvPr/>
            </p:nvSpPr>
            <p:spPr bwMode="auto">
              <a:xfrm>
                <a:off x="3955" y="2143"/>
                <a:ext cx="21" cy="11"/>
              </a:xfrm>
              <a:custGeom>
                <a:avLst/>
                <a:gdLst>
                  <a:gd name="T0" fmla="*/ 29 w 29"/>
                  <a:gd name="T1" fmla="*/ 15 h 15"/>
                  <a:gd name="T2" fmla="*/ 15 w 29"/>
                  <a:gd name="T3" fmla="*/ 0 h 15"/>
                  <a:gd name="T4" fmla="*/ 0 w 29"/>
                  <a:gd name="T5" fmla="*/ 15 h 15"/>
                  <a:gd name="T6" fmla="*/ 29 w 29"/>
                  <a:gd name="T7" fmla="*/ 15 h 15"/>
                </a:gdLst>
                <a:ahLst/>
                <a:cxnLst>
                  <a:cxn ang="0">
                    <a:pos x="T0" y="T1"/>
                  </a:cxn>
                  <a:cxn ang="0">
                    <a:pos x="T2" y="T3"/>
                  </a:cxn>
                  <a:cxn ang="0">
                    <a:pos x="T4" y="T5"/>
                  </a:cxn>
                  <a:cxn ang="0">
                    <a:pos x="T6" y="T7"/>
                  </a:cxn>
                </a:cxnLst>
                <a:rect l="0" t="0" r="r" b="b"/>
                <a:pathLst>
                  <a:path w="29" h="15">
                    <a:moveTo>
                      <a:pt x="29" y="15"/>
                    </a:moveTo>
                    <a:cubicBezTo>
                      <a:pt x="29" y="6"/>
                      <a:pt x="23" y="0"/>
                      <a:pt x="15" y="0"/>
                    </a:cubicBezTo>
                    <a:cubicBezTo>
                      <a:pt x="6" y="0"/>
                      <a:pt x="0" y="6"/>
                      <a:pt x="0" y="15"/>
                    </a:cubicBezTo>
                    <a:lnTo>
                      <a:pt x="29" y="15"/>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00" name="Group 59"/>
            <p:cNvGrpSpPr>
              <a:grpSpLocks noChangeAspect="1"/>
            </p:cNvGrpSpPr>
            <p:nvPr/>
          </p:nvGrpSpPr>
          <p:grpSpPr bwMode="auto">
            <a:xfrm>
              <a:off x="745767" y="2977372"/>
              <a:ext cx="358444" cy="295275"/>
              <a:chOff x="448" y="1909"/>
              <a:chExt cx="244" cy="201"/>
            </a:xfrm>
          </p:grpSpPr>
          <p:sp>
            <p:nvSpPr>
              <p:cNvPr id="824" name="Freeform 60"/>
              <p:cNvSpPr>
                <a:spLocks/>
              </p:cNvSpPr>
              <p:nvPr/>
            </p:nvSpPr>
            <p:spPr bwMode="auto">
              <a:xfrm>
                <a:off x="448" y="2043"/>
                <a:ext cx="244" cy="67"/>
              </a:xfrm>
              <a:custGeom>
                <a:avLst/>
                <a:gdLst>
                  <a:gd name="T0" fmla="*/ 0 w 337"/>
                  <a:gd name="T1" fmla="*/ 15 h 92"/>
                  <a:gd name="T2" fmla="*/ 15 w 337"/>
                  <a:gd name="T3" fmla="*/ 0 h 92"/>
                  <a:gd name="T4" fmla="*/ 337 w 337"/>
                  <a:gd name="T5" fmla="*/ 0 h 92"/>
                  <a:gd name="T6" fmla="*/ 337 w 337"/>
                  <a:gd name="T7" fmla="*/ 92 h 92"/>
                  <a:gd name="T8" fmla="*/ 0 w 337"/>
                  <a:gd name="T9" fmla="*/ 92 h 92"/>
                  <a:gd name="T10" fmla="*/ 0 w 337"/>
                  <a:gd name="T11" fmla="*/ 15 h 92"/>
                </a:gdLst>
                <a:ahLst/>
                <a:cxnLst>
                  <a:cxn ang="0">
                    <a:pos x="T0" y="T1"/>
                  </a:cxn>
                  <a:cxn ang="0">
                    <a:pos x="T2" y="T3"/>
                  </a:cxn>
                  <a:cxn ang="0">
                    <a:pos x="T4" y="T5"/>
                  </a:cxn>
                  <a:cxn ang="0">
                    <a:pos x="T6" y="T7"/>
                  </a:cxn>
                  <a:cxn ang="0">
                    <a:pos x="T8" y="T9"/>
                  </a:cxn>
                  <a:cxn ang="0">
                    <a:pos x="T10" y="T11"/>
                  </a:cxn>
                </a:cxnLst>
                <a:rect l="0" t="0" r="r" b="b"/>
                <a:pathLst>
                  <a:path w="337" h="92">
                    <a:moveTo>
                      <a:pt x="0" y="15"/>
                    </a:moveTo>
                    <a:cubicBezTo>
                      <a:pt x="0" y="7"/>
                      <a:pt x="7" y="0"/>
                      <a:pt x="15" y="0"/>
                    </a:cubicBezTo>
                    <a:cubicBezTo>
                      <a:pt x="337" y="0"/>
                      <a:pt x="337" y="0"/>
                      <a:pt x="337" y="0"/>
                    </a:cubicBezTo>
                    <a:cubicBezTo>
                      <a:pt x="337" y="92"/>
                      <a:pt x="337" y="92"/>
                      <a:pt x="337" y="92"/>
                    </a:cubicBezTo>
                    <a:cubicBezTo>
                      <a:pt x="0" y="92"/>
                      <a:pt x="0" y="92"/>
                      <a:pt x="0" y="92"/>
                    </a:cubicBezTo>
                    <a:lnTo>
                      <a:pt x="0" y="15"/>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25" name="Line 61"/>
              <p:cNvSpPr>
                <a:spLocks noChangeShapeType="1"/>
              </p:cNvSpPr>
              <p:nvPr/>
            </p:nvSpPr>
            <p:spPr bwMode="auto">
              <a:xfrm>
                <a:off x="473" y="2010"/>
                <a:ext cx="147"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26" name="Freeform 62"/>
              <p:cNvSpPr>
                <a:spLocks/>
              </p:cNvSpPr>
              <p:nvPr/>
            </p:nvSpPr>
            <p:spPr bwMode="auto">
              <a:xfrm>
                <a:off x="489" y="1909"/>
                <a:ext cx="203" cy="134"/>
              </a:xfrm>
              <a:custGeom>
                <a:avLst/>
                <a:gdLst>
                  <a:gd name="T0" fmla="*/ 0 w 281"/>
                  <a:gd name="T1" fmla="*/ 0 h 184"/>
                  <a:gd name="T2" fmla="*/ 272 w 281"/>
                  <a:gd name="T3" fmla="*/ 133 h 184"/>
                  <a:gd name="T4" fmla="*/ 280 w 281"/>
                  <a:gd name="T5" fmla="*/ 147 h 184"/>
                  <a:gd name="T6" fmla="*/ 281 w 281"/>
                  <a:gd name="T7" fmla="*/ 184 h 184"/>
                </a:gdLst>
                <a:ahLst/>
                <a:cxnLst>
                  <a:cxn ang="0">
                    <a:pos x="T0" y="T1"/>
                  </a:cxn>
                  <a:cxn ang="0">
                    <a:pos x="T2" y="T3"/>
                  </a:cxn>
                  <a:cxn ang="0">
                    <a:pos x="T4" y="T5"/>
                  </a:cxn>
                  <a:cxn ang="0">
                    <a:pos x="T6" y="T7"/>
                  </a:cxn>
                </a:cxnLst>
                <a:rect l="0" t="0" r="r" b="b"/>
                <a:pathLst>
                  <a:path w="281" h="184">
                    <a:moveTo>
                      <a:pt x="0" y="0"/>
                    </a:moveTo>
                    <a:cubicBezTo>
                      <a:pt x="272" y="133"/>
                      <a:pt x="272" y="133"/>
                      <a:pt x="272" y="133"/>
                    </a:cubicBezTo>
                    <a:cubicBezTo>
                      <a:pt x="277" y="135"/>
                      <a:pt x="280" y="142"/>
                      <a:pt x="280" y="147"/>
                    </a:cubicBezTo>
                    <a:cubicBezTo>
                      <a:pt x="281" y="184"/>
                      <a:pt x="281" y="184"/>
                      <a:pt x="281" y="184"/>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27" name="Oval 63"/>
              <p:cNvSpPr>
                <a:spLocks noChangeArrowheads="1"/>
              </p:cNvSpPr>
              <p:nvPr/>
            </p:nvSpPr>
            <p:spPr bwMode="auto">
              <a:xfrm>
                <a:off x="477" y="2072"/>
                <a:ext cx="8" cy="7"/>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01" name="Group 99"/>
            <p:cNvGrpSpPr>
              <a:grpSpLocks noChangeAspect="1"/>
            </p:cNvGrpSpPr>
            <p:nvPr/>
          </p:nvGrpSpPr>
          <p:grpSpPr bwMode="auto">
            <a:xfrm>
              <a:off x="766238" y="2446793"/>
              <a:ext cx="317502" cy="325786"/>
              <a:chOff x="461" y="1600"/>
              <a:chExt cx="230" cy="236"/>
            </a:xfrm>
          </p:grpSpPr>
          <p:sp>
            <p:nvSpPr>
              <p:cNvPr id="822" name="Freeform 100"/>
              <p:cNvSpPr>
                <a:spLocks/>
              </p:cNvSpPr>
              <p:nvPr/>
            </p:nvSpPr>
            <p:spPr bwMode="auto">
              <a:xfrm>
                <a:off x="461" y="1600"/>
                <a:ext cx="118" cy="236"/>
              </a:xfrm>
              <a:custGeom>
                <a:avLst/>
                <a:gdLst>
                  <a:gd name="T0" fmla="*/ 163 w 163"/>
                  <a:gd name="T1" fmla="*/ 0 h 327"/>
                  <a:gd name="T2" fmla="*/ 87 w 163"/>
                  <a:gd name="T3" fmla="*/ 29 h 327"/>
                  <a:gd name="T4" fmla="*/ 2 w 163"/>
                  <a:gd name="T5" fmla="*/ 0 h 327"/>
                  <a:gd name="T6" fmla="*/ 16 w 163"/>
                  <a:gd name="T7" fmla="*/ 187 h 327"/>
                  <a:gd name="T8" fmla="*/ 163 w 163"/>
                  <a:gd name="T9" fmla="*/ 327 h 327"/>
                </a:gdLst>
                <a:ahLst/>
                <a:cxnLst>
                  <a:cxn ang="0">
                    <a:pos x="T0" y="T1"/>
                  </a:cxn>
                  <a:cxn ang="0">
                    <a:pos x="T2" y="T3"/>
                  </a:cxn>
                  <a:cxn ang="0">
                    <a:pos x="T4" y="T5"/>
                  </a:cxn>
                  <a:cxn ang="0">
                    <a:pos x="T6" y="T7"/>
                  </a:cxn>
                  <a:cxn ang="0">
                    <a:pos x="T8" y="T9"/>
                  </a:cxn>
                </a:cxnLst>
                <a:rect l="0" t="0" r="r" b="b"/>
                <a:pathLst>
                  <a:path w="163" h="327">
                    <a:moveTo>
                      <a:pt x="163" y="0"/>
                    </a:moveTo>
                    <a:cubicBezTo>
                      <a:pt x="163" y="0"/>
                      <a:pt x="137" y="29"/>
                      <a:pt x="87" y="29"/>
                    </a:cubicBezTo>
                    <a:cubicBezTo>
                      <a:pt x="38" y="29"/>
                      <a:pt x="2" y="0"/>
                      <a:pt x="2" y="0"/>
                    </a:cubicBezTo>
                    <a:cubicBezTo>
                      <a:pt x="2" y="0"/>
                      <a:pt x="0" y="146"/>
                      <a:pt x="16" y="187"/>
                    </a:cubicBezTo>
                    <a:cubicBezTo>
                      <a:pt x="35" y="234"/>
                      <a:pt x="70" y="289"/>
                      <a:pt x="163" y="327"/>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23" name="Freeform 101"/>
              <p:cNvSpPr>
                <a:spLocks/>
              </p:cNvSpPr>
              <p:nvPr/>
            </p:nvSpPr>
            <p:spPr bwMode="auto">
              <a:xfrm>
                <a:off x="573" y="1600"/>
                <a:ext cx="118" cy="236"/>
              </a:xfrm>
              <a:custGeom>
                <a:avLst/>
                <a:gdLst>
                  <a:gd name="T0" fmla="*/ 4 w 163"/>
                  <a:gd name="T1" fmla="*/ 327 h 327"/>
                  <a:gd name="T2" fmla="*/ 147 w 163"/>
                  <a:gd name="T3" fmla="*/ 187 h 327"/>
                  <a:gd name="T4" fmla="*/ 161 w 163"/>
                  <a:gd name="T5" fmla="*/ 0 h 327"/>
                  <a:gd name="T6" fmla="*/ 76 w 163"/>
                  <a:gd name="T7" fmla="*/ 29 h 327"/>
                  <a:gd name="T8" fmla="*/ 0 w 163"/>
                  <a:gd name="T9" fmla="*/ 0 h 327"/>
                </a:gdLst>
                <a:ahLst/>
                <a:cxnLst>
                  <a:cxn ang="0">
                    <a:pos x="T0" y="T1"/>
                  </a:cxn>
                  <a:cxn ang="0">
                    <a:pos x="T2" y="T3"/>
                  </a:cxn>
                  <a:cxn ang="0">
                    <a:pos x="T4" y="T5"/>
                  </a:cxn>
                  <a:cxn ang="0">
                    <a:pos x="T6" y="T7"/>
                  </a:cxn>
                  <a:cxn ang="0">
                    <a:pos x="T8" y="T9"/>
                  </a:cxn>
                </a:cxnLst>
                <a:rect l="0" t="0" r="r" b="b"/>
                <a:pathLst>
                  <a:path w="163" h="327">
                    <a:moveTo>
                      <a:pt x="4" y="327"/>
                    </a:moveTo>
                    <a:cubicBezTo>
                      <a:pt x="96" y="289"/>
                      <a:pt x="128" y="234"/>
                      <a:pt x="147" y="187"/>
                    </a:cubicBezTo>
                    <a:cubicBezTo>
                      <a:pt x="163" y="146"/>
                      <a:pt x="161" y="0"/>
                      <a:pt x="161" y="0"/>
                    </a:cubicBezTo>
                    <a:cubicBezTo>
                      <a:pt x="161" y="0"/>
                      <a:pt x="126" y="29"/>
                      <a:pt x="76" y="29"/>
                    </a:cubicBezTo>
                    <a:cubicBezTo>
                      <a:pt x="26" y="29"/>
                      <a:pt x="0" y="0"/>
                      <a:pt x="0"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02" name="Group 212"/>
            <p:cNvGrpSpPr>
              <a:grpSpLocks noChangeAspect="1"/>
            </p:cNvGrpSpPr>
            <p:nvPr/>
          </p:nvGrpSpPr>
          <p:grpSpPr bwMode="auto">
            <a:xfrm>
              <a:off x="733695" y="1287496"/>
              <a:ext cx="382588" cy="379413"/>
              <a:chOff x="476" y="892"/>
              <a:chExt cx="241" cy="239"/>
            </a:xfrm>
          </p:grpSpPr>
          <p:sp>
            <p:nvSpPr>
              <p:cNvPr id="815" name="Freeform 213"/>
              <p:cNvSpPr>
                <a:spLocks/>
              </p:cNvSpPr>
              <p:nvPr/>
            </p:nvSpPr>
            <p:spPr bwMode="auto">
              <a:xfrm>
                <a:off x="525" y="892"/>
                <a:ext cx="142" cy="173"/>
              </a:xfrm>
              <a:custGeom>
                <a:avLst/>
                <a:gdLst>
                  <a:gd name="T0" fmla="*/ 0 w 197"/>
                  <a:gd name="T1" fmla="*/ 18 h 239"/>
                  <a:gd name="T2" fmla="*/ 18 w 197"/>
                  <a:gd name="T3" fmla="*/ 0 h 239"/>
                  <a:gd name="T4" fmla="*/ 179 w 197"/>
                  <a:gd name="T5" fmla="*/ 0 h 239"/>
                  <a:gd name="T6" fmla="*/ 197 w 197"/>
                  <a:gd name="T7" fmla="*/ 18 h 239"/>
                  <a:gd name="T8" fmla="*/ 197 w 197"/>
                  <a:gd name="T9" fmla="*/ 222 h 239"/>
                  <a:gd name="T10" fmla="*/ 179 w 197"/>
                  <a:gd name="T11" fmla="*/ 239 h 239"/>
                  <a:gd name="T12" fmla="*/ 18 w 197"/>
                  <a:gd name="T13" fmla="*/ 239 h 239"/>
                  <a:gd name="T14" fmla="*/ 0 w 197"/>
                  <a:gd name="T15" fmla="*/ 222 h 239"/>
                  <a:gd name="T16" fmla="*/ 0 w 197"/>
                  <a:gd name="T17" fmla="*/ 18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39">
                    <a:moveTo>
                      <a:pt x="0" y="18"/>
                    </a:moveTo>
                    <a:cubicBezTo>
                      <a:pt x="0" y="8"/>
                      <a:pt x="8" y="0"/>
                      <a:pt x="18" y="0"/>
                    </a:cubicBezTo>
                    <a:cubicBezTo>
                      <a:pt x="179" y="0"/>
                      <a:pt x="179" y="0"/>
                      <a:pt x="179" y="0"/>
                    </a:cubicBezTo>
                    <a:cubicBezTo>
                      <a:pt x="189" y="0"/>
                      <a:pt x="197" y="8"/>
                      <a:pt x="197" y="18"/>
                    </a:cubicBezTo>
                    <a:cubicBezTo>
                      <a:pt x="197" y="222"/>
                      <a:pt x="197" y="222"/>
                      <a:pt x="197" y="222"/>
                    </a:cubicBezTo>
                    <a:cubicBezTo>
                      <a:pt x="197" y="232"/>
                      <a:pt x="189" y="239"/>
                      <a:pt x="179" y="239"/>
                    </a:cubicBezTo>
                    <a:cubicBezTo>
                      <a:pt x="18" y="239"/>
                      <a:pt x="18" y="239"/>
                      <a:pt x="18" y="239"/>
                    </a:cubicBezTo>
                    <a:cubicBezTo>
                      <a:pt x="8" y="239"/>
                      <a:pt x="0" y="232"/>
                      <a:pt x="0" y="222"/>
                    </a:cubicBezTo>
                    <a:lnTo>
                      <a:pt x="0" y="18"/>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16" name="Line 214"/>
              <p:cNvSpPr>
                <a:spLocks noChangeShapeType="1"/>
              </p:cNvSpPr>
              <p:nvPr/>
            </p:nvSpPr>
            <p:spPr bwMode="auto">
              <a:xfrm>
                <a:off x="564" y="923"/>
                <a:ext cx="65"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17" name="Freeform 215"/>
              <p:cNvSpPr>
                <a:spLocks/>
              </p:cNvSpPr>
              <p:nvPr/>
            </p:nvSpPr>
            <p:spPr bwMode="auto">
              <a:xfrm>
                <a:off x="476" y="1065"/>
                <a:ext cx="241" cy="66"/>
              </a:xfrm>
              <a:custGeom>
                <a:avLst/>
                <a:gdLst>
                  <a:gd name="T0" fmla="*/ 172 w 241"/>
                  <a:gd name="T1" fmla="*/ 0 h 66"/>
                  <a:gd name="T2" fmla="*/ 241 w 241"/>
                  <a:gd name="T3" fmla="*/ 66 h 66"/>
                  <a:gd name="T4" fmla="*/ 0 w 241"/>
                  <a:gd name="T5" fmla="*/ 66 h 66"/>
                  <a:gd name="T6" fmla="*/ 70 w 241"/>
                  <a:gd name="T7" fmla="*/ 0 h 66"/>
                </a:gdLst>
                <a:ahLst/>
                <a:cxnLst>
                  <a:cxn ang="0">
                    <a:pos x="T0" y="T1"/>
                  </a:cxn>
                  <a:cxn ang="0">
                    <a:pos x="T2" y="T3"/>
                  </a:cxn>
                  <a:cxn ang="0">
                    <a:pos x="T4" y="T5"/>
                  </a:cxn>
                  <a:cxn ang="0">
                    <a:pos x="T6" y="T7"/>
                  </a:cxn>
                </a:cxnLst>
                <a:rect l="0" t="0" r="r" b="b"/>
                <a:pathLst>
                  <a:path w="241" h="66">
                    <a:moveTo>
                      <a:pt x="172" y="0"/>
                    </a:moveTo>
                    <a:lnTo>
                      <a:pt x="241" y="66"/>
                    </a:lnTo>
                    <a:lnTo>
                      <a:pt x="0" y="66"/>
                    </a:lnTo>
                    <a:lnTo>
                      <a:pt x="70"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18" name="Oval 216"/>
              <p:cNvSpPr>
                <a:spLocks noChangeArrowheads="1"/>
              </p:cNvSpPr>
              <p:nvPr/>
            </p:nvSpPr>
            <p:spPr bwMode="auto">
              <a:xfrm>
                <a:off x="552" y="1032"/>
                <a:ext cx="7" cy="7"/>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19" name="Oval 217"/>
              <p:cNvSpPr>
                <a:spLocks noChangeArrowheads="1"/>
              </p:cNvSpPr>
              <p:nvPr/>
            </p:nvSpPr>
            <p:spPr bwMode="auto">
              <a:xfrm>
                <a:off x="633" y="1032"/>
                <a:ext cx="8" cy="7"/>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20" name="Rectangle 218"/>
              <p:cNvSpPr>
                <a:spLocks noChangeArrowheads="1"/>
              </p:cNvSpPr>
              <p:nvPr/>
            </p:nvSpPr>
            <p:spPr bwMode="auto">
              <a:xfrm>
                <a:off x="556" y="954"/>
                <a:ext cx="81" cy="51"/>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21" name="Line 219"/>
              <p:cNvSpPr>
                <a:spLocks noChangeShapeType="1"/>
              </p:cNvSpPr>
              <p:nvPr/>
            </p:nvSpPr>
            <p:spPr bwMode="auto">
              <a:xfrm>
                <a:off x="512" y="1097"/>
                <a:ext cx="171"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03" name="Group 259"/>
            <p:cNvGrpSpPr>
              <a:grpSpLocks noChangeAspect="1"/>
            </p:cNvGrpSpPr>
            <p:nvPr/>
          </p:nvGrpSpPr>
          <p:grpSpPr bwMode="auto">
            <a:xfrm>
              <a:off x="743221" y="782665"/>
              <a:ext cx="363537" cy="300038"/>
              <a:chOff x="499" y="579"/>
              <a:chExt cx="229" cy="189"/>
            </a:xfrm>
          </p:grpSpPr>
          <p:sp>
            <p:nvSpPr>
              <p:cNvPr id="812" name="Freeform 260"/>
              <p:cNvSpPr>
                <a:spLocks/>
              </p:cNvSpPr>
              <p:nvPr/>
            </p:nvSpPr>
            <p:spPr bwMode="auto">
              <a:xfrm>
                <a:off x="499" y="579"/>
                <a:ext cx="229" cy="189"/>
              </a:xfrm>
              <a:custGeom>
                <a:avLst/>
                <a:gdLst>
                  <a:gd name="T0" fmla="*/ 117 w 229"/>
                  <a:gd name="T1" fmla="*/ 0 h 189"/>
                  <a:gd name="T2" fmla="*/ 0 w 229"/>
                  <a:gd name="T3" fmla="*/ 189 h 189"/>
                  <a:gd name="T4" fmla="*/ 229 w 229"/>
                  <a:gd name="T5" fmla="*/ 189 h 189"/>
                  <a:gd name="T6" fmla="*/ 117 w 229"/>
                  <a:gd name="T7" fmla="*/ 0 h 189"/>
                </a:gdLst>
                <a:ahLst/>
                <a:cxnLst>
                  <a:cxn ang="0">
                    <a:pos x="T0" y="T1"/>
                  </a:cxn>
                  <a:cxn ang="0">
                    <a:pos x="T2" y="T3"/>
                  </a:cxn>
                  <a:cxn ang="0">
                    <a:pos x="T4" y="T5"/>
                  </a:cxn>
                  <a:cxn ang="0">
                    <a:pos x="T6" y="T7"/>
                  </a:cxn>
                </a:cxnLst>
                <a:rect l="0" t="0" r="r" b="b"/>
                <a:pathLst>
                  <a:path w="229" h="189">
                    <a:moveTo>
                      <a:pt x="117" y="0"/>
                    </a:moveTo>
                    <a:lnTo>
                      <a:pt x="0" y="189"/>
                    </a:lnTo>
                    <a:lnTo>
                      <a:pt x="229" y="189"/>
                    </a:lnTo>
                    <a:lnTo>
                      <a:pt x="117"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13" name="Line 261"/>
              <p:cNvSpPr>
                <a:spLocks noChangeShapeType="1"/>
              </p:cNvSpPr>
              <p:nvPr/>
            </p:nvSpPr>
            <p:spPr bwMode="auto">
              <a:xfrm>
                <a:off x="617" y="632"/>
                <a:ext cx="0" cy="85"/>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14" name="Line 262"/>
              <p:cNvSpPr>
                <a:spLocks noChangeShapeType="1"/>
              </p:cNvSpPr>
              <p:nvPr/>
            </p:nvSpPr>
            <p:spPr bwMode="auto">
              <a:xfrm>
                <a:off x="617" y="735"/>
                <a:ext cx="0" cy="11"/>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04" name="Group 265"/>
            <p:cNvGrpSpPr>
              <a:grpSpLocks noChangeAspect="1"/>
            </p:cNvGrpSpPr>
            <p:nvPr/>
          </p:nvGrpSpPr>
          <p:grpSpPr bwMode="auto">
            <a:xfrm>
              <a:off x="734489" y="254022"/>
              <a:ext cx="381000" cy="323850"/>
              <a:chOff x="465" y="208"/>
              <a:chExt cx="240" cy="204"/>
            </a:xfrm>
          </p:grpSpPr>
          <p:sp>
            <p:nvSpPr>
              <p:cNvPr id="805" name="Rectangle 266"/>
              <p:cNvSpPr>
                <a:spLocks noChangeArrowheads="1"/>
              </p:cNvSpPr>
              <p:nvPr/>
            </p:nvSpPr>
            <p:spPr bwMode="auto">
              <a:xfrm>
                <a:off x="465" y="208"/>
                <a:ext cx="240" cy="204"/>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06" name="Line 267"/>
              <p:cNvSpPr>
                <a:spLocks noChangeShapeType="1"/>
              </p:cNvSpPr>
              <p:nvPr/>
            </p:nvSpPr>
            <p:spPr bwMode="auto">
              <a:xfrm>
                <a:off x="465" y="265"/>
                <a:ext cx="240"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07" name="Oval 268"/>
              <p:cNvSpPr>
                <a:spLocks noChangeArrowheads="1"/>
              </p:cNvSpPr>
              <p:nvPr/>
            </p:nvSpPr>
            <p:spPr bwMode="auto">
              <a:xfrm>
                <a:off x="610" y="232"/>
                <a:ext cx="8" cy="8"/>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08" name="Oval 269"/>
              <p:cNvSpPr>
                <a:spLocks noChangeArrowheads="1"/>
              </p:cNvSpPr>
              <p:nvPr/>
            </p:nvSpPr>
            <p:spPr bwMode="auto">
              <a:xfrm>
                <a:off x="637" y="232"/>
                <a:ext cx="8" cy="8"/>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09" name="Oval 270"/>
              <p:cNvSpPr>
                <a:spLocks noChangeArrowheads="1"/>
              </p:cNvSpPr>
              <p:nvPr/>
            </p:nvSpPr>
            <p:spPr bwMode="auto">
              <a:xfrm>
                <a:off x="665" y="232"/>
                <a:ext cx="8" cy="8"/>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10" name="Freeform 271"/>
              <p:cNvSpPr>
                <a:spLocks/>
              </p:cNvSpPr>
              <p:nvPr/>
            </p:nvSpPr>
            <p:spPr bwMode="auto">
              <a:xfrm>
                <a:off x="548" y="305"/>
                <a:ext cx="73" cy="72"/>
              </a:xfrm>
              <a:custGeom>
                <a:avLst/>
                <a:gdLst>
                  <a:gd name="T0" fmla="*/ 0 w 73"/>
                  <a:gd name="T1" fmla="*/ 72 h 72"/>
                  <a:gd name="T2" fmla="*/ 0 w 73"/>
                  <a:gd name="T3" fmla="*/ 37 h 72"/>
                  <a:gd name="T4" fmla="*/ 36 w 73"/>
                  <a:gd name="T5" fmla="*/ 0 h 72"/>
                  <a:gd name="T6" fmla="*/ 73 w 73"/>
                  <a:gd name="T7" fmla="*/ 37 h 72"/>
                  <a:gd name="T8" fmla="*/ 73 w 73"/>
                  <a:gd name="T9" fmla="*/ 72 h 72"/>
                  <a:gd name="T10" fmla="*/ 0 w 73"/>
                  <a:gd name="T11" fmla="*/ 72 h 72"/>
                </a:gdLst>
                <a:ahLst/>
                <a:cxnLst>
                  <a:cxn ang="0">
                    <a:pos x="T0" y="T1"/>
                  </a:cxn>
                  <a:cxn ang="0">
                    <a:pos x="T2" y="T3"/>
                  </a:cxn>
                  <a:cxn ang="0">
                    <a:pos x="T4" y="T5"/>
                  </a:cxn>
                  <a:cxn ang="0">
                    <a:pos x="T6" y="T7"/>
                  </a:cxn>
                  <a:cxn ang="0">
                    <a:pos x="T8" y="T9"/>
                  </a:cxn>
                  <a:cxn ang="0">
                    <a:pos x="T10" y="T11"/>
                  </a:cxn>
                </a:cxnLst>
                <a:rect l="0" t="0" r="r" b="b"/>
                <a:pathLst>
                  <a:path w="73" h="72">
                    <a:moveTo>
                      <a:pt x="0" y="72"/>
                    </a:moveTo>
                    <a:lnTo>
                      <a:pt x="0" y="37"/>
                    </a:lnTo>
                    <a:lnTo>
                      <a:pt x="36" y="0"/>
                    </a:lnTo>
                    <a:lnTo>
                      <a:pt x="73" y="37"/>
                    </a:lnTo>
                    <a:lnTo>
                      <a:pt x="73" y="72"/>
                    </a:lnTo>
                    <a:lnTo>
                      <a:pt x="0" y="72"/>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11" name="Freeform 272"/>
              <p:cNvSpPr>
                <a:spLocks/>
              </p:cNvSpPr>
              <p:nvPr/>
            </p:nvSpPr>
            <p:spPr bwMode="auto">
              <a:xfrm>
                <a:off x="579" y="354"/>
                <a:ext cx="11" cy="23"/>
              </a:xfrm>
              <a:custGeom>
                <a:avLst/>
                <a:gdLst>
                  <a:gd name="T0" fmla="*/ 0 w 11"/>
                  <a:gd name="T1" fmla="*/ 23 h 23"/>
                  <a:gd name="T2" fmla="*/ 0 w 11"/>
                  <a:gd name="T3" fmla="*/ 0 h 23"/>
                  <a:gd name="T4" fmla="*/ 11 w 11"/>
                  <a:gd name="T5" fmla="*/ 0 h 23"/>
                  <a:gd name="T6" fmla="*/ 11 w 11"/>
                  <a:gd name="T7" fmla="*/ 23 h 23"/>
                </a:gdLst>
                <a:ahLst/>
                <a:cxnLst>
                  <a:cxn ang="0">
                    <a:pos x="T0" y="T1"/>
                  </a:cxn>
                  <a:cxn ang="0">
                    <a:pos x="T2" y="T3"/>
                  </a:cxn>
                  <a:cxn ang="0">
                    <a:pos x="T4" y="T5"/>
                  </a:cxn>
                  <a:cxn ang="0">
                    <a:pos x="T6" y="T7"/>
                  </a:cxn>
                </a:cxnLst>
                <a:rect l="0" t="0" r="r" b="b"/>
                <a:pathLst>
                  <a:path w="11" h="23">
                    <a:moveTo>
                      <a:pt x="0" y="23"/>
                    </a:moveTo>
                    <a:lnTo>
                      <a:pt x="0" y="0"/>
                    </a:lnTo>
                    <a:lnTo>
                      <a:pt x="11" y="0"/>
                    </a:lnTo>
                    <a:lnTo>
                      <a:pt x="11" y="23"/>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grpSp>
        <p:nvGrpSpPr>
          <p:cNvPr id="840" name="Group 839"/>
          <p:cNvGrpSpPr/>
          <p:nvPr/>
        </p:nvGrpSpPr>
        <p:grpSpPr>
          <a:xfrm>
            <a:off x="-10983040" y="251051"/>
            <a:ext cx="384405" cy="4075729"/>
            <a:chOff x="187196" y="247414"/>
            <a:chExt cx="392113" cy="4157456"/>
          </a:xfrm>
        </p:grpSpPr>
        <p:grpSp>
          <p:nvGrpSpPr>
            <p:cNvPr id="841" name="Group 255"/>
            <p:cNvGrpSpPr>
              <a:grpSpLocks noChangeAspect="1"/>
            </p:cNvGrpSpPr>
            <p:nvPr/>
          </p:nvGrpSpPr>
          <p:grpSpPr bwMode="auto">
            <a:xfrm>
              <a:off x="220671" y="837957"/>
              <a:ext cx="325163" cy="323818"/>
              <a:chOff x="7482" y="1491"/>
              <a:chExt cx="242" cy="241"/>
            </a:xfrm>
          </p:grpSpPr>
          <p:sp>
            <p:nvSpPr>
              <p:cNvPr id="877" name="Freeform 256"/>
              <p:cNvSpPr>
                <a:spLocks/>
              </p:cNvSpPr>
              <p:nvPr/>
            </p:nvSpPr>
            <p:spPr bwMode="auto">
              <a:xfrm>
                <a:off x="7482" y="1507"/>
                <a:ext cx="225" cy="225"/>
              </a:xfrm>
              <a:custGeom>
                <a:avLst/>
                <a:gdLst>
                  <a:gd name="T0" fmla="*/ 310 w 310"/>
                  <a:gd name="T1" fmla="*/ 155 h 310"/>
                  <a:gd name="T2" fmla="*/ 155 w 310"/>
                  <a:gd name="T3" fmla="*/ 310 h 310"/>
                  <a:gd name="T4" fmla="*/ 0 w 310"/>
                  <a:gd name="T5" fmla="*/ 155 h 310"/>
                  <a:gd name="T6" fmla="*/ 155 w 310"/>
                  <a:gd name="T7" fmla="*/ 0 h 310"/>
                  <a:gd name="T8" fmla="*/ 155 w 310"/>
                  <a:gd name="T9" fmla="*/ 155 h 310"/>
                  <a:gd name="T10" fmla="*/ 310 w 310"/>
                  <a:gd name="T11" fmla="*/ 155 h 310"/>
                </a:gdLst>
                <a:ahLst/>
                <a:cxnLst>
                  <a:cxn ang="0">
                    <a:pos x="T0" y="T1"/>
                  </a:cxn>
                  <a:cxn ang="0">
                    <a:pos x="T2" y="T3"/>
                  </a:cxn>
                  <a:cxn ang="0">
                    <a:pos x="T4" y="T5"/>
                  </a:cxn>
                  <a:cxn ang="0">
                    <a:pos x="T6" y="T7"/>
                  </a:cxn>
                  <a:cxn ang="0">
                    <a:pos x="T8" y="T9"/>
                  </a:cxn>
                  <a:cxn ang="0">
                    <a:pos x="T10" y="T11"/>
                  </a:cxn>
                </a:cxnLst>
                <a:rect l="0" t="0" r="r" b="b"/>
                <a:pathLst>
                  <a:path w="310" h="310">
                    <a:moveTo>
                      <a:pt x="310" y="155"/>
                    </a:moveTo>
                    <a:cubicBezTo>
                      <a:pt x="310" y="241"/>
                      <a:pt x="241" y="310"/>
                      <a:pt x="155" y="310"/>
                    </a:cubicBezTo>
                    <a:cubicBezTo>
                      <a:pt x="69" y="310"/>
                      <a:pt x="0" y="241"/>
                      <a:pt x="0" y="155"/>
                    </a:cubicBezTo>
                    <a:cubicBezTo>
                      <a:pt x="0" y="70"/>
                      <a:pt x="69" y="0"/>
                      <a:pt x="155" y="0"/>
                    </a:cubicBezTo>
                    <a:cubicBezTo>
                      <a:pt x="155" y="155"/>
                      <a:pt x="155" y="155"/>
                      <a:pt x="155" y="155"/>
                    </a:cubicBezTo>
                    <a:lnTo>
                      <a:pt x="310" y="155"/>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78" name="Freeform 257"/>
              <p:cNvSpPr>
                <a:spLocks/>
              </p:cNvSpPr>
              <p:nvPr/>
            </p:nvSpPr>
            <p:spPr bwMode="auto">
              <a:xfrm>
                <a:off x="7623" y="1491"/>
                <a:ext cx="101" cy="100"/>
              </a:xfrm>
              <a:custGeom>
                <a:avLst/>
                <a:gdLst>
                  <a:gd name="T0" fmla="*/ 139 w 139"/>
                  <a:gd name="T1" fmla="*/ 139 h 139"/>
                  <a:gd name="T2" fmla="*/ 0 w 139"/>
                  <a:gd name="T3" fmla="*/ 0 h 139"/>
                  <a:gd name="T4" fmla="*/ 0 w 139"/>
                  <a:gd name="T5" fmla="*/ 139 h 139"/>
                  <a:gd name="T6" fmla="*/ 139 w 139"/>
                  <a:gd name="T7" fmla="*/ 139 h 139"/>
                </a:gdLst>
                <a:ahLst/>
                <a:cxnLst>
                  <a:cxn ang="0">
                    <a:pos x="T0" y="T1"/>
                  </a:cxn>
                  <a:cxn ang="0">
                    <a:pos x="T2" y="T3"/>
                  </a:cxn>
                  <a:cxn ang="0">
                    <a:pos x="T4" y="T5"/>
                  </a:cxn>
                  <a:cxn ang="0">
                    <a:pos x="T6" y="T7"/>
                  </a:cxn>
                </a:cxnLst>
                <a:rect l="0" t="0" r="r" b="b"/>
                <a:pathLst>
                  <a:path w="139" h="139">
                    <a:moveTo>
                      <a:pt x="139" y="139"/>
                    </a:moveTo>
                    <a:cubicBezTo>
                      <a:pt x="139" y="62"/>
                      <a:pt x="77" y="0"/>
                      <a:pt x="0" y="0"/>
                    </a:cubicBezTo>
                    <a:cubicBezTo>
                      <a:pt x="0" y="139"/>
                      <a:pt x="0" y="139"/>
                      <a:pt x="0" y="139"/>
                    </a:cubicBezTo>
                    <a:lnTo>
                      <a:pt x="139" y="139"/>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42" name="Group 103"/>
            <p:cNvGrpSpPr>
              <a:grpSpLocks noChangeAspect="1"/>
            </p:cNvGrpSpPr>
            <p:nvPr/>
          </p:nvGrpSpPr>
          <p:grpSpPr bwMode="auto">
            <a:xfrm>
              <a:off x="210682" y="4066860"/>
              <a:ext cx="345141" cy="338010"/>
              <a:chOff x="3796" y="2085"/>
              <a:chExt cx="242" cy="237"/>
            </a:xfrm>
          </p:grpSpPr>
          <p:sp>
            <p:nvSpPr>
              <p:cNvPr id="873" name="Oval 104"/>
              <p:cNvSpPr>
                <a:spLocks noChangeArrowheads="1"/>
              </p:cNvSpPr>
              <p:nvPr/>
            </p:nvSpPr>
            <p:spPr bwMode="auto">
              <a:xfrm>
                <a:off x="3796" y="2085"/>
                <a:ext cx="242" cy="79"/>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74" name="Oval 105"/>
              <p:cNvSpPr>
                <a:spLocks noChangeArrowheads="1"/>
              </p:cNvSpPr>
              <p:nvPr/>
            </p:nvSpPr>
            <p:spPr bwMode="auto">
              <a:xfrm>
                <a:off x="3796" y="2243"/>
                <a:ext cx="242" cy="79"/>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75" name="Line 106"/>
              <p:cNvSpPr>
                <a:spLocks noChangeShapeType="1"/>
              </p:cNvSpPr>
              <p:nvPr/>
            </p:nvSpPr>
            <p:spPr bwMode="auto">
              <a:xfrm>
                <a:off x="3796" y="2125"/>
                <a:ext cx="0" cy="157"/>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76" name="Line 107"/>
              <p:cNvSpPr>
                <a:spLocks noChangeShapeType="1"/>
              </p:cNvSpPr>
              <p:nvPr/>
            </p:nvSpPr>
            <p:spPr bwMode="auto">
              <a:xfrm>
                <a:off x="4038" y="2125"/>
                <a:ext cx="0" cy="157"/>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sp>
          <p:nvSpPr>
            <p:cNvPr id="843" name="Freeform 25"/>
            <p:cNvSpPr>
              <a:spLocks/>
            </p:cNvSpPr>
            <p:nvPr/>
          </p:nvSpPr>
          <p:spPr bwMode="auto">
            <a:xfrm>
              <a:off x="190371" y="3539816"/>
              <a:ext cx="385763" cy="323850"/>
            </a:xfrm>
            <a:custGeom>
              <a:avLst/>
              <a:gdLst>
                <a:gd name="T0" fmla="*/ 296 w 336"/>
                <a:gd name="T1" fmla="*/ 179 h 280"/>
                <a:gd name="T2" fmla="*/ 336 w 336"/>
                <a:gd name="T3" fmla="*/ 139 h 280"/>
                <a:gd name="T4" fmla="*/ 296 w 336"/>
                <a:gd name="T5" fmla="*/ 99 h 280"/>
                <a:gd name="T6" fmla="*/ 216 w 336"/>
                <a:gd name="T7" fmla="*/ 99 h 280"/>
                <a:gd name="T8" fmla="*/ 155 w 336"/>
                <a:gd name="T9" fmla="*/ 0 h 280"/>
                <a:gd name="T10" fmla="*/ 130 w 336"/>
                <a:gd name="T11" fmla="*/ 0 h 280"/>
                <a:gd name="T12" fmla="*/ 130 w 336"/>
                <a:gd name="T13" fmla="*/ 113 h 280"/>
                <a:gd name="T14" fmla="*/ 54 w 336"/>
                <a:gd name="T15" fmla="*/ 113 h 280"/>
                <a:gd name="T16" fmla="*/ 24 w 336"/>
                <a:gd name="T17" fmla="*/ 90 h 280"/>
                <a:gd name="T18" fmla="*/ 0 w 336"/>
                <a:gd name="T19" fmla="*/ 90 h 280"/>
                <a:gd name="T20" fmla="*/ 12 w 336"/>
                <a:gd name="T21" fmla="*/ 139 h 280"/>
                <a:gd name="T22" fmla="*/ 0 w 336"/>
                <a:gd name="T23" fmla="*/ 190 h 280"/>
                <a:gd name="T24" fmla="*/ 27 w 336"/>
                <a:gd name="T25" fmla="*/ 190 h 280"/>
                <a:gd name="T26" fmla="*/ 54 w 336"/>
                <a:gd name="T27" fmla="*/ 166 h 280"/>
                <a:gd name="T28" fmla="*/ 130 w 336"/>
                <a:gd name="T29" fmla="*/ 166 h 280"/>
                <a:gd name="T30" fmla="*/ 130 w 336"/>
                <a:gd name="T31" fmla="*/ 280 h 280"/>
                <a:gd name="T32" fmla="*/ 153 w 336"/>
                <a:gd name="T33" fmla="*/ 280 h 280"/>
                <a:gd name="T34" fmla="*/ 216 w 336"/>
                <a:gd name="T35" fmla="*/ 179 h 280"/>
                <a:gd name="T36" fmla="*/ 296 w 336"/>
                <a:gd name="T37" fmla="*/ 179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6" h="280">
                  <a:moveTo>
                    <a:pt x="296" y="179"/>
                  </a:moveTo>
                  <a:cubicBezTo>
                    <a:pt x="318" y="179"/>
                    <a:pt x="336" y="161"/>
                    <a:pt x="336" y="139"/>
                  </a:cubicBezTo>
                  <a:cubicBezTo>
                    <a:pt x="336" y="117"/>
                    <a:pt x="318" y="99"/>
                    <a:pt x="296" y="99"/>
                  </a:cubicBezTo>
                  <a:cubicBezTo>
                    <a:pt x="216" y="99"/>
                    <a:pt x="216" y="99"/>
                    <a:pt x="216" y="99"/>
                  </a:cubicBezTo>
                  <a:cubicBezTo>
                    <a:pt x="155" y="0"/>
                    <a:pt x="155" y="0"/>
                    <a:pt x="155" y="0"/>
                  </a:cubicBezTo>
                  <a:cubicBezTo>
                    <a:pt x="130" y="0"/>
                    <a:pt x="130" y="0"/>
                    <a:pt x="130" y="0"/>
                  </a:cubicBezTo>
                  <a:cubicBezTo>
                    <a:pt x="130" y="113"/>
                    <a:pt x="130" y="113"/>
                    <a:pt x="130" y="113"/>
                  </a:cubicBezTo>
                  <a:cubicBezTo>
                    <a:pt x="54" y="113"/>
                    <a:pt x="54" y="113"/>
                    <a:pt x="54" y="113"/>
                  </a:cubicBezTo>
                  <a:cubicBezTo>
                    <a:pt x="24" y="90"/>
                    <a:pt x="24" y="90"/>
                    <a:pt x="24" y="90"/>
                  </a:cubicBezTo>
                  <a:cubicBezTo>
                    <a:pt x="0" y="90"/>
                    <a:pt x="0" y="90"/>
                    <a:pt x="0" y="90"/>
                  </a:cubicBezTo>
                  <a:cubicBezTo>
                    <a:pt x="12" y="139"/>
                    <a:pt x="12" y="139"/>
                    <a:pt x="12" y="139"/>
                  </a:cubicBezTo>
                  <a:cubicBezTo>
                    <a:pt x="0" y="190"/>
                    <a:pt x="0" y="190"/>
                    <a:pt x="0" y="190"/>
                  </a:cubicBezTo>
                  <a:cubicBezTo>
                    <a:pt x="27" y="190"/>
                    <a:pt x="27" y="190"/>
                    <a:pt x="27" y="190"/>
                  </a:cubicBezTo>
                  <a:cubicBezTo>
                    <a:pt x="54" y="166"/>
                    <a:pt x="54" y="166"/>
                    <a:pt x="54" y="166"/>
                  </a:cubicBezTo>
                  <a:cubicBezTo>
                    <a:pt x="130" y="166"/>
                    <a:pt x="130" y="166"/>
                    <a:pt x="130" y="166"/>
                  </a:cubicBezTo>
                  <a:cubicBezTo>
                    <a:pt x="130" y="280"/>
                    <a:pt x="130" y="280"/>
                    <a:pt x="130" y="280"/>
                  </a:cubicBezTo>
                  <a:cubicBezTo>
                    <a:pt x="153" y="280"/>
                    <a:pt x="153" y="280"/>
                    <a:pt x="153" y="280"/>
                  </a:cubicBezTo>
                  <a:cubicBezTo>
                    <a:pt x="216" y="179"/>
                    <a:pt x="216" y="179"/>
                    <a:pt x="216" y="179"/>
                  </a:cubicBezTo>
                  <a:lnTo>
                    <a:pt x="296" y="179"/>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nvGrpSpPr>
            <p:cNvPr id="844" name="Group 92"/>
            <p:cNvGrpSpPr>
              <a:grpSpLocks noChangeAspect="1"/>
            </p:cNvGrpSpPr>
            <p:nvPr/>
          </p:nvGrpSpPr>
          <p:grpSpPr bwMode="auto">
            <a:xfrm>
              <a:off x="283240" y="2944510"/>
              <a:ext cx="200024" cy="392113"/>
              <a:chOff x="158" y="1888"/>
              <a:chExt cx="131" cy="247"/>
            </a:xfrm>
          </p:grpSpPr>
          <p:sp>
            <p:nvSpPr>
              <p:cNvPr id="869" name="Rectangle 93"/>
              <p:cNvSpPr>
                <a:spLocks noChangeArrowheads="1"/>
              </p:cNvSpPr>
              <p:nvPr/>
            </p:nvSpPr>
            <p:spPr bwMode="auto">
              <a:xfrm>
                <a:off x="158" y="1888"/>
                <a:ext cx="131" cy="247"/>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70" name="Line 94"/>
              <p:cNvSpPr>
                <a:spLocks noChangeShapeType="1"/>
              </p:cNvSpPr>
              <p:nvPr/>
            </p:nvSpPr>
            <p:spPr bwMode="auto">
              <a:xfrm>
                <a:off x="186" y="1928"/>
                <a:ext cx="74"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71" name="Line 95"/>
              <p:cNvSpPr>
                <a:spLocks noChangeShapeType="1"/>
              </p:cNvSpPr>
              <p:nvPr/>
            </p:nvSpPr>
            <p:spPr bwMode="auto">
              <a:xfrm>
                <a:off x="186" y="2058"/>
                <a:ext cx="74"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72" name="Line 96"/>
              <p:cNvSpPr>
                <a:spLocks noChangeShapeType="1"/>
              </p:cNvSpPr>
              <p:nvPr/>
            </p:nvSpPr>
            <p:spPr bwMode="auto">
              <a:xfrm>
                <a:off x="186" y="2094"/>
                <a:ext cx="74"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45" name="Group 104"/>
            <p:cNvGrpSpPr>
              <a:grpSpLocks noChangeAspect="1"/>
            </p:cNvGrpSpPr>
            <p:nvPr/>
          </p:nvGrpSpPr>
          <p:grpSpPr bwMode="auto">
            <a:xfrm>
              <a:off x="237996" y="2341267"/>
              <a:ext cx="290513" cy="400050"/>
              <a:chOff x="178" y="1490"/>
              <a:chExt cx="183" cy="252"/>
            </a:xfrm>
          </p:grpSpPr>
          <p:sp>
            <p:nvSpPr>
              <p:cNvPr id="860" name="Oval 105"/>
              <p:cNvSpPr>
                <a:spLocks noChangeArrowheads="1"/>
              </p:cNvSpPr>
              <p:nvPr/>
            </p:nvSpPr>
            <p:spPr bwMode="auto">
              <a:xfrm>
                <a:off x="248" y="1531"/>
                <a:ext cx="43" cy="44"/>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61" name="Line 106"/>
              <p:cNvSpPr>
                <a:spLocks noChangeShapeType="1"/>
              </p:cNvSpPr>
              <p:nvPr/>
            </p:nvSpPr>
            <p:spPr bwMode="auto">
              <a:xfrm flipV="1">
                <a:off x="206" y="1573"/>
                <a:ext cx="56" cy="169"/>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62" name="Line 107"/>
              <p:cNvSpPr>
                <a:spLocks noChangeShapeType="1"/>
              </p:cNvSpPr>
              <p:nvPr/>
            </p:nvSpPr>
            <p:spPr bwMode="auto">
              <a:xfrm flipH="1" flipV="1">
                <a:off x="276" y="1573"/>
                <a:ext cx="56" cy="169"/>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63" name="Line 108"/>
              <p:cNvSpPr>
                <a:spLocks noChangeShapeType="1"/>
              </p:cNvSpPr>
              <p:nvPr/>
            </p:nvSpPr>
            <p:spPr bwMode="auto">
              <a:xfrm>
                <a:off x="240" y="1641"/>
                <a:ext cx="58"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64" name="Line 109"/>
              <p:cNvSpPr>
                <a:spLocks noChangeShapeType="1"/>
              </p:cNvSpPr>
              <p:nvPr/>
            </p:nvSpPr>
            <p:spPr bwMode="auto">
              <a:xfrm>
                <a:off x="221" y="1695"/>
                <a:ext cx="96"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65" name="Freeform 110"/>
              <p:cNvSpPr>
                <a:spLocks/>
              </p:cNvSpPr>
              <p:nvPr/>
            </p:nvSpPr>
            <p:spPr bwMode="auto">
              <a:xfrm>
                <a:off x="178" y="1490"/>
                <a:ext cx="26" cy="125"/>
              </a:xfrm>
              <a:custGeom>
                <a:avLst/>
                <a:gdLst>
                  <a:gd name="T0" fmla="*/ 36 w 36"/>
                  <a:gd name="T1" fmla="*/ 173 h 173"/>
                  <a:gd name="T2" fmla="*/ 0 w 36"/>
                  <a:gd name="T3" fmla="*/ 86 h 173"/>
                  <a:gd name="T4" fmla="*/ 35 w 36"/>
                  <a:gd name="T5" fmla="*/ 0 h 173"/>
                </a:gdLst>
                <a:ahLst/>
                <a:cxnLst>
                  <a:cxn ang="0">
                    <a:pos x="T0" y="T1"/>
                  </a:cxn>
                  <a:cxn ang="0">
                    <a:pos x="T2" y="T3"/>
                  </a:cxn>
                  <a:cxn ang="0">
                    <a:pos x="T4" y="T5"/>
                  </a:cxn>
                </a:cxnLst>
                <a:rect l="0" t="0" r="r" b="b"/>
                <a:pathLst>
                  <a:path w="36" h="173">
                    <a:moveTo>
                      <a:pt x="36" y="173"/>
                    </a:moveTo>
                    <a:cubicBezTo>
                      <a:pt x="13" y="151"/>
                      <a:pt x="0" y="120"/>
                      <a:pt x="0" y="86"/>
                    </a:cubicBezTo>
                    <a:cubicBezTo>
                      <a:pt x="0" y="52"/>
                      <a:pt x="13" y="22"/>
                      <a:pt x="35"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66" name="Freeform 111"/>
              <p:cNvSpPr>
                <a:spLocks/>
              </p:cNvSpPr>
              <p:nvPr/>
            </p:nvSpPr>
            <p:spPr bwMode="auto">
              <a:xfrm>
                <a:off x="216" y="1517"/>
                <a:ext cx="14" cy="71"/>
              </a:xfrm>
              <a:custGeom>
                <a:avLst/>
                <a:gdLst>
                  <a:gd name="T0" fmla="*/ 20 w 20"/>
                  <a:gd name="T1" fmla="*/ 97 h 97"/>
                  <a:gd name="T2" fmla="*/ 0 w 20"/>
                  <a:gd name="T3" fmla="*/ 49 h 97"/>
                  <a:gd name="T4" fmla="*/ 20 w 20"/>
                  <a:gd name="T5" fmla="*/ 0 h 97"/>
                </a:gdLst>
                <a:ahLst/>
                <a:cxnLst>
                  <a:cxn ang="0">
                    <a:pos x="T0" y="T1"/>
                  </a:cxn>
                  <a:cxn ang="0">
                    <a:pos x="T2" y="T3"/>
                  </a:cxn>
                  <a:cxn ang="0">
                    <a:pos x="T4" y="T5"/>
                  </a:cxn>
                </a:cxnLst>
                <a:rect l="0" t="0" r="r" b="b"/>
                <a:pathLst>
                  <a:path w="20" h="97">
                    <a:moveTo>
                      <a:pt x="20" y="97"/>
                    </a:moveTo>
                    <a:cubicBezTo>
                      <a:pt x="8" y="84"/>
                      <a:pt x="0" y="67"/>
                      <a:pt x="0" y="49"/>
                    </a:cubicBezTo>
                    <a:cubicBezTo>
                      <a:pt x="0" y="30"/>
                      <a:pt x="8" y="12"/>
                      <a:pt x="20"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67" name="Freeform 112"/>
              <p:cNvSpPr>
                <a:spLocks/>
              </p:cNvSpPr>
              <p:nvPr/>
            </p:nvSpPr>
            <p:spPr bwMode="auto">
              <a:xfrm>
                <a:off x="335" y="1490"/>
                <a:ext cx="26" cy="125"/>
              </a:xfrm>
              <a:custGeom>
                <a:avLst/>
                <a:gdLst>
                  <a:gd name="T0" fmla="*/ 0 w 37"/>
                  <a:gd name="T1" fmla="*/ 173 h 173"/>
                  <a:gd name="T2" fmla="*/ 37 w 37"/>
                  <a:gd name="T3" fmla="*/ 86 h 173"/>
                  <a:gd name="T4" fmla="*/ 1 w 37"/>
                  <a:gd name="T5" fmla="*/ 0 h 173"/>
                </a:gdLst>
                <a:ahLst/>
                <a:cxnLst>
                  <a:cxn ang="0">
                    <a:pos x="T0" y="T1"/>
                  </a:cxn>
                  <a:cxn ang="0">
                    <a:pos x="T2" y="T3"/>
                  </a:cxn>
                  <a:cxn ang="0">
                    <a:pos x="T4" y="T5"/>
                  </a:cxn>
                </a:cxnLst>
                <a:rect l="0" t="0" r="r" b="b"/>
                <a:pathLst>
                  <a:path w="37" h="173">
                    <a:moveTo>
                      <a:pt x="0" y="173"/>
                    </a:moveTo>
                    <a:cubicBezTo>
                      <a:pt x="23" y="151"/>
                      <a:pt x="37" y="120"/>
                      <a:pt x="37" y="86"/>
                    </a:cubicBezTo>
                    <a:cubicBezTo>
                      <a:pt x="37" y="52"/>
                      <a:pt x="23" y="22"/>
                      <a:pt x="1"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68" name="Freeform 113"/>
              <p:cNvSpPr>
                <a:spLocks/>
              </p:cNvSpPr>
              <p:nvPr/>
            </p:nvSpPr>
            <p:spPr bwMode="auto">
              <a:xfrm>
                <a:off x="309" y="1517"/>
                <a:ext cx="14" cy="71"/>
              </a:xfrm>
              <a:custGeom>
                <a:avLst/>
                <a:gdLst>
                  <a:gd name="T0" fmla="*/ 0 w 20"/>
                  <a:gd name="T1" fmla="*/ 97 h 97"/>
                  <a:gd name="T2" fmla="*/ 20 w 20"/>
                  <a:gd name="T3" fmla="*/ 49 h 97"/>
                  <a:gd name="T4" fmla="*/ 0 w 20"/>
                  <a:gd name="T5" fmla="*/ 0 h 97"/>
                </a:gdLst>
                <a:ahLst/>
                <a:cxnLst>
                  <a:cxn ang="0">
                    <a:pos x="T0" y="T1"/>
                  </a:cxn>
                  <a:cxn ang="0">
                    <a:pos x="T2" y="T3"/>
                  </a:cxn>
                  <a:cxn ang="0">
                    <a:pos x="T4" y="T5"/>
                  </a:cxn>
                </a:cxnLst>
                <a:rect l="0" t="0" r="r" b="b"/>
                <a:pathLst>
                  <a:path w="20" h="97">
                    <a:moveTo>
                      <a:pt x="0" y="97"/>
                    </a:moveTo>
                    <a:cubicBezTo>
                      <a:pt x="12" y="84"/>
                      <a:pt x="20" y="67"/>
                      <a:pt x="20" y="49"/>
                    </a:cubicBezTo>
                    <a:cubicBezTo>
                      <a:pt x="20" y="30"/>
                      <a:pt x="12" y="12"/>
                      <a:pt x="0"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46" name="Group 204"/>
            <p:cNvGrpSpPr>
              <a:grpSpLocks noChangeAspect="1"/>
            </p:cNvGrpSpPr>
            <p:nvPr/>
          </p:nvGrpSpPr>
          <p:grpSpPr bwMode="auto">
            <a:xfrm>
              <a:off x="235615" y="1723736"/>
              <a:ext cx="295275" cy="414338"/>
              <a:chOff x="207" y="1124"/>
              <a:chExt cx="186" cy="261"/>
            </a:xfrm>
          </p:grpSpPr>
          <p:sp>
            <p:nvSpPr>
              <p:cNvPr id="855" name="Freeform 205"/>
              <p:cNvSpPr>
                <a:spLocks/>
              </p:cNvSpPr>
              <p:nvPr/>
            </p:nvSpPr>
            <p:spPr bwMode="auto">
              <a:xfrm>
                <a:off x="306" y="1124"/>
                <a:ext cx="87" cy="261"/>
              </a:xfrm>
              <a:custGeom>
                <a:avLst/>
                <a:gdLst>
                  <a:gd name="T0" fmla="*/ 60 w 120"/>
                  <a:gd name="T1" fmla="*/ 0 h 360"/>
                  <a:gd name="T2" fmla="*/ 120 w 120"/>
                  <a:gd name="T3" fmla="*/ 60 h 360"/>
                  <a:gd name="T4" fmla="*/ 94 w 120"/>
                  <a:gd name="T5" fmla="*/ 110 h 360"/>
                  <a:gd name="T6" fmla="*/ 86 w 120"/>
                  <a:gd name="T7" fmla="*/ 114 h 360"/>
                  <a:gd name="T8" fmla="*/ 86 w 120"/>
                  <a:gd name="T9" fmla="*/ 334 h 360"/>
                  <a:gd name="T10" fmla="*/ 60 w 120"/>
                  <a:gd name="T11" fmla="*/ 360 h 360"/>
                  <a:gd name="T12" fmla="*/ 34 w 120"/>
                  <a:gd name="T13" fmla="*/ 334 h 360"/>
                  <a:gd name="T14" fmla="*/ 34 w 120"/>
                  <a:gd name="T15" fmla="*/ 114 h 360"/>
                  <a:gd name="T16" fmla="*/ 26 w 120"/>
                  <a:gd name="T17" fmla="*/ 110 h 360"/>
                  <a:gd name="T18" fmla="*/ 0 w 120"/>
                  <a:gd name="T19" fmla="*/ 60 h 360"/>
                  <a:gd name="T20" fmla="*/ 60 w 120"/>
                  <a:gd name="T21"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360">
                    <a:moveTo>
                      <a:pt x="60" y="0"/>
                    </a:moveTo>
                    <a:cubicBezTo>
                      <a:pt x="93" y="0"/>
                      <a:pt x="120" y="27"/>
                      <a:pt x="120" y="60"/>
                    </a:cubicBezTo>
                    <a:cubicBezTo>
                      <a:pt x="120" y="81"/>
                      <a:pt x="110" y="99"/>
                      <a:pt x="94" y="110"/>
                    </a:cubicBezTo>
                    <a:cubicBezTo>
                      <a:pt x="86" y="114"/>
                      <a:pt x="86" y="114"/>
                      <a:pt x="86" y="114"/>
                    </a:cubicBezTo>
                    <a:cubicBezTo>
                      <a:pt x="86" y="334"/>
                      <a:pt x="86" y="334"/>
                      <a:pt x="86" y="334"/>
                    </a:cubicBezTo>
                    <a:cubicBezTo>
                      <a:pt x="86" y="348"/>
                      <a:pt x="74" y="360"/>
                      <a:pt x="60" y="360"/>
                    </a:cubicBezTo>
                    <a:cubicBezTo>
                      <a:pt x="46" y="360"/>
                      <a:pt x="34" y="348"/>
                      <a:pt x="34" y="334"/>
                    </a:cubicBezTo>
                    <a:cubicBezTo>
                      <a:pt x="34" y="114"/>
                      <a:pt x="34" y="114"/>
                      <a:pt x="34" y="114"/>
                    </a:cubicBezTo>
                    <a:cubicBezTo>
                      <a:pt x="26" y="110"/>
                      <a:pt x="26" y="110"/>
                      <a:pt x="26" y="110"/>
                    </a:cubicBezTo>
                    <a:cubicBezTo>
                      <a:pt x="11" y="99"/>
                      <a:pt x="0" y="81"/>
                      <a:pt x="0" y="60"/>
                    </a:cubicBezTo>
                    <a:cubicBezTo>
                      <a:pt x="0" y="27"/>
                      <a:pt x="27" y="0"/>
                      <a:pt x="60" y="0"/>
                    </a:cubicBez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56" name="Freeform 206"/>
              <p:cNvSpPr>
                <a:spLocks/>
              </p:cNvSpPr>
              <p:nvPr/>
            </p:nvSpPr>
            <p:spPr bwMode="auto">
              <a:xfrm>
                <a:off x="207" y="1264"/>
                <a:ext cx="39" cy="121"/>
              </a:xfrm>
              <a:custGeom>
                <a:avLst/>
                <a:gdLst>
                  <a:gd name="T0" fmla="*/ 0 w 53"/>
                  <a:gd name="T1" fmla="*/ 0 h 167"/>
                  <a:gd name="T2" fmla="*/ 26 w 53"/>
                  <a:gd name="T3" fmla="*/ 0 h 167"/>
                  <a:gd name="T4" fmla="*/ 53 w 53"/>
                  <a:gd name="T5" fmla="*/ 0 h 167"/>
                  <a:gd name="T6" fmla="*/ 53 w 53"/>
                  <a:gd name="T7" fmla="*/ 26 h 167"/>
                  <a:gd name="T8" fmla="*/ 53 w 53"/>
                  <a:gd name="T9" fmla="*/ 94 h 167"/>
                  <a:gd name="T10" fmla="*/ 53 w 53"/>
                  <a:gd name="T11" fmla="*/ 141 h 167"/>
                  <a:gd name="T12" fmla="*/ 26 w 53"/>
                  <a:gd name="T13" fmla="*/ 167 h 167"/>
                  <a:gd name="T14" fmla="*/ 0 w 53"/>
                  <a:gd name="T15" fmla="*/ 141 h 167"/>
                  <a:gd name="T16" fmla="*/ 0 w 53"/>
                  <a:gd name="T17" fmla="*/ 94 h 167"/>
                  <a:gd name="T18" fmla="*/ 0 w 53"/>
                  <a:gd name="T19" fmla="*/ 26 h 167"/>
                  <a:gd name="T20" fmla="*/ 0 w 53"/>
                  <a:gd name="T21"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167">
                    <a:moveTo>
                      <a:pt x="0" y="0"/>
                    </a:moveTo>
                    <a:cubicBezTo>
                      <a:pt x="26" y="0"/>
                      <a:pt x="26" y="0"/>
                      <a:pt x="26" y="0"/>
                    </a:cubicBezTo>
                    <a:cubicBezTo>
                      <a:pt x="53" y="0"/>
                      <a:pt x="53" y="0"/>
                      <a:pt x="53" y="0"/>
                    </a:cubicBezTo>
                    <a:cubicBezTo>
                      <a:pt x="53" y="26"/>
                      <a:pt x="53" y="26"/>
                      <a:pt x="53" y="26"/>
                    </a:cubicBezTo>
                    <a:cubicBezTo>
                      <a:pt x="53" y="94"/>
                      <a:pt x="53" y="94"/>
                      <a:pt x="53" y="94"/>
                    </a:cubicBezTo>
                    <a:cubicBezTo>
                      <a:pt x="53" y="141"/>
                      <a:pt x="53" y="141"/>
                      <a:pt x="53" y="141"/>
                    </a:cubicBezTo>
                    <a:cubicBezTo>
                      <a:pt x="53" y="155"/>
                      <a:pt x="41" y="167"/>
                      <a:pt x="26" y="167"/>
                    </a:cubicBezTo>
                    <a:cubicBezTo>
                      <a:pt x="12" y="167"/>
                      <a:pt x="0" y="155"/>
                      <a:pt x="0" y="141"/>
                    </a:cubicBezTo>
                    <a:cubicBezTo>
                      <a:pt x="0" y="94"/>
                      <a:pt x="0" y="94"/>
                      <a:pt x="0" y="94"/>
                    </a:cubicBezTo>
                    <a:cubicBezTo>
                      <a:pt x="0" y="26"/>
                      <a:pt x="0" y="26"/>
                      <a:pt x="0" y="26"/>
                    </a:cubicBezTo>
                    <a:cubicBezTo>
                      <a:pt x="0" y="0"/>
                      <a:pt x="0" y="0"/>
                      <a:pt x="0" y="0"/>
                    </a:cubicBez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57" name="Freeform 207"/>
              <p:cNvSpPr>
                <a:spLocks/>
              </p:cNvSpPr>
              <p:nvPr/>
            </p:nvSpPr>
            <p:spPr bwMode="auto">
              <a:xfrm>
                <a:off x="207" y="1124"/>
                <a:ext cx="39" cy="49"/>
              </a:xfrm>
              <a:custGeom>
                <a:avLst/>
                <a:gdLst>
                  <a:gd name="T0" fmla="*/ 39 w 39"/>
                  <a:gd name="T1" fmla="*/ 0 h 49"/>
                  <a:gd name="T2" fmla="*/ 39 w 39"/>
                  <a:gd name="T3" fmla="*/ 31 h 49"/>
                  <a:gd name="T4" fmla="*/ 19 w 39"/>
                  <a:gd name="T5" fmla="*/ 49 h 49"/>
                  <a:gd name="T6" fmla="*/ 0 w 39"/>
                  <a:gd name="T7" fmla="*/ 31 h 49"/>
                  <a:gd name="T8" fmla="*/ 0 w 39"/>
                  <a:gd name="T9" fmla="*/ 0 h 49"/>
                  <a:gd name="T10" fmla="*/ 39 w 39"/>
                  <a:gd name="T11" fmla="*/ 0 h 49"/>
                  <a:gd name="T12" fmla="*/ 39 w 3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39" h="49">
                    <a:moveTo>
                      <a:pt x="39" y="0"/>
                    </a:moveTo>
                    <a:lnTo>
                      <a:pt x="39" y="31"/>
                    </a:lnTo>
                    <a:lnTo>
                      <a:pt x="19" y="49"/>
                    </a:lnTo>
                    <a:lnTo>
                      <a:pt x="0" y="31"/>
                    </a:lnTo>
                    <a:lnTo>
                      <a:pt x="0" y="0"/>
                    </a:lnTo>
                    <a:lnTo>
                      <a:pt x="39" y="0"/>
                    </a:lnTo>
                    <a:lnTo>
                      <a:pt x="39"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58" name="Line 208"/>
              <p:cNvSpPr>
                <a:spLocks noChangeShapeType="1"/>
              </p:cNvSpPr>
              <p:nvPr/>
            </p:nvSpPr>
            <p:spPr bwMode="auto">
              <a:xfrm>
                <a:off x="226" y="1173"/>
                <a:ext cx="0" cy="89"/>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59" name="Line 209"/>
              <p:cNvSpPr>
                <a:spLocks noChangeShapeType="1"/>
              </p:cNvSpPr>
              <p:nvPr/>
            </p:nvSpPr>
            <p:spPr bwMode="auto">
              <a:xfrm>
                <a:off x="348" y="1124"/>
                <a:ext cx="0" cy="41"/>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47" name="Group 275"/>
            <p:cNvGrpSpPr>
              <a:grpSpLocks noChangeAspect="1"/>
            </p:cNvGrpSpPr>
            <p:nvPr/>
          </p:nvGrpSpPr>
          <p:grpSpPr bwMode="auto">
            <a:xfrm>
              <a:off x="189577" y="1364968"/>
              <a:ext cx="387350" cy="155575"/>
              <a:chOff x="159" y="894"/>
              <a:chExt cx="244" cy="98"/>
            </a:xfrm>
          </p:grpSpPr>
          <p:sp>
            <p:nvSpPr>
              <p:cNvPr id="852" name="Rectangle 276"/>
              <p:cNvSpPr>
                <a:spLocks noChangeArrowheads="1"/>
              </p:cNvSpPr>
              <p:nvPr/>
            </p:nvSpPr>
            <p:spPr bwMode="auto">
              <a:xfrm>
                <a:off x="159" y="894"/>
                <a:ext cx="244" cy="98"/>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53" name="Line 277"/>
              <p:cNvSpPr>
                <a:spLocks noChangeShapeType="1"/>
              </p:cNvSpPr>
              <p:nvPr/>
            </p:nvSpPr>
            <p:spPr bwMode="auto">
              <a:xfrm flipH="1">
                <a:off x="159" y="944"/>
                <a:ext cx="105"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54" name="Oval 278"/>
              <p:cNvSpPr>
                <a:spLocks noChangeArrowheads="1"/>
              </p:cNvSpPr>
              <p:nvPr/>
            </p:nvSpPr>
            <p:spPr bwMode="auto">
              <a:xfrm>
                <a:off x="349" y="938"/>
                <a:ext cx="9" cy="10"/>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48" name="Group 288"/>
            <p:cNvGrpSpPr>
              <a:grpSpLocks noChangeAspect="1"/>
            </p:cNvGrpSpPr>
            <p:nvPr/>
          </p:nvGrpSpPr>
          <p:grpSpPr bwMode="auto">
            <a:xfrm>
              <a:off x="187196" y="247414"/>
              <a:ext cx="392113" cy="387350"/>
              <a:chOff x="209" y="149"/>
              <a:chExt cx="247" cy="244"/>
            </a:xfrm>
          </p:grpSpPr>
          <p:sp>
            <p:nvSpPr>
              <p:cNvPr id="849" name="Freeform 289"/>
              <p:cNvSpPr>
                <a:spLocks/>
              </p:cNvSpPr>
              <p:nvPr/>
            </p:nvSpPr>
            <p:spPr bwMode="auto">
              <a:xfrm>
                <a:off x="209" y="149"/>
                <a:ext cx="247" cy="244"/>
              </a:xfrm>
              <a:custGeom>
                <a:avLst/>
                <a:gdLst>
                  <a:gd name="T0" fmla="*/ 214 w 247"/>
                  <a:gd name="T1" fmla="*/ 56 h 244"/>
                  <a:gd name="T2" fmla="*/ 247 w 247"/>
                  <a:gd name="T3" fmla="*/ 56 h 244"/>
                  <a:gd name="T4" fmla="*/ 247 w 247"/>
                  <a:gd name="T5" fmla="*/ 244 h 244"/>
                  <a:gd name="T6" fmla="*/ 0 w 247"/>
                  <a:gd name="T7" fmla="*/ 244 h 244"/>
                  <a:gd name="T8" fmla="*/ 0 w 247"/>
                  <a:gd name="T9" fmla="*/ 56 h 244"/>
                  <a:gd name="T10" fmla="*/ 33 w 247"/>
                  <a:gd name="T11" fmla="*/ 56 h 244"/>
                  <a:gd name="T12" fmla="*/ 124 w 247"/>
                  <a:gd name="T13" fmla="*/ 0 h 244"/>
                  <a:gd name="T14" fmla="*/ 214 w 247"/>
                  <a:gd name="T15" fmla="*/ 56 h 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7" h="244">
                    <a:moveTo>
                      <a:pt x="214" y="56"/>
                    </a:moveTo>
                    <a:lnTo>
                      <a:pt x="247" y="56"/>
                    </a:lnTo>
                    <a:lnTo>
                      <a:pt x="247" y="244"/>
                    </a:lnTo>
                    <a:lnTo>
                      <a:pt x="0" y="244"/>
                    </a:lnTo>
                    <a:lnTo>
                      <a:pt x="0" y="56"/>
                    </a:lnTo>
                    <a:lnTo>
                      <a:pt x="33" y="56"/>
                    </a:lnTo>
                    <a:lnTo>
                      <a:pt x="124" y="0"/>
                    </a:lnTo>
                    <a:lnTo>
                      <a:pt x="214" y="56"/>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50" name="Freeform 290"/>
              <p:cNvSpPr>
                <a:spLocks/>
              </p:cNvSpPr>
              <p:nvPr/>
            </p:nvSpPr>
            <p:spPr bwMode="auto">
              <a:xfrm>
                <a:off x="242" y="208"/>
                <a:ext cx="181" cy="154"/>
              </a:xfrm>
              <a:custGeom>
                <a:avLst/>
                <a:gdLst>
                  <a:gd name="T0" fmla="*/ 0 w 181"/>
                  <a:gd name="T1" fmla="*/ 0 h 154"/>
                  <a:gd name="T2" fmla="*/ 91 w 181"/>
                  <a:gd name="T3" fmla="*/ 65 h 154"/>
                  <a:gd name="T4" fmla="*/ 181 w 181"/>
                  <a:gd name="T5" fmla="*/ 0 h 154"/>
                  <a:gd name="T6" fmla="*/ 181 w 181"/>
                  <a:gd name="T7" fmla="*/ 92 h 154"/>
                  <a:gd name="T8" fmla="*/ 91 w 181"/>
                  <a:gd name="T9" fmla="*/ 154 h 154"/>
                  <a:gd name="T10" fmla="*/ 0 w 181"/>
                  <a:gd name="T11" fmla="*/ 92 h 154"/>
                  <a:gd name="T12" fmla="*/ 0 w 181"/>
                  <a:gd name="T13" fmla="*/ 0 h 154"/>
                </a:gdLst>
                <a:ahLst/>
                <a:cxnLst>
                  <a:cxn ang="0">
                    <a:pos x="T0" y="T1"/>
                  </a:cxn>
                  <a:cxn ang="0">
                    <a:pos x="T2" y="T3"/>
                  </a:cxn>
                  <a:cxn ang="0">
                    <a:pos x="T4" y="T5"/>
                  </a:cxn>
                  <a:cxn ang="0">
                    <a:pos x="T6" y="T7"/>
                  </a:cxn>
                  <a:cxn ang="0">
                    <a:pos x="T8" y="T9"/>
                  </a:cxn>
                  <a:cxn ang="0">
                    <a:pos x="T10" y="T11"/>
                  </a:cxn>
                  <a:cxn ang="0">
                    <a:pos x="T12" y="T13"/>
                  </a:cxn>
                </a:cxnLst>
                <a:rect l="0" t="0" r="r" b="b"/>
                <a:pathLst>
                  <a:path w="181" h="154">
                    <a:moveTo>
                      <a:pt x="0" y="0"/>
                    </a:moveTo>
                    <a:lnTo>
                      <a:pt x="91" y="65"/>
                    </a:lnTo>
                    <a:lnTo>
                      <a:pt x="181" y="0"/>
                    </a:lnTo>
                    <a:lnTo>
                      <a:pt x="181" y="92"/>
                    </a:lnTo>
                    <a:lnTo>
                      <a:pt x="91" y="154"/>
                    </a:lnTo>
                    <a:lnTo>
                      <a:pt x="0" y="92"/>
                    </a:lnTo>
                    <a:lnTo>
                      <a:pt x="0"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51" name="Line 291"/>
              <p:cNvSpPr>
                <a:spLocks noChangeShapeType="1"/>
              </p:cNvSpPr>
              <p:nvPr/>
            </p:nvSpPr>
            <p:spPr bwMode="auto">
              <a:xfrm>
                <a:off x="333" y="271"/>
                <a:ext cx="0" cy="91"/>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grpSp>
        <p:nvGrpSpPr>
          <p:cNvPr id="879" name="Group 878"/>
          <p:cNvGrpSpPr/>
          <p:nvPr/>
        </p:nvGrpSpPr>
        <p:grpSpPr>
          <a:xfrm>
            <a:off x="-3395266" y="954508"/>
            <a:ext cx="2758857" cy="2689274"/>
            <a:chOff x="7809112" y="973151"/>
            <a:chExt cx="2814178" cy="2743200"/>
          </a:xfrm>
        </p:grpSpPr>
        <p:sp>
          <p:nvSpPr>
            <p:cNvPr id="880" name="Freeform 297"/>
            <p:cNvSpPr>
              <a:spLocks/>
            </p:cNvSpPr>
            <p:nvPr/>
          </p:nvSpPr>
          <p:spPr bwMode="auto">
            <a:xfrm>
              <a:off x="9251426" y="1365834"/>
              <a:ext cx="639364" cy="1497012"/>
            </a:xfrm>
            <a:custGeom>
              <a:avLst/>
              <a:gdLst>
                <a:gd name="T0" fmla="*/ 0 w 454"/>
                <a:gd name="T1" fmla="*/ 0 h 1063"/>
                <a:gd name="T2" fmla="*/ 0 w 454"/>
                <a:gd name="T3" fmla="*/ 686 h 1063"/>
                <a:gd name="T4" fmla="*/ 454 w 454"/>
                <a:gd name="T5" fmla="*/ 1063 h 1063"/>
              </a:gdLst>
              <a:ahLst/>
              <a:cxnLst>
                <a:cxn ang="0">
                  <a:pos x="T0" y="T1"/>
                </a:cxn>
                <a:cxn ang="0">
                  <a:pos x="T2" y="T3"/>
                </a:cxn>
                <a:cxn ang="0">
                  <a:pos x="T4" y="T5"/>
                </a:cxn>
              </a:cxnLst>
              <a:rect l="0" t="0" r="r" b="b"/>
              <a:pathLst>
                <a:path w="454" h="1063">
                  <a:moveTo>
                    <a:pt x="0" y="0"/>
                  </a:moveTo>
                  <a:lnTo>
                    <a:pt x="0" y="686"/>
                  </a:lnTo>
                  <a:lnTo>
                    <a:pt x="454" y="1063"/>
                  </a:lnTo>
                </a:path>
              </a:pathLst>
            </a:custGeom>
            <a:noFill/>
            <a:ln w="22225">
              <a:solidFill>
                <a:schemeClr val="accent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lang="en-US" sz="1765" kern="0" dirty="0">
                <a:solidFill>
                  <a:sysClr val="windowText" lastClr="000000"/>
                </a:solidFill>
                <a:latin typeface="Segoe UI"/>
              </a:endParaRPr>
            </a:p>
          </p:txBody>
        </p:sp>
        <p:sp>
          <p:nvSpPr>
            <p:cNvPr id="881" name="Oval 880"/>
            <p:cNvSpPr/>
            <p:nvPr/>
          </p:nvSpPr>
          <p:spPr bwMode="auto">
            <a:xfrm>
              <a:off x="7880090" y="973151"/>
              <a:ext cx="2743200" cy="2743200"/>
            </a:xfrm>
            <a:prstGeom prst="ellipse">
              <a:avLst/>
            </a:prstGeom>
            <a:noFill/>
            <a:ln w="22225">
              <a:solidFill>
                <a:schemeClr val="accent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lang="en-US" sz="1765" kern="0" dirty="0">
                <a:solidFill>
                  <a:srgbClr val="505050"/>
                </a:solidFill>
                <a:latin typeface="Segoe UI"/>
              </a:endParaRPr>
            </a:p>
          </p:txBody>
        </p:sp>
        <p:sp>
          <p:nvSpPr>
            <p:cNvPr id="882" name="Rectangle 881"/>
            <p:cNvSpPr/>
            <p:nvPr/>
          </p:nvSpPr>
          <p:spPr bwMode="auto">
            <a:xfrm rot="19724485">
              <a:off x="7995523" y="2964012"/>
              <a:ext cx="201109" cy="220759"/>
            </a:xfrm>
            <a:prstGeom prst="rect">
              <a:avLst/>
            </a:prstGeom>
            <a:solidFill>
              <a:srgbClr val="F8F8F8"/>
            </a:solidFill>
            <a:ln w="2222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sp>
          <p:nvSpPr>
            <p:cNvPr id="883" name="Freeform 296"/>
            <p:cNvSpPr>
              <a:spLocks/>
            </p:cNvSpPr>
            <p:nvPr/>
          </p:nvSpPr>
          <p:spPr bwMode="auto">
            <a:xfrm>
              <a:off x="7809112" y="2750134"/>
              <a:ext cx="291328" cy="227728"/>
            </a:xfrm>
            <a:custGeom>
              <a:avLst/>
              <a:gdLst>
                <a:gd name="T0" fmla="*/ 284 w 284"/>
                <a:gd name="T1" fmla="*/ 0 h 222"/>
                <a:gd name="T2" fmla="*/ 222 w 284"/>
                <a:gd name="T3" fmla="*/ 222 h 222"/>
                <a:gd name="T4" fmla="*/ 0 w 284"/>
                <a:gd name="T5" fmla="*/ 160 h 222"/>
              </a:gdLst>
              <a:ahLst/>
              <a:cxnLst>
                <a:cxn ang="0">
                  <a:pos x="T0" y="T1"/>
                </a:cxn>
                <a:cxn ang="0">
                  <a:pos x="T2" y="T3"/>
                </a:cxn>
                <a:cxn ang="0">
                  <a:pos x="T4" y="T5"/>
                </a:cxn>
              </a:cxnLst>
              <a:rect l="0" t="0" r="r" b="b"/>
              <a:pathLst>
                <a:path w="284" h="222">
                  <a:moveTo>
                    <a:pt x="284" y="0"/>
                  </a:moveTo>
                  <a:lnTo>
                    <a:pt x="222" y="222"/>
                  </a:lnTo>
                  <a:lnTo>
                    <a:pt x="0" y="160"/>
                  </a:lnTo>
                </a:path>
              </a:pathLst>
            </a:custGeom>
            <a:noFill/>
            <a:ln w="22225">
              <a:solidFill>
                <a:schemeClr val="accent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lang="en-US" sz="1765" kern="0" dirty="0">
                <a:solidFill>
                  <a:sysClr val="windowText" lastClr="000000"/>
                </a:solidFill>
                <a:latin typeface="Segoe UI"/>
              </a:endParaRPr>
            </a:p>
          </p:txBody>
        </p:sp>
      </p:grpSp>
      <p:grpSp>
        <p:nvGrpSpPr>
          <p:cNvPr id="884" name="Group 883"/>
          <p:cNvGrpSpPr/>
          <p:nvPr/>
        </p:nvGrpSpPr>
        <p:grpSpPr>
          <a:xfrm>
            <a:off x="-8353575" y="229809"/>
            <a:ext cx="396098" cy="4096971"/>
            <a:chOff x="2896295" y="233920"/>
            <a:chExt cx="404041" cy="4179124"/>
          </a:xfrm>
        </p:grpSpPr>
        <p:grpSp>
          <p:nvGrpSpPr>
            <p:cNvPr id="885" name="Group 118"/>
            <p:cNvGrpSpPr>
              <a:grpSpLocks noChangeAspect="1"/>
            </p:cNvGrpSpPr>
            <p:nvPr/>
          </p:nvGrpSpPr>
          <p:grpSpPr bwMode="auto">
            <a:xfrm>
              <a:off x="2901124" y="1942892"/>
              <a:ext cx="394382" cy="394382"/>
              <a:chOff x="3794" y="2081"/>
              <a:chExt cx="245" cy="245"/>
            </a:xfrm>
          </p:grpSpPr>
          <p:sp>
            <p:nvSpPr>
              <p:cNvPr id="939" name="Oval 119"/>
              <p:cNvSpPr>
                <a:spLocks noChangeArrowheads="1"/>
              </p:cNvSpPr>
              <p:nvPr/>
            </p:nvSpPr>
            <p:spPr bwMode="auto">
              <a:xfrm>
                <a:off x="3899" y="2186"/>
                <a:ext cx="34" cy="34"/>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40" name="Oval 120"/>
              <p:cNvSpPr>
                <a:spLocks noChangeArrowheads="1"/>
              </p:cNvSpPr>
              <p:nvPr/>
            </p:nvSpPr>
            <p:spPr bwMode="auto">
              <a:xfrm>
                <a:off x="3794" y="2081"/>
                <a:ext cx="245" cy="245"/>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41" name="Line 121"/>
              <p:cNvSpPr>
                <a:spLocks noChangeShapeType="1"/>
              </p:cNvSpPr>
              <p:nvPr/>
            </p:nvSpPr>
            <p:spPr bwMode="auto">
              <a:xfrm>
                <a:off x="3859" y="2145"/>
                <a:ext cx="34" cy="35"/>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42" name="Line 122"/>
              <p:cNvSpPr>
                <a:spLocks noChangeShapeType="1"/>
              </p:cNvSpPr>
              <p:nvPr/>
            </p:nvSpPr>
            <p:spPr bwMode="auto">
              <a:xfrm>
                <a:off x="3939" y="2226"/>
                <a:ext cx="34" cy="34"/>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43" name="Line 123"/>
              <p:cNvSpPr>
                <a:spLocks noChangeShapeType="1"/>
              </p:cNvSpPr>
              <p:nvPr/>
            </p:nvSpPr>
            <p:spPr bwMode="auto">
              <a:xfrm>
                <a:off x="3917" y="2081"/>
                <a:ext cx="0" cy="24"/>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86" name="Group 132"/>
            <p:cNvGrpSpPr>
              <a:grpSpLocks noChangeAspect="1"/>
            </p:cNvGrpSpPr>
            <p:nvPr/>
          </p:nvGrpSpPr>
          <p:grpSpPr bwMode="auto">
            <a:xfrm>
              <a:off x="2936284" y="4039600"/>
              <a:ext cx="324063" cy="373444"/>
              <a:chOff x="3812" y="2082"/>
              <a:chExt cx="210" cy="242"/>
            </a:xfrm>
          </p:grpSpPr>
          <p:sp>
            <p:nvSpPr>
              <p:cNvPr id="932" name="Freeform 133"/>
              <p:cNvSpPr>
                <a:spLocks/>
              </p:cNvSpPr>
              <p:nvPr/>
            </p:nvSpPr>
            <p:spPr bwMode="auto">
              <a:xfrm>
                <a:off x="3812" y="2082"/>
                <a:ext cx="210" cy="242"/>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1"/>
                      <a:pt x="256" y="281"/>
                      <a:pt x="256" y="281"/>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33" name="Line 134"/>
              <p:cNvSpPr>
                <a:spLocks noChangeShapeType="1"/>
              </p:cNvSpPr>
              <p:nvPr/>
            </p:nvSpPr>
            <p:spPr bwMode="auto">
              <a:xfrm>
                <a:off x="3878" y="2137"/>
                <a:ext cx="94"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34" name="Line 135"/>
              <p:cNvSpPr>
                <a:spLocks noChangeShapeType="1"/>
              </p:cNvSpPr>
              <p:nvPr/>
            </p:nvSpPr>
            <p:spPr bwMode="auto">
              <a:xfrm>
                <a:off x="3840" y="2137"/>
                <a:ext cx="19"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35" name="Line 136"/>
              <p:cNvSpPr>
                <a:spLocks noChangeShapeType="1"/>
              </p:cNvSpPr>
              <p:nvPr/>
            </p:nvSpPr>
            <p:spPr bwMode="auto">
              <a:xfrm>
                <a:off x="3878" y="2192"/>
                <a:ext cx="94"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36" name="Line 137"/>
              <p:cNvSpPr>
                <a:spLocks noChangeShapeType="1"/>
              </p:cNvSpPr>
              <p:nvPr/>
            </p:nvSpPr>
            <p:spPr bwMode="auto">
              <a:xfrm>
                <a:off x="3840" y="2192"/>
                <a:ext cx="19"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37" name="Line 138"/>
              <p:cNvSpPr>
                <a:spLocks noChangeShapeType="1"/>
              </p:cNvSpPr>
              <p:nvPr/>
            </p:nvSpPr>
            <p:spPr bwMode="auto">
              <a:xfrm>
                <a:off x="3878" y="2248"/>
                <a:ext cx="94"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38" name="Line 139"/>
              <p:cNvSpPr>
                <a:spLocks noChangeShapeType="1"/>
              </p:cNvSpPr>
              <p:nvPr/>
            </p:nvSpPr>
            <p:spPr bwMode="auto">
              <a:xfrm>
                <a:off x="3840" y="2248"/>
                <a:ext cx="19"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87" name="Group 160"/>
            <p:cNvGrpSpPr>
              <a:grpSpLocks noChangeAspect="1"/>
            </p:cNvGrpSpPr>
            <p:nvPr/>
          </p:nvGrpSpPr>
          <p:grpSpPr bwMode="auto">
            <a:xfrm>
              <a:off x="2896295" y="2564690"/>
              <a:ext cx="404041" cy="214093"/>
              <a:chOff x="7058" y="925"/>
              <a:chExt cx="251" cy="133"/>
            </a:xfrm>
          </p:grpSpPr>
          <p:sp>
            <p:nvSpPr>
              <p:cNvPr id="928" name="Freeform 161"/>
              <p:cNvSpPr>
                <a:spLocks/>
              </p:cNvSpPr>
              <p:nvPr/>
            </p:nvSpPr>
            <p:spPr bwMode="auto">
              <a:xfrm>
                <a:off x="7058" y="925"/>
                <a:ext cx="250" cy="69"/>
              </a:xfrm>
              <a:custGeom>
                <a:avLst/>
                <a:gdLst>
                  <a:gd name="T0" fmla="*/ 0 w 346"/>
                  <a:gd name="T1" fmla="*/ 95 h 95"/>
                  <a:gd name="T2" fmla="*/ 173 w 346"/>
                  <a:gd name="T3" fmla="*/ 0 h 95"/>
                  <a:gd name="T4" fmla="*/ 346 w 346"/>
                  <a:gd name="T5" fmla="*/ 95 h 95"/>
                </a:gdLst>
                <a:ahLst/>
                <a:cxnLst>
                  <a:cxn ang="0">
                    <a:pos x="T0" y="T1"/>
                  </a:cxn>
                  <a:cxn ang="0">
                    <a:pos x="T2" y="T3"/>
                  </a:cxn>
                  <a:cxn ang="0">
                    <a:pos x="T4" y="T5"/>
                  </a:cxn>
                </a:cxnLst>
                <a:rect l="0" t="0" r="r" b="b"/>
                <a:pathLst>
                  <a:path w="346" h="95">
                    <a:moveTo>
                      <a:pt x="0" y="95"/>
                    </a:moveTo>
                    <a:cubicBezTo>
                      <a:pt x="0" y="95"/>
                      <a:pt x="63" y="0"/>
                      <a:pt x="173" y="0"/>
                    </a:cubicBezTo>
                    <a:cubicBezTo>
                      <a:pt x="283" y="0"/>
                      <a:pt x="346" y="95"/>
                      <a:pt x="346" y="95"/>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29" name="Freeform 162"/>
              <p:cNvSpPr>
                <a:spLocks/>
              </p:cNvSpPr>
              <p:nvPr/>
            </p:nvSpPr>
            <p:spPr bwMode="auto">
              <a:xfrm>
                <a:off x="7059" y="988"/>
                <a:ext cx="250" cy="70"/>
              </a:xfrm>
              <a:custGeom>
                <a:avLst/>
                <a:gdLst>
                  <a:gd name="T0" fmla="*/ 0 w 346"/>
                  <a:gd name="T1" fmla="*/ 0 h 95"/>
                  <a:gd name="T2" fmla="*/ 173 w 346"/>
                  <a:gd name="T3" fmla="*/ 95 h 95"/>
                  <a:gd name="T4" fmla="*/ 346 w 346"/>
                  <a:gd name="T5" fmla="*/ 0 h 95"/>
                </a:gdLst>
                <a:ahLst/>
                <a:cxnLst>
                  <a:cxn ang="0">
                    <a:pos x="T0" y="T1"/>
                  </a:cxn>
                  <a:cxn ang="0">
                    <a:pos x="T2" y="T3"/>
                  </a:cxn>
                  <a:cxn ang="0">
                    <a:pos x="T4" y="T5"/>
                  </a:cxn>
                </a:cxnLst>
                <a:rect l="0" t="0" r="r" b="b"/>
                <a:pathLst>
                  <a:path w="346" h="95">
                    <a:moveTo>
                      <a:pt x="0" y="0"/>
                    </a:moveTo>
                    <a:cubicBezTo>
                      <a:pt x="0" y="0"/>
                      <a:pt x="63" y="95"/>
                      <a:pt x="173" y="95"/>
                    </a:cubicBezTo>
                    <a:cubicBezTo>
                      <a:pt x="283" y="95"/>
                      <a:pt x="346" y="0"/>
                      <a:pt x="346"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30" name="Oval 163"/>
              <p:cNvSpPr>
                <a:spLocks noChangeArrowheads="1"/>
              </p:cNvSpPr>
              <p:nvPr/>
            </p:nvSpPr>
            <p:spPr bwMode="auto">
              <a:xfrm>
                <a:off x="7121" y="931"/>
                <a:ext cx="124" cy="119"/>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31" name="Oval 164"/>
              <p:cNvSpPr>
                <a:spLocks noChangeArrowheads="1"/>
              </p:cNvSpPr>
              <p:nvPr/>
            </p:nvSpPr>
            <p:spPr bwMode="auto">
              <a:xfrm>
                <a:off x="7170" y="977"/>
                <a:ext cx="27" cy="27"/>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88" name="Group 167"/>
            <p:cNvGrpSpPr>
              <a:grpSpLocks noChangeAspect="1"/>
            </p:cNvGrpSpPr>
            <p:nvPr/>
          </p:nvGrpSpPr>
          <p:grpSpPr bwMode="auto">
            <a:xfrm>
              <a:off x="2925280" y="3006199"/>
              <a:ext cx="346070" cy="301555"/>
              <a:chOff x="6385" y="1100"/>
              <a:chExt cx="241" cy="210"/>
            </a:xfrm>
          </p:grpSpPr>
          <p:sp>
            <p:nvSpPr>
              <p:cNvPr id="926" name="Freeform 168"/>
              <p:cNvSpPr>
                <a:spLocks/>
              </p:cNvSpPr>
              <p:nvPr/>
            </p:nvSpPr>
            <p:spPr bwMode="auto">
              <a:xfrm>
                <a:off x="6385" y="1100"/>
                <a:ext cx="241" cy="210"/>
              </a:xfrm>
              <a:custGeom>
                <a:avLst/>
                <a:gdLst>
                  <a:gd name="T0" fmla="*/ 241 w 241"/>
                  <a:gd name="T1" fmla="*/ 210 h 210"/>
                  <a:gd name="T2" fmla="*/ 0 w 241"/>
                  <a:gd name="T3" fmla="*/ 210 h 210"/>
                  <a:gd name="T4" fmla="*/ 0 w 241"/>
                  <a:gd name="T5" fmla="*/ 0 h 210"/>
                  <a:gd name="T6" fmla="*/ 97 w 241"/>
                  <a:gd name="T7" fmla="*/ 0 h 210"/>
                  <a:gd name="T8" fmla="*/ 115 w 241"/>
                  <a:gd name="T9" fmla="*/ 18 h 210"/>
                  <a:gd name="T10" fmla="*/ 241 w 241"/>
                  <a:gd name="T11" fmla="*/ 18 h 210"/>
                  <a:gd name="T12" fmla="*/ 241 w 241"/>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241" h="210">
                    <a:moveTo>
                      <a:pt x="241" y="210"/>
                    </a:moveTo>
                    <a:lnTo>
                      <a:pt x="0" y="210"/>
                    </a:lnTo>
                    <a:lnTo>
                      <a:pt x="0" y="0"/>
                    </a:lnTo>
                    <a:lnTo>
                      <a:pt x="97" y="0"/>
                    </a:lnTo>
                    <a:lnTo>
                      <a:pt x="115" y="18"/>
                    </a:lnTo>
                    <a:lnTo>
                      <a:pt x="241" y="18"/>
                    </a:lnTo>
                    <a:lnTo>
                      <a:pt x="241" y="21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27" name="Line 169"/>
              <p:cNvSpPr>
                <a:spLocks noChangeShapeType="1"/>
              </p:cNvSpPr>
              <p:nvPr/>
            </p:nvSpPr>
            <p:spPr bwMode="auto">
              <a:xfrm>
                <a:off x="6385" y="1140"/>
                <a:ext cx="241"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89" name="Group 180"/>
            <p:cNvGrpSpPr>
              <a:grpSpLocks noChangeAspect="1"/>
            </p:cNvGrpSpPr>
            <p:nvPr/>
          </p:nvGrpSpPr>
          <p:grpSpPr bwMode="auto">
            <a:xfrm>
              <a:off x="2926059" y="3535170"/>
              <a:ext cx="344512" cy="277016"/>
              <a:chOff x="3795" y="2105"/>
              <a:chExt cx="245" cy="197"/>
            </a:xfrm>
          </p:grpSpPr>
          <p:sp>
            <p:nvSpPr>
              <p:cNvPr id="913" name="Rectangle 181"/>
              <p:cNvSpPr>
                <a:spLocks noChangeArrowheads="1"/>
              </p:cNvSpPr>
              <p:nvPr/>
            </p:nvSpPr>
            <p:spPr bwMode="auto">
              <a:xfrm>
                <a:off x="3795" y="2105"/>
                <a:ext cx="245" cy="197"/>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14" name="Line 182"/>
              <p:cNvSpPr>
                <a:spLocks noChangeShapeType="1"/>
              </p:cNvSpPr>
              <p:nvPr/>
            </p:nvSpPr>
            <p:spPr bwMode="auto">
              <a:xfrm>
                <a:off x="3828" y="2141"/>
                <a:ext cx="0" cy="18"/>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15" name="Line 183"/>
              <p:cNvSpPr>
                <a:spLocks noChangeShapeType="1"/>
              </p:cNvSpPr>
              <p:nvPr/>
            </p:nvSpPr>
            <p:spPr bwMode="auto">
              <a:xfrm>
                <a:off x="3828" y="2105"/>
                <a:ext cx="0" cy="17"/>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16" name="Line 184"/>
              <p:cNvSpPr>
                <a:spLocks noChangeShapeType="1"/>
              </p:cNvSpPr>
              <p:nvPr/>
            </p:nvSpPr>
            <p:spPr bwMode="auto">
              <a:xfrm>
                <a:off x="3828" y="2177"/>
                <a:ext cx="0" cy="17"/>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17" name="Line 185"/>
              <p:cNvSpPr>
                <a:spLocks noChangeShapeType="1"/>
              </p:cNvSpPr>
              <p:nvPr/>
            </p:nvSpPr>
            <p:spPr bwMode="auto">
              <a:xfrm>
                <a:off x="3828" y="2213"/>
                <a:ext cx="0" cy="17"/>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18" name="Line 186"/>
              <p:cNvSpPr>
                <a:spLocks noChangeShapeType="1"/>
              </p:cNvSpPr>
              <p:nvPr/>
            </p:nvSpPr>
            <p:spPr bwMode="auto">
              <a:xfrm>
                <a:off x="3828" y="2248"/>
                <a:ext cx="0" cy="17"/>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19" name="Line 187"/>
              <p:cNvSpPr>
                <a:spLocks noChangeShapeType="1"/>
              </p:cNvSpPr>
              <p:nvPr/>
            </p:nvSpPr>
            <p:spPr bwMode="auto">
              <a:xfrm>
                <a:off x="3828" y="2284"/>
                <a:ext cx="0" cy="18"/>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20" name="Line 188"/>
              <p:cNvSpPr>
                <a:spLocks noChangeShapeType="1"/>
              </p:cNvSpPr>
              <p:nvPr/>
            </p:nvSpPr>
            <p:spPr bwMode="auto">
              <a:xfrm>
                <a:off x="4008" y="2141"/>
                <a:ext cx="0" cy="18"/>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21" name="Line 189"/>
              <p:cNvSpPr>
                <a:spLocks noChangeShapeType="1"/>
              </p:cNvSpPr>
              <p:nvPr/>
            </p:nvSpPr>
            <p:spPr bwMode="auto">
              <a:xfrm>
                <a:off x="4008" y="2105"/>
                <a:ext cx="0" cy="17"/>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22" name="Line 190"/>
              <p:cNvSpPr>
                <a:spLocks noChangeShapeType="1"/>
              </p:cNvSpPr>
              <p:nvPr/>
            </p:nvSpPr>
            <p:spPr bwMode="auto">
              <a:xfrm>
                <a:off x="4008" y="2177"/>
                <a:ext cx="0" cy="17"/>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23" name="Line 191"/>
              <p:cNvSpPr>
                <a:spLocks noChangeShapeType="1"/>
              </p:cNvSpPr>
              <p:nvPr/>
            </p:nvSpPr>
            <p:spPr bwMode="auto">
              <a:xfrm>
                <a:off x="4008" y="2213"/>
                <a:ext cx="0" cy="17"/>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24" name="Line 192"/>
              <p:cNvSpPr>
                <a:spLocks noChangeShapeType="1"/>
              </p:cNvSpPr>
              <p:nvPr/>
            </p:nvSpPr>
            <p:spPr bwMode="auto">
              <a:xfrm>
                <a:off x="4008" y="2248"/>
                <a:ext cx="0" cy="17"/>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25" name="Line 193"/>
              <p:cNvSpPr>
                <a:spLocks noChangeShapeType="1"/>
              </p:cNvSpPr>
              <p:nvPr/>
            </p:nvSpPr>
            <p:spPr bwMode="auto">
              <a:xfrm>
                <a:off x="4008" y="2284"/>
                <a:ext cx="0" cy="18"/>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90" name="Group 51"/>
            <p:cNvGrpSpPr>
              <a:grpSpLocks noChangeAspect="1"/>
            </p:cNvGrpSpPr>
            <p:nvPr/>
          </p:nvGrpSpPr>
          <p:grpSpPr bwMode="auto">
            <a:xfrm>
              <a:off x="2952265" y="1422178"/>
              <a:ext cx="292100" cy="293298"/>
              <a:chOff x="1774" y="867"/>
              <a:chExt cx="244" cy="245"/>
            </a:xfrm>
          </p:grpSpPr>
          <p:sp>
            <p:nvSpPr>
              <p:cNvPr id="908" name="Freeform 52"/>
              <p:cNvSpPr>
                <a:spLocks/>
              </p:cNvSpPr>
              <p:nvPr/>
            </p:nvSpPr>
            <p:spPr bwMode="auto">
              <a:xfrm>
                <a:off x="1782" y="1019"/>
                <a:ext cx="83" cy="42"/>
              </a:xfrm>
              <a:custGeom>
                <a:avLst/>
                <a:gdLst>
                  <a:gd name="T0" fmla="*/ 83 w 83"/>
                  <a:gd name="T1" fmla="*/ 0 h 42"/>
                  <a:gd name="T2" fmla="*/ 42 w 83"/>
                  <a:gd name="T3" fmla="*/ 42 h 42"/>
                  <a:gd name="T4" fmla="*/ 0 w 83"/>
                  <a:gd name="T5" fmla="*/ 0 h 42"/>
                </a:gdLst>
                <a:ahLst/>
                <a:cxnLst>
                  <a:cxn ang="0">
                    <a:pos x="T0" y="T1"/>
                  </a:cxn>
                  <a:cxn ang="0">
                    <a:pos x="T2" y="T3"/>
                  </a:cxn>
                  <a:cxn ang="0">
                    <a:pos x="T4" y="T5"/>
                  </a:cxn>
                </a:cxnLst>
                <a:rect l="0" t="0" r="r" b="b"/>
                <a:pathLst>
                  <a:path w="83" h="42">
                    <a:moveTo>
                      <a:pt x="83" y="0"/>
                    </a:moveTo>
                    <a:lnTo>
                      <a:pt x="42" y="42"/>
                    </a:lnTo>
                    <a:lnTo>
                      <a:pt x="0"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09" name="Freeform 53"/>
              <p:cNvSpPr>
                <a:spLocks/>
              </p:cNvSpPr>
              <p:nvPr/>
            </p:nvSpPr>
            <p:spPr bwMode="auto">
              <a:xfrm>
                <a:off x="1927" y="875"/>
                <a:ext cx="41" cy="83"/>
              </a:xfrm>
              <a:custGeom>
                <a:avLst/>
                <a:gdLst>
                  <a:gd name="T0" fmla="*/ 0 w 41"/>
                  <a:gd name="T1" fmla="*/ 0 h 83"/>
                  <a:gd name="T2" fmla="*/ 41 w 41"/>
                  <a:gd name="T3" fmla="*/ 42 h 83"/>
                  <a:gd name="T4" fmla="*/ 0 w 41"/>
                  <a:gd name="T5" fmla="*/ 83 h 83"/>
                </a:gdLst>
                <a:ahLst/>
                <a:cxnLst>
                  <a:cxn ang="0">
                    <a:pos x="T0" y="T1"/>
                  </a:cxn>
                  <a:cxn ang="0">
                    <a:pos x="T2" y="T3"/>
                  </a:cxn>
                  <a:cxn ang="0">
                    <a:pos x="T4" y="T5"/>
                  </a:cxn>
                </a:cxnLst>
                <a:rect l="0" t="0" r="r" b="b"/>
                <a:pathLst>
                  <a:path w="41" h="83">
                    <a:moveTo>
                      <a:pt x="0" y="0"/>
                    </a:moveTo>
                    <a:lnTo>
                      <a:pt x="41" y="42"/>
                    </a:lnTo>
                    <a:lnTo>
                      <a:pt x="0" y="83"/>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10" name="Freeform 54"/>
              <p:cNvSpPr>
                <a:spLocks/>
              </p:cNvSpPr>
              <p:nvPr/>
            </p:nvSpPr>
            <p:spPr bwMode="auto">
              <a:xfrm>
                <a:off x="1809" y="900"/>
                <a:ext cx="159" cy="161"/>
              </a:xfrm>
              <a:custGeom>
                <a:avLst/>
                <a:gdLst>
                  <a:gd name="T0" fmla="*/ 220 w 220"/>
                  <a:gd name="T1" fmla="*/ 23 h 222"/>
                  <a:gd name="T2" fmla="*/ 54 w 220"/>
                  <a:gd name="T3" fmla="*/ 51 h 222"/>
                  <a:gd name="T4" fmla="*/ 21 w 220"/>
                  <a:gd name="T5" fmla="*/ 222 h 222"/>
                </a:gdLst>
                <a:ahLst/>
                <a:cxnLst>
                  <a:cxn ang="0">
                    <a:pos x="T0" y="T1"/>
                  </a:cxn>
                  <a:cxn ang="0">
                    <a:pos x="T2" y="T3"/>
                  </a:cxn>
                  <a:cxn ang="0">
                    <a:pos x="T4" y="T5"/>
                  </a:cxn>
                </a:cxnLst>
                <a:rect l="0" t="0" r="r" b="b"/>
                <a:pathLst>
                  <a:path w="220" h="222">
                    <a:moveTo>
                      <a:pt x="220" y="23"/>
                    </a:moveTo>
                    <a:cubicBezTo>
                      <a:pt x="220" y="23"/>
                      <a:pt x="104" y="0"/>
                      <a:pt x="54" y="51"/>
                    </a:cubicBezTo>
                    <a:cubicBezTo>
                      <a:pt x="0" y="105"/>
                      <a:pt x="21" y="222"/>
                      <a:pt x="21" y="222"/>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11" name="Freeform 55"/>
              <p:cNvSpPr>
                <a:spLocks/>
              </p:cNvSpPr>
              <p:nvPr/>
            </p:nvSpPr>
            <p:spPr bwMode="auto">
              <a:xfrm>
                <a:off x="1957" y="1050"/>
                <a:ext cx="61" cy="62"/>
              </a:xfrm>
              <a:custGeom>
                <a:avLst/>
                <a:gdLst>
                  <a:gd name="T0" fmla="*/ 0 w 61"/>
                  <a:gd name="T1" fmla="*/ 62 h 62"/>
                  <a:gd name="T2" fmla="*/ 0 w 61"/>
                  <a:gd name="T3" fmla="*/ 0 h 62"/>
                  <a:gd name="T4" fmla="*/ 61 w 61"/>
                  <a:gd name="T5" fmla="*/ 0 h 62"/>
                </a:gdLst>
                <a:ahLst/>
                <a:cxnLst>
                  <a:cxn ang="0">
                    <a:pos x="T0" y="T1"/>
                  </a:cxn>
                  <a:cxn ang="0">
                    <a:pos x="T2" y="T3"/>
                  </a:cxn>
                  <a:cxn ang="0">
                    <a:pos x="T4" y="T5"/>
                  </a:cxn>
                </a:cxnLst>
                <a:rect l="0" t="0" r="r" b="b"/>
                <a:pathLst>
                  <a:path w="61" h="62">
                    <a:moveTo>
                      <a:pt x="0" y="62"/>
                    </a:moveTo>
                    <a:lnTo>
                      <a:pt x="0" y="0"/>
                    </a:lnTo>
                    <a:lnTo>
                      <a:pt x="61"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12" name="Freeform 56"/>
              <p:cNvSpPr>
                <a:spLocks/>
              </p:cNvSpPr>
              <p:nvPr/>
            </p:nvSpPr>
            <p:spPr bwMode="auto">
              <a:xfrm>
                <a:off x="1774" y="867"/>
                <a:ext cx="244" cy="245"/>
              </a:xfrm>
              <a:custGeom>
                <a:avLst/>
                <a:gdLst>
                  <a:gd name="T0" fmla="*/ 244 w 244"/>
                  <a:gd name="T1" fmla="*/ 0 h 245"/>
                  <a:gd name="T2" fmla="*/ 244 w 244"/>
                  <a:gd name="T3" fmla="*/ 245 h 245"/>
                  <a:gd name="T4" fmla="*/ 0 w 244"/>
                  <a:gd name="T5" fmla="*/ 245 h 245"/>
                </a:gdLst>
                <a:ahLst/>
                <a:cxnLst>
                  <a:cxn ang="0">
                    <a:pos x="T0" y="T1"/>
                  </a:cxn>
                  <a:cxn ang="0">
                    <a:pos x="T2" y="T3"/>
                  </a:cxn>
                  <a:cxn ang="0">
                    <a:pos x="T4" y="T5"/>
                  </a:cxn>
                </a:cxnLst>
                <a:rect l="0" t="0" r="r" b="b"/>
                <a:pathLst>
                  <a:path w="244" h="245">
                    <a:moveTo>
                      <a:pt x="244" y="0"/>
                    </a:moveTo>
                    <a:lnTo>
                      <a:pt x="244" y="245"/>
                    </a:lnTo>
                    <a:lnTo>
                      <a:pt x="0" y="245"/>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91" name="Group 144"/>
            <p:cNvGrpSpPr>
              <a:grpSpLocks noChangeAspect="1"/>
            </p:cNvGrpSpPr>
            <p:nvPr/>
          </p:nvGrpSpPr>
          <p:grpSpPr bwMode="auto">
            <a:xfrm>
              <a:off x="2896703" y="233920"/>
              <a:ext cx="403225" cy="401638"/>
              <a:chOff x="1734" y="136"/>
              <a:chExt cx="254" cy="253"/>
            </a:xfrm>
          </p:grpSpPr>
          <p:sp>
            <p:nvSpPr>
              <p:cNvPr id="902" name="Freeform 145"/>
              <p:cNvSpPr>
                <a:spLocks/>
              </p:cNvSpPr>
              <p:nvPr/>
            </p:nvSpPr>
            <p:spPr bwMode="auto">
              <a:xfrm>
                <a:off x="1788" y="136"/>
                <a:ext cx="200" cy="199"/>
              </a:xfrm>
              <a:custGeom>
                <a:avLst/>
                <a:gdLst>
                  <a:gd name="T0" fmla="*/ 0 w 275"/>
                  <a:gd name="T1" fmla="*/ 123 h 275"/>
                  <a:gd name="T2" fmla="*/ 137 w 275"/>
                  <a:gd name="T3" fmla="*/ 0 h 275"/>
                  <a:gd name="T4" fmla="*/ 275 w 275"/>
                  <a:gd name="T5" fmla="*/ 138 h 275"/>
                  <a:gd name="T6" fmla="*/ 147 w 275"/>
                  <a:gd name="T7" fmla="*/ 275 h 275"/>
                </a:gdLst>
                <a:ahLst/>
                <a:cxnLst>
                  <a:cxn ang="0">
                    <a:pos x="T0" y="T1"/>
                  </a:cxn>
                  <a:cxn ang="0">
                    <a:pos x="T2" y="T3"/>
                  </a:cxn>
                  <a:cxn ang="0">
                    <a:pos x="T4" y="T5"/>
                  </a:cxn>
                  <a:cxn ang="0">
                    <a:pos x="T6" y="T7"/>
                  </a:cxn>
                </a:cxnLst>
                <a:rect l="0" t="0" r="r" b="b"/>
                <a:pathLst>
                  <a:path w="275" h="275">
                    <a:moveTo>
                      <a:pt x="0" y="123"/>
                    </a:moveTo>
                    <a:cubicBezTo>
                      <a:pt x="7" y="54"/>
                      <a:pt x="66" y="0"/>
                      <a:pt x="137" y="0"/>
                    </a:cubicBezTo>
                    <a:cubicBezTo>
                      <a:pt x="213" y="0"/>
                      <a:pt x="275" y="62"/>
                      <a:pt x="275" y="138"/>
                    </a:cubicBezTo>
                    <a:cubicBezTo>
                      <a:pt x="275" y="210"/>
                      <a:pt x="219" y="270"/>
                      <a:pt x="147" y="275"/>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03" name="Freeform 146"/>
              <p:cNvSpPr>
                <a:spLocks/>
              </p:cNvSpPr>
              <p:nvPr/>
            </p:nvSpPr>
            <p:spPr bwMode="auto">
              <a:xfrm>
                <a:off x="1734" y="220"/>
                <a:ext cx="169" cy="169"/>
              </a:xfrm>
              <a:custGeom>
                <a:avLst/>
                <a:gdLst>
                  <a:gd name="T0" fmla="*/ 170 w 232"/>
                  <a:gd name="T1" fmla="*/ 65 h 234"/>
                  <a:gd name="T2" fmla="*/ 211 w 232"/>
                  <a:gd name="T3" fmla="*/ 215 h 234"/>
                  <a:gd name="T4" fmla="*/ 62 w 232"/>
                  <a:gd name="T5" fmla="*/ 174 h 234"/>
                  <a:gd name="T6" fmla="*/ 21 w 232"/>
                  <a:gd name="T7" fmla="*/ 24 h 234"/>
                  <a:gd name="T8" fmla="*/ 170 w 232"/>
                  <a:gd name="T9" fmla="*/ 65 h 234"/>
                </a:gdLst>
                <a:ahLst/>
                <a:cxnLst>
                  <a:cxn ang="0">
                    <a:pos x="T0" y="T1"/>
                  </a:cxn>
                  <a:cxn ang="0">
                    <a:pos x="T2" y="T3"/>
                  </a:cxn>
                  <a:cxn ang="0">
                    <a:pos x="T4" y="T5"/>
                  </a:cxn>
                  <a:cxn ang="0">
                    <a:pos x="T6" y="T7"/>
                  </a:cxn>
                  <a:cxn ang="0">
                    <a:pos x="T8" y="T9"/>
                  </a:cxn>
                </a:cxnLst>
                <a:rect l="0" t="0" r="r" b="b"/>
                <a:pathLst>
                  <a:path w="232" h="234">
                    <a:moveTo>
                      <a:pt x="170" y="65"/>
                    </a:moveTo>
                    <a:cubicBezTo>
                      <a:pt x="223" y="118"/>
                      <a:pt x="232" y="194"/>
                      <a:pt x="211" y="215"/>
                    </a:cubicBezTo>
                    <a:cubicBezTo>
                      <a:pt x="192" y="234"/>
                      <a:pt x="114" y="226"/>
                      <a:pt x="62" y="174"/>
                    </a:cubicBezTo>
                    <a:cubicBezTo>
                      <a:pt x="9" y="121"/>
                      <a:pt x="0" y="45"/>
                      <a:pt x="21" y="24"/>
                    </a:cubicBezTo>
                    <a:cubicBezTo>
                      <a:pt x="45" y="0"/>
                      <a:pt x="118" y="13"/>
                      <a:pt x="170" y="65"/>
                    </a:cubicBez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04" name="Line 147"/>
              <p:cNvSpPr>
                <a:spLocks noChangeShapeType="1"/>
              </p:cNvSpPr>
              <p:nvPr/>
            </p:nvSpPr>
            <p:spPr bwMode="auto">
              <a:xfrm>
                <a:off x="1801" y="289"/>
                <a:ext cx="33" cy="33"/>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05" name="Line 148"/>
              <p:cNvSpPr>
                <a:spLocks noChangeShapeType="1"/>
              </p:cNvSpPr>
              <p:nvPr/>
            </p:nvSpPr>
            <p:spPr bwMode="auto">
              <a:xfrm>
                <a:off x="1818" y="165"/>
                <a:ext cx="142" cy="141"/>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06" name="Line 149"/>
              <p:cNvSpPr>
                <a:spLocks noChangeShapeType="1"/>
              </p:cNvSpPr>
              <p:nvPr/>
            </p:nvSpPr>
            <p:spPr bwMode="auto">
              <a:xfrm flipH="1">
                <a:off x="1856" y="165"/>
                <a:ext cx="101" cy="10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07" name="Freeform 150"/>
              <p:cNvSpPr>
                <a:spLocks/>
              </p:cNvSpPr>
              <p:nvPr/>
            </p:nvSpPr>
            <p:spPr bwMode="auto">
              <a:xfrm>
                <a:off x="1893" y="136"/>
                <a:ext cx="95" cy="97"/>
              </a:xfrm>
              <a:custGeom>
                <a:avLst/>
                <a:gdLst>
                  <a:gd name="T0" fmla="*/ 131 w 131"/>
                  <a:gd name="T1" fmla="*/ 119 h 133"/>
                  <a:gd name="T2" fmla="*/ 85 w 131"/>
                  <a:gd name="T3" fmla="*/ 133 h 133"/>
                  <a:gd name="T4" fmla="*/ 0 w 131"/>
                  <a:gd name="T5" fmla="*/ 48 h 133"/>
                  <a:gd name="T6" fmla="*/ 15 w 131"/>
                  <a:gd name="T7" fmla="*/ 0 h 133"/>
                </a:gdLst>
                <a:ahLst/>
                <a:cxnLst>
                  <a:cxn ang="0">
                    <a:pos x="T0" y="T1"/>
                  </a:cxn>
                  <a:cxn ang="0">
                    <a:pos x="T2" y="T3"/>
                  </a:cxn>
                  <a:cxn ang="0">
                    <a:pos x="T4" y="T5"/>
                  </a:cxn>
                  <a:cxn ang="0">
                    <a:pos x="T6" y="T7"/>
                  </a:cxn>
                </a:cxnLst>
                <a:rect l="0" t="0" r="r" b="b"/>
                <a:pathLst>
                  <a:path w="131" h="133">
                    <a:moveTo>
                      <a:pt x="131" y="119"/>
                    </a:moveTo>
                    <a:cubicBezTo>
                      <a:pt x="118" y="128"/>
                      <a:pt x="102" y="133"/>
                      <a:pt x="85" y="133"/>
                    </a:cubicBezTo>
                    <a:cubicBezTo>
                      <a:pt x="38" y="133"/>
                      <a:pt x="0" y="95"/>
                      <a:pt x="0" y="48"/>
                    </a:cubicBezTo>
                    <a:cubicBezTo>
                      <a:pt x="0" y="30"/>
                      <a:pt x="6" y="14"/>
                      <a:pt x="15"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92" name="Group 12"/>
            <p:cNvGrpSpPr>
              <a:grpSpLocks noChangeAspect="1"/>
            </p:cNvGrpSpPr>
            <p:nvPr/>
          </p:nvGrpSpPr>
          <p:grpSpPr bwMode="auto">
            <a:xfrm>
              <a:off x="2905434" y="862974"/>
              <a:ext cx="385763" cy="331788"/>
              <a:chOff x="1811" y="516"/>
              <a:chExt cx="243" cy="209"/>
            </a:xfrm>
          </p:grpSpPr>
          <p:sp>
            <p:nvSpPr>
              <p:cNvPr id="893" name="Freeform 13"/>
              <p:cNvSpPr>
                <a:spLocks/>
              </p:cNvSpPr>
              <p:nvPr/>
            </p:nvSpPr>
            <p:spPr bwMode="auto">
              <a:xfrm>
                <a:off x="1811" y="516"/>
                <a:ext cx="243" cy="62"/>
              </a:xfrm>
              <a:custGeom>
                <a:avLst/>
                <a:gdLst>
                  <a:gd name="T0" fmla="*/ 122 w 243"/>
                  <a:gd name="T1" fmla="*/ 0 h 62"/>
                  <a:gd name="T2" fmla="*/ 0 w 243"/>
                  <a:gd name="T3" fmla="*/ 62 h 62"/>
                  <a:gd name="T4" fmla="*/ 243 w 243"/>
                  <a:gd name="T5" fmla="*/ 62 h 62"/>
                  <a:gd name="T6" fmla="*/ 122 w 243"/>
                  <a:gd name="T7" fmla="*/ 0 h 62"/>
                </a:gdLst>
                <a:ahLst/>
                <a:cxnLst>
                  <a:cxn ang="0">
                    <a:pos x="T0" y="T1"/>
                  </a:cxn>
                  <a:cxn ang="0">
                    <a:pos x="T2" y="T3"/>
                  </a:cxn>
                  <a:cxn ang="0">
                    <a:pos x="T4" y="T5"/>
                  </a:cxn>
                  <a:cxn ang="0">
                    <a:pos x="T6" y="T7"/>
                  </a:cxn>
                </a:cxnLst>
                <a:rect l="0" t="0" r="r" b="b"/>
                <a:pathLst>
                  <a:path w="243" h="62">
                    <a:moveTo>
                      <a:pt x="122" y="0"/>
                    </a:moveTo>
                    <a:lnTo>
                      <a:pt x="0" y="62"/>
                    </a:lnTo>
                    <a:lnTo>
                      <a:pt x="243" y="62"/>
                    </a:lnTo>
                    <a:lnTo>
                      <a:pt x="122"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894" name="Freeform 14"/>
              <p:cNvSpPr>
                <a:spLocks/>
              </p:cNvSpPr>
              <p:nvPr/>
            </p:nvSpPr>
            <p:spPr bwMode="auto">
              <a:xfrm>
                <a:off x="1823" y="687"/>
                <a:ext cx="219" cy="38"/>
              </a:xfrm>
              <a:custGeom>
                <a:avLst/>
                <a:gdLst>
                  <a:gd name="T0" fmla="*/ 15 w 219"/>
                  <a:gd name="T1" fmla="*/ 0 h 38"/>
                  <a:gd name="T2" fmla="*/ 204 w 219"/>
                  <a:gd name="T3" fmla="*/ 0 h 38"/>
                  <a:gd name="T4" fmla="*/ 219 w 219"/>
                  <a:gd name="T5" fmla="*/ 38 h 38"/>
                  <a:gd name="T6" fmla="*/ 0 w 219"/>
                  <a:gd name="T7" fmla="*/ 38 h 38"/>
                  <a:gd name="T8" fmla="*/ 15 w 219"/>
                  <a:gd name="T9" fmla="*/ 0 h 38"/>
                </a:gdLst>
                <a:ahLst/>
                <a:cxnLst>
                  <a:cxn ang="0">
                    <a:pos x="T0" y="T1"/>
                  </a:cxn>
                  <a:cxn ang="0">
                    <a:pos x="T2" y="T3"/>
                  </a:cxn>
                  <a:cxn ang="0">
                    <a:pos x="T4" y="T5"/>
                  </a:cxn>
                  <a:cxn ang="0">
                    <a:pos x="T6" y="T7"/>
                  </a:cxn>
                  <a:cxn ang="0">
                    <a:pos x="T8" y="T9"/>
                  </a:cxn>
                </a:cxnLst>
                <a:rect l="0" t="0" r="r" b="b"/>
                <a:pathLst>
                  <a:path w="219" h="38">
                    <a:moveTo>
                      <a:pt x="15" y="0"/>
                    </a:moveTo>
                    <a:lnTo>
                      <a:pt x="204" y="0"/>
                    </a:lnTo>
                    <a:lnTo>
                      <a:pt x="219" y="38"/>
                    </a:lnTo>
                    <a:lnTo>
                      <a:pt x="0" y="38"/>
                    </a:lnTo>
                    <a:lnTo>
                      <a:pt x="15"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895" name="Line 15"/>
              <p:cNvSpPr>
                <a:spLocks noChangeShapeType="1"/>
              </p:cNvSpPr>
              <p:nvPr/>
            </p:nvSpPr>
            <p:spPr bwMode="auto">
              <a:xfrm flipV="1">
                <a:off x="1838" y="578"/>
                <a:ext cx="0" cy="109"/>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896" name="Line 16"/>
              <p:cNvSpPr>
                <a:spLocks noChangeShapeType="1"/>
              </p:cNvSpPr>
              <p:nvPr/>
            </p:nvSpPr>
            <p:spPr bwMode="auto">
              <a:xfrm flipV="1">
                <a:off x="2027" y="578"/>
                <a:ext cx="0" cy="109"/>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897" name="Line 17"/>
              <p:cNvSpPr>
                <a:spLocks noChangeShapeType="1"/>
              </p:cNvSpPr>
              <p:nvPr/>
            </p:nvSpPr>
            <p:spPr bwMode="auto">
              <a:xfrm flipV="1">
                <a:off x="1996" y="578"/>
                <a:ext cx="0" cy="109"/>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898" name="Line 18"/>
              <p:cNvSpPr>
                <a:spLocks noChangeShapeType="1"/>
              </p:cNvSpPr>
              <p:nvPr/>
            </p:nvSpPr>
            <p:spPr bwMode="auto">
              <a:xfrm flipV="1">
                <a:off x="1965" y="578"/>
                <a:ext cx="0" cy="109"/>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899" name="Line 19"/>
              <p:cNvSpPr>
                <a:spLocks noChangeShapeType="1"/>
              </p:cNvSpPr>
              <p:nvPr/>
            </p:nvSpPr>
            <p:spPr bwMode="auto">
              <a:xfrm flipV="1">
                <a:off x="1933" y="578"/>
                <a:ext cx="0" cy="109"/>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900" name="Line 20"/>
              <p:cNvSpPr>
                <a:spLocks noChangeShapeType="1"/>
              </p:cNvSpPr>
              <p:nvPr/>
            </p:nvSpPr>
            <p:spPr bwMode="auto">
              <a:xfrm flipV="1">
                <a:off x="1901" y="578"/>
                <a:ext cx="0" cy="109"/>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901" name="Line 21"/>
              <p:cNvSpPr>
                <a:spLocks noChangeShapeType="1"/>
              </p:cNvSpPr>
              <p:nvPr/>
            </p:nvSpPr>
            <p:spPr bwMode="auto">
              <a:xfrm flipV="1">
                <a:off x="1870" y="578"/>
                <a:ext cx="0" cy="109"/>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grpSp>
      </p:grpSp>
      <p:grpSp>
        <p:nvGrpSpPr>
          <p:cNvPr id="944" name="Group 943"/>
          <p:cNvGrpSpPr/>
          <p:nvPr/>
        </p:nvGrpSpPr>
        <p:grpSpPr>
          <a:xfrm>
            <a:off x="-7324505" y="241482"/>
            <a:ext cx="375067" cy="4085298"/>
            <a:chOff x="3952448" y="245827"/>
            <a:chExt cx="382588" cy="4167217"/>
          </a:xfrm>
        </p:grpSpPr>
        <p:grpSp>
          <p:nvGrpSpPr>
            <p:cNvPr id="945" name="Group 260"/>
            <p:cNvGrpSpPr>
              <a:grpSpLocks noChangeAspect="1"/>
            </p:cNvGrpSpPr>
            <p:nvPr/>
          </p:nvGrpSpPr>
          <p:grpSpPr bwMode="auto">
            <a:xfrm>
              <a:off x="3985700" y="1322349"/>
              <a:ext cx="316085" cy="317115"/>
              <a:chOff x="6525" y="1171"/>
              <a:chExt cx="244" cy="197"/>
            </a:xfrm>
          </p:grpSpPr>
          <p:sp>
            <p:nvSpPr>
              <p:cNvPr id="988" name="Rectangle 261"/>
              <p:cNvSpPr>
                <a:spLocks noChangeArrowheads="1"/>
              </p:cNvSpPr>
              <p:nvPr/>
            </p:nvSpPr>
            <p:spPr bwMode="auto">
              <a:xfrm>
                <a:off x="6525" y="1330"/>
                <a:ext cx="35" cy="38"/>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89" name="Rectangle 262"/>
              <p:cNvSpPr>
                <a:spLocks noChangeArrowheads="1"/>
              </p:cNvSpPr>
              <p:nvPr/>
            </p:nvSpPr>
            <p:spPr bwMode="auto">
              <a:xfrm>
                <a:off x="6594" y="1279"/>
                <a:ext cx="36" cy="89"/>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90" name="Rectangle 263"/>
              <p:cNvSpPr>
                <a:spLocks noChangeArrowheads="1"/>
              </p:cNvSpPr>
              <p:nvPr/>
            </p:nvSpPr>
            <p:spPr bwMode="auto">
              <a:xfrm>
                <a:off x="6664" y="1225"/>
                <a:ext cx="35" cy="143"/>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91" name="Rectangle 264"/>
              <p:cNvSpPr>
                <a:spLocks noChangeArrowheads="1"/>
              </p:cNvSpPr>
              <p:nvPr/>
            </p:nvSpPr>
            <p:spPr bwMode="auto">
              <a:xfrm>
                <a:off x="6734" y="1171"/>
                <a:ext cx="35" cy="197"/>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946" name="Group 267"/>
            <p:cNvGrpSpPr>
              <a:grpSpLocks noChangeAspect="1"/>
            </p:cNvGrpSpPr>
            <p:nvPr/>
          </p:nvGrpSpPr>
          <p:grpSpPr bwMode="auto">
            <a:xfrm>
              <a:off x="3977388" y="4080335"/>
              <a:ext cx="332709" cy="332709"/>
              <a:chOff x="3792" y="2076"/>
              <a:chExt cx="249" cy="249"/>
            </a:xfrm>
          </p:grpSpPr>
          <p:sp>
            <p:nvSpPr>
              <p:cNvPr id="985" name="Freeform 268"/>
              <p:cNvSpPr>
                <a:spLocks/>
              </p:cNvSpPr>
              <p:nvPr/>
            </p:nvSpPr>
            <p:spPr bwMode="auto">
              <a:xfrm>
                <a:off x="3792" y="2076"/>
                <a:ext cx="249" cy="249"/>
              </a:xfrm>
              <a:custGeom>
                <a:avLst/>
                <a:gdLst>
                  <a:gd name="T0" fmla="*/ 249 w 249"/>
                  <a:gd name="T1" fmla="*/ 249 h 249"/>
                  <a:gd name="T2" fmla="*/ 0 w 249"/>
                  <a:gd name="T3" fmla="*/ 249 h 249"/>
                  <a:gd name="T4" fmla="*/ 0 w 249"/>
                  <a:gd name="T5" fmla="*/ 0 h 249"/>
                </a:gdLst>
                <a:ahLst/>
                <a:cxnLst>
                  <a:cxn ang="0">
                    <a:pos x="T0" y="T1"/>
                  </a:cxn>
                  <a:cxn ang="0">
                    <a:pos x="T2" y="T3"/>
                  </a:cxn>
                  <a:cxn ang="0">
                    <a:pos x="T4" y="T5"/>
                  </a:cxn>
                </a:cxnLst>
                <a:rect l="0" t="0" r="r" b="b"/>
                <a:pathLst>
                  <a:path w="249" h="249">
                    <a:moveTo>
                      <a:pt x="249" y="249"/>
                    </a:moveTo>
                    <a:lnTo>
                      <a:pt x="0" y="249"/>
                    </a:lnTo>
                    <a:lnTo>
                      <a:pt x="0"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86" name="Freeform 269"/>
              <p:cNvSpPr>
                <a:spLocks/>
              </p:cNvSpPr>
              <p:nvPr/>
            </p:nvSpPr>
            <p:spPr bwMode="auto">
              <a:xfrm>
                <a:off x="3977" y="2136"/>
                <a:ext cx="64" cy="65"/>
              </a:xfrm>
              <a:custGeom>
                <a:avLst/>
                <a:gdLst>
                  <a:gd name="T0" fmla="*/ 0 w 64"/>
                  <a:gd name="T1" fmla="*/ 0 h 65"/>
                  <a:gd name="T2" fmla="*/ 64 w 64"/>
                  <a:gd name="T3" fmla="*/ 0 h 65"/>
                  <a:gd name="T4" fmla="*/ 64 w 64"/>
                  <a:gd name="T5" fmla="*/ 65 h 65"/>
                </a:gdLst>
                <a:ahLst/>
                <a:cxnLst>
                  <a:cxn ang="0">
                    <a:pos x="T0" y="T1"/>
                  </a:cxn>
                  <a:cxn ang="0">
                    <a:pos x="T2" y="T3"/>
                  </a:cxn>
                  <a:cxn ang="0">
                    <a:pos x="T4" y="T5"/>
                  </a:cxn>
                </a:cxnLst>
                <a:rect l="0" t="0" r="r" b="b"/>
                <a:pathLst>
                  <a:path w="64" h="65">
                    <a:moveTo>
                      <a:pt x="0" y="0"/>
                    </a:moveTo>
                    <a:lnTo>
                      <a:pt x="64" y="0"/>
                    </a:lnTo>
                    <a:lnTo>
                      <a:pt x="64" y="65"/>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87" name="Freeform 270"/>
              <p:cNvSpPr>
                <a:spLocks/>
              </p:cNvSpPr>
              <p:nvPr/>
            </p:nvSpPr>
            <p:spPr bwMode="auto">
              <a:xfrm>
                <a:off x="3832" y="2136"/>
                <a:ext cx="209" cy="142"/>
              </a:xfrm>
              <a:custGeom>
                <a:avLst/>
                <a:gdLst>
                  <a:gd name="T0" fmla="*/ 209 w 209"/>
                  <a:gd name="T1" fmla="*/ 0 h 142"/>
                  <a:gd name="T2" fmla="*/ 106 w 209"/>
                  <a:gd name="T3" fmla="*/ 94 h 142"/>
                  <a:gd name="T4" fmla="*/ 82 w 209"/>
                  <a:gd name="T5" fmla="*/ 65 h 142"/>
                  <a:gd name="T6" fmla="*/ 0 w 209"/>
                  <a:gd name="T7" fmla="*/ 142 h 142"/>
                </a:gdLst>
                <a:ahLst/>
                <a:cxnLst>
                  <a:cxn ang="0">
                    <a:pos x="T0" y="T1"/>
                  </a:cxn>
                  <a:cxn ang="0">
                    <a:pos x="T2" y="T3"/>
                  </a:cxn>
                  <a:cxn ang="0">
                    <a:pos x="T4" y="T5"/>
                  </a:cxn>
                  <a:cxn ang="0">
                    <a:pos x="T6" y="T7"/>
                  </a:cxn>
                </a:cxnLst>
                <a:rect l="0" t="0" r="r" b="b"/>
                <a:pathLst>
                  <a:path w="209" h="142">
                    <a:moveTo>
                      <a:pt x="209" y="0"/>
                    </a:moveTo>
                    <a:lnTo>
                      <a:pt x="106" y="94"/>
                    </a:lnTo>
                    <a:lnTo>
                      <a:pt x="82" y="65"/>
                    </a:lnTo>
                    <a:lnTo>
                      <a:pt x="0" y="142"/>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947" name="Group 286"/>
            <p:cNvGrpSpPr>
              <a:grpSpLocks noChangeAspect="1"/>
            </p:cNvGrpSpPr>
            <p:nvPr/>
          </p:nvGrpSpPr>
          <p:grpSpPr bwMode="auto">
            <a:xfrm>
              <a:off x="3971502" y="3578427"/>
              <a:ext cx="344481" cy="343058"/>
              <a:chOff x="6524" y="2236"/>
              <a:chExt cx="242" cy="241"/>
            </a:xfrm>
          </p:grpSpPr>
          <p:sp>
            <p:nvSpPr>
              <p:cNvPr id="980" name="Freeform 287"/>
              <p:cNvSpPr>
                <a:spLocks/>
              </p:cNvSpPr>
              <p:nvPr/>
            </p:nvSpPr>
            <p:spPr bwMode="auto">
              <a:xfrm>
                <a:off x="6524" y="2236"/>
                <a:ext cx="242" cy="165"/>
              </a:xfrm>
              <a:custGeom>
                <a:avLst/>
                <a:gdLst>
                  <a:gd name="T0" fmla="*/ 0 w 333"/>
                  <a:gd name="T1" fmla="*/ 216 h 227"/>
                  <a:gd name="T2" fmla="*/ 0 w 333"/>
                  <a:gd name="T3" fmla="*/ 167 h 227"/>
                  <a:gd name="T4" fmla="*/ 167 w 333"/>
                  <a:gd name="T5" fmla="*/ 0 h 227"/>
                  <a:gd name="T6" fmla="*/ 333 w 333"/>
                  <a:gd name="T7" fmla="*/ 167 h 227"/>
                  <a:gd name="T8" fmla="*/ 333 w 333"/>
                  <a:gd name="T9" fmla="*/ 227 h 227"/>
                </a:gdLst>
                <a:ahLst/>
                <a:cxnLst>
                  <a:cxn ang="0">
                    <a:pos x="T0" y="T1"/>
                  </a:cxn>
                  <a:cxn ang="0">
                    <a:pos x="T2" y="T3"/>
                  </a:cxn>
                  <a:cxn ang="0">
                    <a:pos x="T4" y="T5"/>
                  </a:cxn>
                  <a:cxn ang="0">
                    <a:pos x="T6" y="T7"/>
                  </a:cxn>
                  <a:cxn ang="0">
                    <a:pos x="T8" y="T9"/>
                  </a:cxn>
                </a:cxnLst>
                <a:rect l="0" t="0" r="r" b="b"/>
                <a:pathLst>
                  <a:path w="333" h="227">
                    <a:moveTo>
                      <a:pt x="0" y="216"/>
                    </a:moveTo>
                    <a:cubicBezTo>
                      <a:pt x="0" y="167"/>
                      <a:pt x="0" y="167"/>
                      <a:pt x="0" y="167"/>
                    </a:cubicBezTo>
                    <a:cubicBezTo>
                      <a:pt x="0" y="75"/>
                      <a:pt x="75" y="0"/>
                      <a:pt x="167" y="0"/>
                    </a:cubicBezTo>
                    <a:cubicBezTo>
                      <a:pt x="258" y="0"/>
                      <a:pt x="333" y="75"/>
                      <a:pt x="333" y="167"/>
                    </a:cubicBezTo>
                    <a:cubicBezTo>
                      <a:pt x="333" y="227"/>
                      <a:pt x="333" y="227"/>
                      <a:pt x="333" y="227"/>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81" name="Freeform 288"/>
              <p:cNvSpPr>
                <a:spLocks/>
              </p:cNvSpPr>
              <p:nvPr/>
            </p:nvSpPr>
            <p:spPr bwMode="auto">
              <a:xfrm>
                <a:off x="6524" y="2374"/>
                <a:ext cx="39" cy="91"/>
              </a:xfrm>
              <a:custGeom>
                <a:avLst/>
                <a:gdLst>
                  <a:gd name="T0" fmla="*/ 53 w 53"/>
                  <a:gd name="T1" fmla="*/ 125 h 125"/>
                  <a:gd name="T2" fmla="*/ 30 w 53"/>
                  <a:gd name="T3" fmla="*/ 125 h 125"/>
                  <a:gd name="T4" fmla="*/ 0 w 53"/>
                  <a:gd name="T5" fmla="*/ 95 h 125"/>
                  <a:gd name="T6" fmla="*/ 0 w 53"/>
                  <a:gd name="T7" fmla="*/ 30 h 125"/>
                  <a:gd name="T8" fmla="*/ 30 w 53"/>
                  <a:gd name="T9" fmla="*/ 0 h 125"/>
                  <a:gd name="T10" fmla="*/ 53 w 53"/>
                  <a:gd name="T11" fmla="*/ 0 h 125"/>
                </a:gdLst>
                <a:ahLst/>
                <a:cxnLst>
                  <a:cxn ang="0">
                    <a:pos x="T0" y="T1"/>
                  </a:cxn>
                  <a:cxn ang="0">
                    <a:pos x="T2" y="T3"/>
                  </a:cxn>
                  <a:cxn ang="0">
                    <a:pos x="T4" y="T5"/>
                  </a:cxn>
                  <a:cxn ang="0">
                    <a:pos x="T6" y="T7"/>
                  </a:cxn>
                  <a:cxn ang="0">
                    <a:pos x="T8" y="T9"/>
                  </a:cxn>
                  <a:cxn ang="0">
                    <a:pos x="T10" y="T11"/>
                  </a:cxn>
                </a:cxnLst>
                <a:rect l="0" t="0" r="r" b="b"/>
                <a:pathLst>
                  <a:path w="53" h="125">
                    <a:moveTo>
                      <a:pt x="53" y="125"/>
                    </a:moveTo>
                    <a:cubicBezTo>
                      <a:pt x="30" y="125"/>
                      <a:pt x="30" y="125"/>
                      <a:pt x="30" y="125"/>
                    </a:cubicBezTo>
                    <a:cubicBezTo>
                      <a:pt x="13" y="125"/>
                      <a:pt x="0" y="112"/>
                      <a:pt x="0" y="95"/>
                    </a:cubicBezTo>
                    <a:cubicBezTo>
                      <a:pt x="0" y="30"/>
                      <a:pt x="0" y="30"/>
                      <a:pt x="0" y="30"/>
                    </a:cubicBezTo>
                    <a:cubicBezTo>
                      <a:pt x="0" y="13"/>
                      <a:pt x="13" y="0"/>
                      <a:pt x="30" y="0"/>
                    </a:cubicBezTo>
                    <a:cubicBezTo>
                      <a:pt x="53" y="0"/>
                      <a:pt x="53" y="0"/>
                      <a:pt x="53"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82" name="Rectangle 289"/>
              <p:cNvSpPr>
                <a:spLocks noChangeArrowheads="1"/>
              </p:cNvSpPr>
              <p:nvPr/>
            </p:nvSpPr>
            <p:spPr bwMode="auto">
              <a:xfrm>
                <a:off x="6563" y="2362"/>
                <a:ext cx="43" cy="115"/>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83" name="Freeform 290"/>
              <p:cNvSpPr>
                <a:spLocks/>
              </p:cNvSpPr>
              <p:nvPr/>
            </p:nvSpPr>
            <p:spPr bwMode="auto">
              <a:xfrm>
                <a:off x="6727" y="2374"/>
                <a:ext cx="39" cy="91"/>
              </a:xfrm>
              <a:custGeom>
                <a:avLst/>
                <a:gdLst>
                  <a:gd name="T0" fmla="*/ 0 w 53"/>
                  <a:gd name="T1" fmla="*/ 125 h 125"/>
                  <a:gd name="T2" fmla="*/ 23 w 53"/>
                  <a:gd name="T3" fmla="*/ 125 h 125"/>
                  <a:gd name="T4" fmla="*/ 53 w 53"/>
                  <a:gd name="T5" fmla="*/ 95 h 125"/>
                  <a:gd name="T6" fmla="*/ 53 w 53"/>
                  <a:gd name="T7" fmla="*/ 30 h 125"/>
                  <a:gd name="T8" fmla="*/ 23 w 53"/>
                  <a:gd name="T9" fmla="*/ 0 h 125"/>
                  <a:gd name="T10" fmla="*/ 0 w 53"/>
                  <a:gd name="T11" fmla="*/ 0 h 125"/>
                </a:gdLst>
                <a:ahLst/>
                <a:cxnLst>
                  <a:cxn ang="0">
                    <a:pos x="T0" y="T1"/>
                  </a:cxn>
                  <a:cxn ang="0">
                    <a:pos x="T2" y="T3"/>
                  </a:cxn>
                  <a:cxn ang="0">
                    <a:pos x="T4" y="T5"/>
                  </a:cxn>
                  <a:cxn ang="0">
                    <a:pos x="T6" y="T7"/>
                  </a:cxn>
                  <a:cxn ang="0">
                    <a:pos x="T8" y="T9"/>
                  </a:cxn>
                  <a:cxn ang="0">
                    <a:pos x="T10" y="T11"/>
                  </a:cxn>
                </a:cxnLst>
                <a:rect l="0" t="0" r="r" b="b"/>
                <a:pathLst>
                  <a:path w="53" h="125">
                    <a:moveTo>
                      <a:pt x="0" y="125"/>
                    </a:moveTo>
                    <a:cubicBezTo>
                      <a:pt x="23" y="125"/>
                      <a:pt x="23" y="125"/>
                      <a:pt x="23" y="125"/>
                    </a:cubicBezTo>
                    <a:cubicBezTo>
                      <a:pt x="40" y="125"/>
                      <a:pt x="53" y="112"/>
                      <a:pt x="53" y="95"/>
                    </a:cubicBezTo>
                    <a:cubicBezTo>
                      <a:pt x="53" y="30"/>
                      <a:pt x="53" y="30"/>
                      <a:pt x="53" y="30"/>
                    </a:cubicBezTo>
                    <a:cubicBezTo>
                      <a:pt x="53" y="13"/>
                      <a:pt x="40" y="0"/>
                      <a:pt x="23" y="0"/>
                    </a:cubicBezTo>
                    <a:cubicBezTo>
                      <a:pt x="0" y="0"/>
                      <a:pt x="0" y="0"/>
                      <a:pt x="0"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84" name="Rectangle 291"/>
              <p:cNvSpPr>
                <a:spLocks noChangeArrowheads="1"/>
              </p:cNvSpPr>
              <p:nvPr/>
            </p:nvSpPr>
            <p:spPr bwMode="auto">
              <a:xfrm>
                <a:off x="6684" y="2362"/>
                <a:ext cx="43" cy="115"/>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948" name="Group 331"/>
            <p:cNvGrpSpPr>
              <a:grpSpLocks noChangeAspect="1"/>
            </p:cNvGrpSpPr>
            <p:nvPr/>
          </p:nvGrpSpPr>
          <p:grpSpPr bwMode="auto">
            <a:xfrm>
              <a:off x="3973648" y="2750448"/>
              <a:ext cx="340189" cy="259702"/>
              <a:chOff x="6538" y="1680"/>
              <a:chExt cx="245" cy="212"/>
            </a:xfrm>
          </p:grpSpPr>
          <p:sp>
            <p:nvSpPr>
              <p:cNvPr id="977" name="Freeform 332"/>
              <p:cNvSpPr>
                <a:spLocks/>
              </p:cNvSpPr>
              <p:nvPr/>
            </p:nvSpPr>
            <p:spPr bwMode="auto">
              <a:xfrm>
                <a:off x="6538" y="1680"/>
                <a:ext cx="245" cy="121"/>
              </a:xfrm>
              <a:custGeom>
                <a:avLst/>
                <a:gdLst>
                  <a:gd name="T0" fmla="*/ 0 w 245"/>
                  <a:gd name="T1" fmla="*/ 61 h 121"/>
                  <a:gd name="T2" fmla="*/ 123 w 245"/>
                  <a:gd name="T3" fmla="*/ 0 h 121"/>
                  <a:gd name="T4" fmla="*/ 245 w 245"/>
                  <a:gd name="T5" fmla="*/ 61 h 121"/>
                  <a:gd name="T6" fmla="*/ 123 w 245"/>
                  <a:gd name="T7" fmla="*/ 121 h 121"/>
                  <a:gd name="T8" fmla="*/ 0 w 245"/>
                  <a:gd name="T9" fmla="*/ 61 h 121"/>
                </a:gdLst>
                <a:ahLst/>
                <a:cxnLst>
                  <a:cxn ang="0">
                    <a:pos x="T0" y="T1"/>
                  </a:cxn>
                  <a:cxn ang="0">
                    <a:pos x="T2" y="T3"/>
                  </a:cxn>
                  <a:cxn ang="0">
                    <a:pos x="T4" y="T5"/>
                  </a:cxn>
                  <a:cxn ang="0">
                    <a:pos x="T6" y="T7"/>
                  </a:cxn>
                  <a:cxn ang="0">
                    <a:pos x="T8" y="T9"/>
                  </a:cxn>
                </a:cxnLst>
                <a:rect l="0" t="0" r="r" b="b"/>
                <a:pathLst>
                  <a:path w="245" h="121">
                    <a:moveTo>
                      <a:pt x="0" y="61"/>
                    </a:moveTo>
                    <a:lnTo>
                      <a:pt x="123" y="0"/>
                    </a:lnTo>
                    <a:lnTo>
                      <a:pt x="245" y="61"/>
                    </a:lnTo>
                    <a:lnTo>
                      <a:pt x="123" y="121"/>
                    </a:lnTo>
                    <a:lnTo>
                      <a:pt x="0" y="61"/>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78" name="Freeform 333"/>
              <p:cNvSpPr>
                <a:spLocks/>
              </p:cNvSpPr>
              <p:nvPr/>
            </p:nvSpPr>
            <p:spPr bwMode="auto">
              <a:xfrm>
                <a:off x="6538" y="1763"/>
                <a:ext cx="245" cy="84"/>
              </a:xfrm>
              <a:custGeom>
                <a:avLst/>
                <a:gdLst>
                  <a:gd name="T0" fmla="*/ 47 w 245"/>
                  <a:gd name="T1" fmla="*/ 1 h 84"/>
                  <a:gd name="T2" fmla="*/ 0 w 245"/>
                  <a:gd name="T3" fmla="*/ 23 h 84"/>
                  <a:gd name="T4" fmla="*/ 123 w 245"/>
                  <a:gd name="T5" fmla="*/ 84 h 84"/>
                  <a:gd name="T6" fmla="*/ 245 w 245"/>
                  <a:gd name="T7" fmla="*/ 23 h 84"/>
                  <a:gd name="T8" fmla="*/ 200 w 245"/>
                  <a:gd name="T9" fmla="*/ 0 h 84"/>
                </a:gdLst>
                <a:ahLst/>
                <a:cxnLst>
                  <a:cxn ang="0">
                    <a:pos x="T0" y="T1"/>
                  </a:cxn>
                  <a:cxn ang="0">
                    <a:pos x="T2" y="T3"/>
                  </a:cxn>
                  <a:cxn ang="0">
                    <a:pos x="T4" y="T5"/>
                  </a:cxn>
                  <a:cxn ang="0">
                    <a:pos x="T6" y="T7"/>
                  </a:cxn>
                  <a:cxn ang="0">
                    <a:pos x="T8" y="T9"/>
                  </a:cxn>
                </a:cxnLst>
                <a:rect l="0" t="0" r="r" b="b"/>
                <a:pathLst>
                  <a:path w="245" h="84">
                    <a:moveTo>
                      <a:pt x="47" y="1"/>
                    </a:moveTo>
                    <a:lnTo>
                      <a:pt x="0" y="23"/>
                    </a:lnTo>
                    <a:lnTo>
                      <a:pt x="123" y="84"/>
                    </a:lnTo>
                    <a:lnTo>
                      <a:pt x="245" y="23"/>
                    </a:lnTo>
                    <a:lnTo>
                      <a:pt x="200"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79" name="Freeform 334"/>
              <p:cNvSpPr>
                <a:spLocks/>
              </p:cNvSpPr>
              <p:nvPr/>
            </p:nvSpPr>
            <p:spPr bwMode="auto">
              <a:xfrm>
                <a:off x="6538" y="1809"/>
                <a:ext cx="245" cy="83"/>
              </a:xfrm>
              <a:custGeom>
                <a:avLst/>
                <a:gdLst>
                  <a:gd name="T0" fmla="*/ 47 w 245"/>
                  <a:gd name="T1" fmla="*/ 0 h 83"/>
                  <a:gd name="T2" fmla="*/ 0 w 245"/>
                  <a:gd name="T3" fmla="*/ 23 h 83"/>
                  <a:gd name="T4" fmla="*/ 123 w 245"/>
                  <a:gd name="T5" fmla="*/ 83 h 83"/>
                  <a:gd name="T6" fmla="*/ 245 w 245"/>
                  <a:gd name="T7" fmla="*/ 23 h 83"/>
                  <a:gd name="T8" fmla="*/ 200 w 245"/>
                  <a:gd name="T9" fmla="*/ 0 h 83"/>
                </a:gdLst>
                <a:ahLst/>
                <a:cxnLst>
                  <a:cxn ang="0">
                    <a:pos x="T0" y="T1"/>
                  </a:cxn>
                  <a:cxn ang="0">
                    <a:pos x="T2" y="T3"/>
                  </a:cxn>
                  <a:cxn ang="0">
                    <a:pos x="T4" y="T5"/>
                  </a:cxn>
                  <a:cxn ang="0">
                    <a:pos x="T6" y="T7"/>
                  </a:cxn>
                  <a:cxn ang="0">
                    <a:pos x="T8" y="T9"/>
                  </a:cxn>
                </a:cxnLst>
                <a:rect l="0" t="0" r="r" b="b"/>
                <a:pathLst>
                  <a:path w="245" h="83">
                    <a:moveTo>
                      <a:pt x="47" y="0"/>
                    </a:moveTo>
                    <a:lnTo>
                      <a:pt x="0" y="23"/>
                    </a:lnTo>
                    <a:lnTo>
                      <a:pt x="123" y="83"/>
                    </a:lnTo>
                    <a:lnTo>
                      <a:pt x="245" y="23"/>
                    </a:lnTo>
                    <a:lnTo>
                      <a:pt x="200"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949" name="Group 294"/>
            <p:cNvGrpSpPr>
              <a:grpSpLocks noChangeAspect="1"/>
            </p:cNvGrpSpPr>
            <p:nvPr/>
          </p:nvGrpSpPr>
          <p:grpSpPr bwMode="auto">
            <a:xfrm>
              <a:off x="3964539" y="2264819"/>
              <a:ext cx="358406" cy="326781"/>
              <a:chOff x="6535" y="1471"/>
              <a:chExt cx="238" cy="217"/>
            </a:xfrm>
          </p:grpSpPr>
          <p:sp>
            <p:nvSpPr>
              <p:cNvPr id="975" name="Freeform 295"/>
              <p:cNvSpPr>
                <a:spLocks/>
              </p:cNvSpPr>
              <p:nvPr/>
            </p:nvSpPr>
            <p:spPr bwMode="auto">
              <a:xfrm>
                <a:off x="6535" y="1471"/>
                <a:ext cx="238" cy="217"/>
              </a:xfrm>
              <a:custGeom>
                <a:avLst/>
                <a:gdLst>
                  <a:gd name="T0" fmla="*/ 306 w 329"/>
                  <a:gd name="T1" fmla="*/ 153 h 299"/>
                  <a:gd name="T2" fmla="*/ 329 w 329"/>
                  <a:gd name="T3" fmla="*/ 93 h 299"/>
                  <a:gd name="T4" fmla="*/ 236 w 329"/>
                  <a:gd name="T5" fmla="*/ 0 h 299"/>
                  <a:gd name="T6" fmla="*/ 164 w 329"/>
                  <a:gd name="T7" fmla="*/ 34 h 299"/>
                  <a:gd name="T8" fmla="*/ 93 w 329"/>
                  <a:gd name="T9" fmla="*/ 0 h 299"/>
                  <a:gd name="T10" fmla="*/ 0 w 329"/>
                  <a:gd name="T11" fmla="*/ 93 h 299"/>
                  <a:gd name="T12" fmla="*/ 23 w 329"/>
                  <a:gd name="T13" fmla="*/ 154 h 299"/>
                  <a:gd name="T14" fmla="*/ 23 w 329"/>
                  <a:gd name="T15" fmla="*/ 154 h 299"/>
                  <a:gd name="T16" fmla="*/ 23 w 329"/>
                  <a:gd name="T17" fmla="*/ 154 h 299"/>
                  <a:gd name="T18" fmla="*/ 30 w 329"/>
                  <a:gd name="T19" fmla="*/ 162 h 299"/>
                  <a:gd name="T20" fmla="*/ 164 w 329"/>
                  <a:gd name="T21" fmla="*/ 299 h 299"/>
                  <a:gd name="T22" fmla="*/ 298 w 329"/>
                  <a:gd name="T23" fmla="*/ 162 h 299"/>
                  <a:gd name="T24" fmla="*/ 306 w 329"/>
                  <a:gd name="T25" fmla="*/ 154 h 299"/>
                  <a:gd name="T26" fmla="*/ 306 w 329"/>
                  <a:gd name="T27" fmla="*/ 154 h 299"/>
                  <a:gd name="T28" fmla="*/ 306 w 329"/>
                  <a:gd name="T29" fmla="*/ 153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9" h="299">
                    <a:moveTo>
                      <a:pt x="306" y="153"/>
                    </a:moveTo>
                    <a:cubicBezTo>
                      <a:pt x="320" y="137"/>
                      <a:pt x="329" y="116"/>
                      <a:pt x="329" y="93"/>
                    </a:cubicBezTo>
                    <a:cubicBezTo>
                      <a:pt x="329" y="42"/>
                      <a:pt x="287" y="0"/>
                      <a:pt x="236" y="0"/>
                    </a:cubicBezTo>
                    <a:cubicBezTo>
                      <a:pt x="207" y="0"/>
                      <a:pt x="181" y="14"/>
                      <a:pt x="164" y="34"/>
                    </a:cubicBezTo>
                    <a:cubicBezTo>
                      <a:pt x="147" y="14"/>
                      <a:pt x="122" y="0"/>
                      <a:pt x="93" y="0"/>
                    </a:cubicBezTo>
                    <a:cubicBezTo>
                      <a:pt x="41" y="0"/>
                      <a:pt x="0" y="42"/>
                      <a:pt x="0" y="93"/>
                    </a:cubicBezTo>
                    <a:cubicBezTo>
                      <a:pt x="0" y="116"/>
                      <a:pt x="8" y="137"/>
                      <a:pt x="23" y="154"/>
                    </a:cubicBezTo>
                    <a:cubicBezTo>
                      <a:pt x="23" y="154"/>
                      <a:pt x="23" y="154"/>
                      <a:pt x="23" y="154"/>
                    </a:cubicBezTo>
                    <a:cubicBezTo>
                      <a:pt x="23" y="154"/>
                      <a:pt x="23" y="154"/>
                      <a:pt x="23" y="154"/>
                    </a:cubicBezTo>
                    <a:cubicBezTo>
                      <a:pt x="25" y="156"/>
                      <a:pt x="28" y="159"/>
                      <a:pt x="30" y="162"/>
                    </a:cubicBezTo>
                    <a:cubicBezTo>
                      <a:pt x="164" y="299"/>
                      <a:pt x="164" y="299"/>
                      <a:pt x="164" y="299"/>
                    </a:cubicBezTo>
                    <a:cubicBezTo>
                      <a:pt x="298" y="162"/>
                      <a:pt x="298" y="162"/>
                      <a:pt x="298" y="162"/>
                    </a:cubicBezTo>
                    <a:cubicBezTo>
                      <a:pt x="301" y="159"/>
                      <a:pt x="304" y="157"/>
                      <a:pt x="306" y="154"/>
                    </a:cubicBezTo>
                    <a:cubicBezTo>
                      <a:pt x="306" y="154"/>
                      <a:pt x="306" y="154"/>
                      <a:pt x="306" y="154"/>
                    </a:cubicBezTo>
                    <a:lnTo>
                      <a:pt x="306" y="153"/>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76" name="Freeform 296"/>
              <p:cNvSpPr>
                <a:spLocks/>
              </p:cNvSpPr>
              <p:nvPr/>
            </p:nvSpPr>
            <p:spPr bwMode="auto">
              <a:xfrm>
                <a:off x="6557" y="1526"/>
                <a:ext cx="199" cy="93"/>
              </a:xfrm>
              <a:custGeom>
                <a:avLst/>
                <a:gdLst>
                  <a:gd name="T0" fmla="*/ 0 w 199"/>
                  <a:gd name="T1" fmla="*/ 62 h 93"/>
                  <a:gd name="T2" fmla="*/ 25 w 199"/>
                  <a:gd name="T3" fmla="*/ 62 h 93"/>
                  <a:gd name="T4" fmla="*/ 51 w 199"/>
                  <a:gd name="T5" fmla="*/ 20 h 93"/>
                  <a:gd name="T6" fmla="*/ 91 w 199"/>
                  <a:gd name="T7" fmla="*/ 93 h 93"/>
                  <a:gd name="T8" fmla="*/ 131 w 199"/>
                  <a:gd name="T9" fmla="*/ 0 h 93"/>
                  <a:gd name="T10" fmla="*/ 160 w 199"/>
                  <a:gd name="T11" fmla="*/ 57 h 93"/>
                  <a:gd name="T12" fmla="*/ 199 w 199"/>
                  <a:gd name="T13" fmla="*/ 57 h 93"/>
                </a:gdLst>
                <a:ahLst/>
                <a:cxnLst>
                  <a:cxn ang="0">
                    <a:pos x="T0" y="T1"/>
                  </a:cxn>
                  <a:cxn ang="0">
                    <a:pos x="T2" y="T3"/>
                  </a:cxn>
                  <a:cxn ang="0">
                    <a:pos x="T4" y="T5"/>
                  </a:cxn>
                  <a:cxn ang="0">
                    <a:pos x="T6" y="T7"/>
                  </a:cxn>
                  <a:cxn ang="0">
                    <a:pos x="T8" y="T9"/>
                  </a:cxn>
                  <a:cxn ang="0">
                    <a:pos x="T10" y="T11"/>
                  </a:cxn>
                  <a:cxn ang="0">
                    <a:pos x="T12" y="T13"/>
                  </a:cxn>
                </a:cxnLst>
                <a:rect l="0" t="0" r="r" b="b"/>
                <a:pathLst>
                  <a:path w="199" h="93">
                    <a:moveTo>
                      <a:pt x="0" y="62"/>
                    </a:moveTo>
                    <a:lnTo>
                      <a:pt x="25" y="62"/>
                    </a:lnTo>
                    <a:lnTo>
                      <a:pt x="51" y="20"/>
                    </a:lnTo>
                    <a:lnTo>
                      <a:pt x="91" y="93"/>
                    </a:lnTo>
                    <a:lnTo>
                      <a:pt x="131" y="0"/>
                    </a:lnTo>
                    <a:lnTo>
                      <a:pt x="160" y="57"/>
                    </a:lnTo>
                    <a:lnTo>
                      <a:pt x="199" y="57"/>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950" name="Group 304"/>
            <p:cNvGrpSpPr>
              <a:grpSpLocks noChangeAspect="1"/>
            </p:cNvGrpSpPr>
            <p:nvPr/>
          </p:nvGrpSpPr>
          <p:grpSpPr bwMode="auto">
            <a:xfrm>
              <a:off x="3966187" y="3168998"/>
              <a:ext cx="355110" cy="250581"/>
              <a:chOff x="6500" y="1977"/>
              <a:chExt cx="248" cy="175"/>
            </a:xfrm>
          </p:grpSpPr>
          <p:sp>
            <p:nvSpPr>
              <p:cNvPr id="969" name="Oval 305"/>
              <p:cNvSpPr>
                <a:spLocks noChangeArrowheads="1"/>
              </p:cNvSpPr>
              <p:nvPr/>
            </p:nvSpPr>
            <p:spPr bwMode="auto">
              <a:xfrm>
                <a:off x="6533" y="2006"/>
                <a:ext cx="71" cy="71"/>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70" name="Freeform 306"/>
              <p:cNvSpPr>
                <a:spLocks/>
              </p:cNvSpPr>
              <p:nvPr/>
            </p:nvSpPr>
            <p:spPr bwMode="auto">
              <a:xfrm>
                <a:off x="6522" y="2077"/>
                <a:ext cx="93" cy="46"/>
              </a:xfrm>
              <a:custGeom>
                <a:avLst/>
                <a:gdLst>
                  <a:gd name="T0" fmla="*/ 0 w 128"/>
                  <a:gd name="T1" fmla="*/ 64 h 64"/>
                  <a:gd name="T2" fmla="*/ 64 w 128"/>
                  <a:gd name="T3" fmla="*/ 0 h 64"/>
                  <a:gd name="T4" fmla="*/ 128 w 128"/>
                  <a:gd name="T5" fmla="*/ 64 h 64"/>
                </a:gdLst>
                <a:ahLst/>
                <a:cxnLst>
                  <a:cxn ang="0">
                    <a:pos x="T0" y="T1"/>
                  </a:cxn>
                  <a:cxn ang="0">
                    <a:pos x="T2" y="T3"/>
                  </a:cxn>
                  <a:cxn ang="0">
                    <a:pos x="T4" y="T5"/>
                  </a:cxn>
                </a:cxnLst>
                <a:rect l="0" t="0" r="r" b="b"/>
                <a:pathLst>
                  <a:path w="128" h="64">
                    <a:moveTo>
                      <a:pt x="0" y="64"/>
                    </a:moveTo>
                    <a:cubicBezTo>
                      <a:pt x="0" y="29"/>
                      <a:pt x="28" y="0"/>
                      <a:pt x="64" y="0"/>
                    </a:cubicBezTo>
                    <a:cubicBezTo>
                      <a:pt x="99" y="0"/>
                      <a:pt x="128" y="29"/>
                      <a:pt x="128" y="64"/>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71" name="Line 307"/>
              <p:cNvSpPr>
                <a:spLocks noChangeShapeType="1"/>
              </p:cNvSpPr>
              <p:nvPr/>
            </p:nvSpPr>
            <p:spPr bwMode="auto">
              <a:xfrm>
                <a:off x="6636" y="2007"/>
                <a:ext cx="90"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72" name="Line 308"/>
              <p:cNvSpPr>
                <a:spLocks noChangeShapeType="1"/>
              </p:cNvSpPr>
              <p:nvPr/>
            </p:nvSpPr>
            <p:spPr bwMode="auto">
              <a:xfrm>
                <a:off x="6636" y="2062"/>
                <a:ext cx="90"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73" name="Line 309"/>
              <p:cNvSpPr>
                <a:spLocks noChangeShapeType="1"/>
              </p:cNvSpPr>
              <p:nvPr/>
            </p:nvSpPr>
            <p:spPr bwMode="auto">
              <a:xfrm>
                <a:off x="6636" y="2117"/>
                <a:ext cx="90"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74" name="Rectangle 310"/>
              <p:cNvSpPr>
                <a:spLocks noChangeArrowheads="1"/>
              </p:cNvSpPr>
              <p:nvPr/>
            </p:nvSpPr>
            <p:spPr bwMode="auto">
              <a:xfrm>
                <a:off x="6500" y="1977"/>
                <a:ext cx="248" cy="175"/>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951" name="Group 35"/>
            <p:cNvGrpSpPr>
              <a:grpSpLocks noChangeAspect="1"/>
            </p:cNvGrpSpPr>
            <p:nvPr/>
          </p:nvGrpSpPr>
          <p:grpSpPr bwMode="auto">
            <a:xfrm>
              <a:off x="3952448" y="782500"/>
              <a:ext cx="382588" cy="381000"/>
              <a:chOff x="1409" y="1200"/>
              <a:chExt cx="241" cy="240"/>
            </a:xfrm>
          </p:grpSpPr>
          <p:sp>
            <p:nvSpPr>
              <p:cNvPr id="965" name="Freeform 36"/>
              <p:cNvSpPr>
                <a:spLocks/>
              </p:cNvSpPr>
              <p:nvPr/>
            </p:nvSpPr>
            <p:spPr bwMode="auto">
              <a:xfrm>
                <a:off x="1409" y="1293"/>
                <a:ext cx="241" cy="114"/>
              </a:xfrm>
              <a:custGeom>
                <a:avLst/>
                <a:gdLst>
                  <a:gd name="T0" fmla="*/ 88 w 333"/>
                  <a:gd name="T1" fmla="*/ 157 h 157"/>
                  <a:gd name="T2" fmla="*/ 0 w 333"/>
                  <a:gd name="T3" fmla="*/ 157 h 157"/>
                  <a:gd name="T4" fmla="*/ 0 w 333"/>
                  <a:gd name="T5" fmla="*/ 18 h 157"/>
                  <a:gd name="T6" fmla="*/ 18 w 333"/>
                  <a:gd name="T7" fmla="*/ 0 h 157"/>
                  <a:gd name="T8" fmla="*/ 315 w 333"/>
                  <a:gd name="T9" fmla="*/ 0 h 157"/>
                  <a:gd name="T10" fmla="*/ 333 w 333"/>
                  <a:gd name="T11" fmla="*/ 18 h 157"/>
                  <a:gd name="T12" fmla="*/ 333 w 333"/>
                  <a:gd name="T13" fmla="*/ 157 h 157"/>
                  <a:gd name="T14" fmla="*/ 243 w 333"/>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3" h="157">
                    <a:moveTo>
                      <a:pt x="88" y="157"/>
                    </a:moveTo>
                    <a:cubicBezTo>
                      <a:pt x="0" y="157"/>
                      <a:pt x="0" y="157"/>
                      <a:pt x="0" y="157"/>
                    </a:cubicBezTo>
                    <a:cubicBezTo>
                      <a:pt x="0" y="18"/>
                      <a:pt x="0" y="18"/>
                      <a:pt x="0" y="18"/>
                    </a:cubicBezTo>
                    <a:cubicBezTo>
                      <a:pt x="0" y="8"/>
                      <a:pt x="8" y="0"/>
                      <a:pt x="18" y="0"/>
                    </a:cubicBezTo>
                    <a:cubicBezTo>
                      <a:pt x="315" y="0"/>
                      <a:pt x="315" y="0"/>
                      <a:pt x="315" y="0"/>
                    </a:cubicBezTo>
                    <a:cubicBezTo>
                      <a:pt x="325" y="0"/>
                      <a:pt x="333" y="8"/>
                      <a:pt x="333" y="18"/>
                    </a:cubicBezTo>
                    <a:cubicBezTo>
                      <a:pt x="333" y="157"/>
                      <a:pt x="333" y="157"/>
                      <a:pt x="333" y="157"/>
                    </a:cubicBezTo>
                    <a:cubicBezTo>
                      <a:pt x="243" y="157"/>
                      <a:pt x="243" y="157"/>
                      <a:pt x="243" y="157"/>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66" name="Freeform 37"/>
              <p:cNvSpPr>
                <a:spLocks/>
              </p:cNvSpPr>
              <p:nvPr/>
            </p:nvSpPr>
            <p:spPr bwMode="auto">
              <a:xfrm>
                <a:off x="1472" y="1200"/>
                <a:ext cx="113" cy="93"/>
              </a:xfrm>
              <a:custGeom>
                <a:avLst/>
                <a:gdLst>
                  <a:gd name="T0" fmla="*/ 0 w 113"/>
                  <a:gd name="T1" fmla="*/ 93 h 93"/>
                  <a:gd name="T2" fmla="*/ 0 w 113"/>
                  <a:gd name="T3" fmla="*/ 0 h 93"/>
                  <a:gd name="T4" fmla="*/ 113 w 113"/>
                  <a:gd name="T5" fmla="*/ 0 h 93"/>
                  <a:gd name="T6" fmla="*/ 113 w 113"/>
                  <a:gd name="T7" fmla="*/ 93 h 93"/>
                </a:gdLst>
                <a:ahLst/>
                <a:cxnLst>
                  <a:cxn ang="0">
                    <a:pos x="T0" y="T1"/>
                  </a:cxn>
                  <a:cxn ang="0">
                    <a:pos x="T2" y="T3"/>
                  </a:cxn>
                  <a:cxn ang="0">
                    <a:pos x="T4" y="T5"/>
                  </a:cxn>
                  <a:cxn ang="0">
                    <a:pos x="T6" y="T7"/>
                  </a:cxn>
                </a:cxnLst>
                <a:rect l="0" t="0" r="r" b="b"/>
                <a:pathLst>
                  <a:path w="113" h="93">
                    <a:moveTo>
                      <a:pt x="0" y="93"/>
                    </a:moveTo>
                    <a:lnTo>
                      <a:pt x="0" y="0"/>
                    </a:lnTo>
                    <a:lnTo>
                      <a:pt x="113" y="0"/>
                    </a:lnTo>
                    <a:lnTo>
                      <a:pt x="113" y="93"/>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67" name="Rectangle 38"/>
              <p:cNvSpPr>
                <a:spLocks noChangeArrowheads="1"/>
              </p:cNvSpPr>
              <p:nvPr/>
            </p:nvSpPr>
            <p:spPr bwMode="auto">
              <a:xfrm>
                <a:off x="1472" y="1361"/>
                <a:ext cx="113" cy="79"/>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68" name="Oval 39"/>
              <p:cNvSpPr>
                <a:spLocks noChangeArrowheads="1"/>
              </p:cNvSpPr>
              <p:nvPr/>
            </p:nvSpPr>
            <p:spPr bwMode="auto">
              <a:xfrm>
                <a:off x="1435" y="1322"/>
                <a:ext cx="10" cy="10"/>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952" name="Group 85"/>
            <p:cNvGrpSpPr>
              <a:grpSpLocks noChangeAspect="1"/>
            </p:cNvGrpSpPr>
            <p:nvPr/>
          </p:nvGrpSpPr>
          <p:grpSpPr bwMode="auto">
            <a:xfrm>
              <a:off x="4025473" y="245827"/>
              <a:ext cx="236538" cy="377825"/>
              <a:chOff x="2495" y="148"/>
              <a:chExt cx="149" cy="238"/>
            </a:xfrm>
          </p:grpSpPr>
          <p:sp>
            <p:nvSpPr>
              <p:cNvPr id="961" name="Rectangle 86"/>
              <p:cNvSpPr>
                <a:spLocks noChangeArrowheads="1"/>
              </p:cNvSpPr>
              <p:nvPr/>
            </p:nvSpPr>
            <p:spPr bwMode="auto">
              <a:xfrm>
                <a:off x="2495" y="148"/>
                <a:ext cx="149" cy="238"/>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62" name="Line 87"/>
              <p:cNvSpPr>
                <a:spLocks noChangeShapeType="1"/>
              </p:cNvSpPr>
              <p:nvPr/>
            </p:nvSpPr>
            <p:spPr bwMode="auto">
              <a:xfrm>
                <a:off x="2495" y="177"/>
                <a:ext cx="149"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63" name="Line 88"/>
              <p:cNvSpPr>
                <a:spLocks noChangeShapeType="1"/>
              </p:cNvSpPr>
              <p:nvPr/>
            </p:nvSpPr>
            <p:spPr bwMode="auto">
              <a:xfrm>
                <a:off x="2495" y="320"/>
                <a:ext cx="149"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64" name="Line 89"/>
              <p:cNvSpPr>
                <a:spLocks noChangeShapeType="1"/>
              </p:cNvSpPr>
              <p:nvPr/>
            </p:nvSpPr>
            <p:spPr bwMode="auto">
              <a:xfrm>
                <a:off x="2561" y="353"/>
                <a:ext cx="16"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953" name="Group 24"/>
            <p:cNvGrpSpPr>
              <a:grpSpLocks noChangeAspect="1"/>
            </p:cNvGrpSpPr>
            <p:nvPr/>
          </p:nvGrpSpPr>
          <p:grpSpPr bwMode="auto">
            <a:xfrm>
              <a:off x="3961114" y="1798313"/>
              <a:ext cx="365256" cy="307658"/>
              <a:chOff x="2474" y="1101"/>
              <a:chExt cx="260" cy="219"/>
            </a:xfrm>
          </p:grpSpPr>
          <p:sp>
            <p:nvSpPr>
              <p:cNvPr id="954" name="Freeform 25"/>
              <p:cNvSpPr>
                <a:spLocks/>
              </p:cNvSpPr>
              <p:nvPr/>
            </p:nvSpPr>
            <p:spPr bwMode="auto">
              <a:xfrm>
                <a:off x="2474" y="1180"/>
                <a:ext cx="260" cy="140"/>
              </a:xfrm>
              <a:custGeom>
                <a:avLst/>
                <a:gdLst>
                  <a:gd name="T0" fmla="*/ 60 w 260"/>
                  <a:gd name="T1" fmla="*/ 0 h 140"/>
                  <a:gd name="T2" fmla="*/ 199 w 260"/>
                  <a:gd name="T3" fmla="*/ 0 h 140"/>
                  <a:gd name="T4" fmla="*/ 260 w 260"/>
                  <a:gd name="T5" fmla="*/ 140 h 140"/>
                  <a:gd name="T6" fmla="*/ 0 w 260"/>
                  <a:gd name="T7" fmla="*/ 140 h 140"/>
                  <a:gd name="T8" fmla="*/ 60 w 260"/>
                  <a:gd name="T9" fmla="*/ 0 h 140"/>
                </a:gdLst>
                <a:ahLst/>
                <a:cxnLst>
                  <a:cxn ang="0">
                    <a:pos x="T0" y="T1"/>
                  </a:cxn>
                  <a:cxn ang="0">
                    <a:pos x="T2" y="T3"/>
                  </a:cxn>
                  <a:cxn ang="0">
                    <a:pos x="T4" y="T5"/>
                  </a:cxn>
                  <a:cxn ang="0">
                    <a:pos x="T6" y="T7"/>
                  </a:cxn>
                  <a:cxn ang="0">
                    <a:pos x="T8" y="T9"/>
                  </a:cxn>
                </a:cxnLst>
                <a:rect l="0" t="0" r="r" b="b"/>
                <a:pathLst>
                  <a:path w="260" h="140">
                    <a:moveTo>
                      <a:pt x="60" y="0"/>
                    </a:moveTo>
                    <a:lnTo>
                      <a:pt x="199" y="0"/>
                    </a:lnTo>
                    <a:lnTo>
                      <a:pt x="260" y="140"/>
                    </a:lnTo>
                    <a:lnTo>
                      <a:pt x="0" y="140"/>
                    </a:lnTo>
                    <a:lnTo>
                      <a:pt x="60"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955" name="Oval 26"/>
              <p:cNvSpPr>
                <a:spLocks noChangeArrowheads="1"/>
              </p:cNvSpPr>
              <p:nvPr/>
            </p:nvSpPr>
            <p:spPr bwMode="auto">
              <a:xfrm>
                <a:off x="2578" y="1101"/>
                <a:ext cx="52" cy="52"/>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956" name="Line 27"/>
              <p:cNvSpPr>
                <a:spLocks noChangeShapeType="1"/>
              </p:cNvSpPr>
              <p:nvPr/>
            </p:nvSpPr>
            <p:spPr bwMode="auto">
              <a:xfrm>
                <a:off x="2604" y="1153"/>
                <a:ext cx="0" cy="105"/>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957" name="Line 28"/>
              <p:cNvSpPr>
                <a:spLocks noChangeShapeType="1"/>
              </p:cNvSpPr>
              <p:nvPr/>
            </p:nvSpPr>
            <p:spPr bwMode="auto">
              <a:xfrm>
                <a:off x="2503" y="1259"/>
                <a:ext cx="202"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958" name="Line 29"/>
              <p:cNvSpPr>
                <a:spLocks noChangeShapeType="1"/>
              </p:cNvSpPr>
              <p:nvPr/>
            </p:nvSpPr>
            <p:spPr bwMode="auto">
              <a:xfrm flipH="1">
                <a:off x="2542" y="1259"/>
                <a:ext cx="12" cy="61"/>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959" name="Line 30"/>
              <p:cNvSpPr>
                <a:spLocks noChangeShapeType="1"/>
              </p:cNvSpPr>
              <p:nvPr/>
            </p:nvSpPr>
            <p:spPr bwMode="auto">
              <a:xfrm>
                <a:off x="2634" y="1180"/>
                <a:ext cx="33" cy="14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960" name="Line 31"/>
              <p:cNvSpPr>
                <a:spLocks noChangeShapeType="1"/>
              </p:cNvSpPr>
              <p:nvPr/>
            </p:nvSpPr>
            <p:spPr bwMode="auto">
              <a:xfrm>
                <a:off x="2644" y="1224"/>
                <a:ext cx="48"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grpSp>
      </p:grpSp>
      <p:grpSp>
        <p:nvGrpSpPr>
          <p:cNvPr id="992" name="Group 991"/>
          <p:cNvGrpSpPr/>
          <p:nvPr/>
        </p:nvGrpSpPr>
        <p:grpSpPr>
          <a:xfrm>
            <a:off x="-6195494" y="265604"/>
            <a:ext cx="375066" cy="4061176"/>
            <a:chOff x="5020135" y="270433"/>
            <a:chExt cx="382587" cy="4142611"/>
          </a:xfrm>
        </p:grpSpPr>
        <p:grpSp>
          <p:nvGrpSpPr>
            <p:cNvPr id="993" name="Group 196"/>
            <p:cNvGrpSpPr>
              <a:grpSpLocks noChangeAspect="1"/>
            </p:cNvGrpSpPr>
            <p:nvPr/>
          </p:nvGrpSpPr>
          <p:grpSpPr bwMode="auto">
            <a:xfrm>
              <a:off x="5109211" y="1171774"/>
              <a:ext cx="204434" cy="389553"/>
              <a:chOff x="7261" y="805"/>
              <a:chExt cx="127" cy="242"/>
            </a:xfrm>
          </p:grpSpPr>
          <p:sp>
            <p:nvSpPr>
              <p:cNvPr id="1032" name="Freeform 197"/>
              <p:cNvSpPr>
                <a:spLocks/>
              </p:cNvSpPr>
              <p:nvPr/>
            </p:nvSpPr>
            <p:spPr bwMode="auto">
              <a:xfrm>
                <a:off x="7323" y="805"/>
                <a:ext cx="65" cy="194"/>
              </a:xfrm>
              <a:custGeom>
                <a:avLst/>
                <a:gdLst>
                  <a:gd name="T0" fmla="*/ 90 w 90"/>
                  <a:gd name="T1" fmla="*/ 166 h 268"/>
                  <a:gd name="T2" fmla="*/ 90 w 90"/>
                  <a:gd name="T3" fmla="*/ 46 h 268"/>
                  <a:gd name="T4" fmla="*/ 45 w 90"/>
                  <a:gd name="T5" fmla="*/ 0 h 268"/>
                  <a:gd name="T6" fmla="*/ 0 w 90"/>
                  <a:gd name="T7" fmla="*/ 46 h 268"/>
                  <a:gd name="T8" fmla="*/ 0 w 90"/>
                  <a:gd name="T9" fmla="*/ 268 h 268"/>
                </a:gdLst>
                <a:ahLst/>
                <a:cxnLst>
                  <a:cxn ang="0">
                    <a:pos x="T0" y="T1"/>
                  </a:cxn>
                  <a:cxn ang="0">
                    <a:pos x="T2" y="T3"/>
                  </a:cxn>
                  <a:cxn ang="0">
                    <a:pos x="T4" y="T5"/>
                  </a:cxn>
                  <a:cxn ang="0">
                    <a:pos x="T6" y="T7"/>
                  </a:cxn>
                  <a:cxn ang="0">
                    <a:pos x="T8" y="T9"/>
                  </a:cxn>
                </a:cxnLst>
                <a:rect l="0" t="0" r="r" b="b"/>
                <a:pathLst>
                  <a:path w="90" h="268">
                    <a:moveTo>
                      <a:pt x="90" y="166"/>
                    </a:moveTo>
                    <a:cubicBezTo>
                      <a:pt x="90" y="46"/>
                      <a:pt x="90" y="46"/>
                      <a:pt x="90" y="46"/>
                    </a:cubicBezTo>
                    <a:cubicBezTo>
                      <a:pt x="90" y="20"/>
                      <a:pt x="70" y="0"/>
                      <a:pt x="45" y="0"/>
                    </a:cubicBezTo>
                    <a:cubicBezTo>
                      <a:pt x="20" y="0"/>
                      <a:pt x="0" y="20"/>
                      <a:pt x="0" y="46"/>
                    </a:cubicBezTo>
                    <a:cubicBezTo>
                      <a:pt x="0" y="268"/>
                      <a:pt x="0" y="268"/>
                      <a:pt x="0" y="268"/>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33" name="Freeform 198"/>
              <p:cNvSpPr>
                <a:spLocks/>
              </p:cNvSpPr>
              <p:nvPr/>
            </p:nvSpPr>
            <p:spPr bwMode="auto">
              <a:xfrm>
                <a:off x="7261" y="805"/>
                <a:ext cx="95" cy="194"/>
              </a:xfrm>
              <a:custGeom>
                <a:avLst/>
                <a:gdLst>
                  <a:gd name="T0" fmla="*/ 131 w 131"/>
                  <a:gd name="T1" fmla="*/ 0 h 268"/>
                  <a:gd name="T2" fmla="*/ 45 w 131"/>
                  <a:gd name="T3" fmla="*/ 0 h 268"/>
                  <a:gd name="T4" fmla="*/ 0 w 131"/>
                  <a:gd name="T5" fmla="*/ 46 h 268"/>
                  <a:gd name="T6" fmla="*/ 0 w 131"/>
                  <a:gd name="T7" fmla="*/ 268 h 268"/>
                </a:gdLst>
                <a:ahLst/>
                <a:cxnLst>
                  <a:cxn ang="0">
                    <a:pos x="T0" y="T1"/>
                  </a:cxn>
                  <a:cxn ang="0">
                    <a:pos x="T2" y="T3"/>
                  </a:cxn>
                  <a:cxn ang="0">
                    <a:pos x="T4" y="T5"/>
                  </a:cxn>
                  <a:cxn ang="0">
                    <a:pos x="T6" y="T7"/>
                  </a:cxn>
                </a:cxnLst>
                <a:rect l="0" t="0" r="r" b="b"/>
                <a:pathLst>
                  <a:path w="131" h="268">
                    <a:moveTo>
                      <a:pt x="131" y="0"/>
                    </a:moveTo>
                    <a:cubicBezTo>
                      <a:pt x="45" y="0"/>
                      <a:pt x="45" y="0"/>
                      <a:pt x="45" y="0"/>
                    </a:cubicBezTo>
                    <a:cubicBezTo>
                      <a:pt x="20" y="0"/>
                      <a:pt x="0" y="20"/>
                      <a:pt x="0" y="46"/>
                    </a:cubicBezTo>
                    <a:cubicBezTo>
                      <a:pt x="0" y="268"/>
                      <a:pt x="0" y="268"/>
                      <a:pt x="0" y="268"/>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34" name="Freeform 199"/>
              <p:cNvSpPr>
                <a:spLocks/>
              </p:cNvSpPr>
              <p:nvPr/>
            </p:nvSpPr>
            <p:spPr bwMode="auto">
              <a:xfrm>
                <a:off x="7322" y="992"/>
                <a:ext cx="66" cy="55"/>
              </a:xfrm>
              <a:custGeom>
                <a:avLst/>
                <a:gdLst>
                  <a:gd name="T0" fmla="*/ 91 w 91"/>
                  <a:gd name="T1" fmla="*/ 0 h 77"/>
                  <a:gd name="T2" fmla="*/ 91 w 91"/>
                  <a:gd name="T3" fmla="*/ 32 h 77"/>
                  <a:gd name="T4" fmla="*/ 46 w 91"/>
                  <a:gd name="T5" fmla="*/ 77 h 77"/>
                  <a:gd name="T6" fmla="*/ 0 w 91"/>
                  <a:gd name="T7" fmla="*/ 32 h 77"/>
                  <a:gd name="T8" fmla="*/ 0 w 91"/>
                  <a:gd name="T9" fmla="*/ 6 h 77"/>
                </a:gdLst>
                <a:ahLst/>
                <a:cxnLst>
                  <a:cxn ang="0">
                    <a:pos x="T0" y="T1"/>
                  </a:cxn>
                  <a:cxn ang="0">
                    <a:pos x="T2" y="T3"/>
                  </a:cxn>
                  <a:cxn ang="0">
                    <a:pos x="T4" y="T5"/>
                  </a:cxn>
                  <a:cxn ang="0">
                    <a:pos x="T6" y="T7"/>
                  </a:cxn>
                  <a:cxn ang="0">
                    <a:pos x="T8" y="T9"/>
                  </a:cxn>
                </a:cxnLst>
                <a:rect l="0" t="0" r="r" b="b"/>
                <a:pathLst>
                  <a:path w="91" h="77">
                    <a:moveTo>
                      <a:pt x="91" y="0"/>
                    </a:moveTo>
                    <a:cubicBezTo>
                      <a:pt x="91" y="32"/>
                      <a:pt x="91" y="32"/>
                      <a:pt x="91" y="32"/>
                    </a:cubicBezTo>
                    <a:cubicBezTo>
                      <a:pt x="91" y="57"/>
                      <a:pt x="71" y="77"/>
                      <a:pt x="46" y="77"/>
                    </a:cubicBezTo>
                    <a:cubicBezTo>
                      <a:pt x="21" y="77"/>
                      <a:pt x="0" y="57"/>
                      <a:pt x="0" y="32"/>
                    </a:cubicBezTo>
                    <a:cubicBezTo>
                      <a:pt x="0" y="6"/>
                      <a:pt x="0" y="6"/>
                      <a:pt x="0" y="6"/>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35" name="Freeform 200"/>
              <p:cNvSpPr>
                <a:spLocks/>
              </p:cNvSpPr>
              <p:nvPr/>
            </p:nvSpPr>
            <p:spPr bwMode="auto">
              <a:xfrm>
                <a:off x="7261" y="996"/>
                <a:ext cx="95" cy="51"/>
              </a:xfrm>
              <a:custGeom>
                <a:avLst/>
                <a:gdLst>
                  <a:gd name="T0" fmla="*/ 131 w 131"/>
                  <a:gd name="T1" fmla="*/ 71 h 71"/>
                  <a:gd name="T2" fmla="*/ 45 w 131"/>
                  <a:gd name="T3" fmla="*/ 71 h 71"/>
                  <a:gd name="T4" fmla="*/ 0 w 131"/>
                  <a:gd name="T5" fmla="*/ 26 h 71"/>
                  <a:gd name="T6" fmla="*/ 0 w 131"/>
                  <a:gd name="T7" fmla="*/ 0 h 71"/>
                </a:gdLst>
                <a:ahLst/>
                <a:cxnLst>
                  <a:cxn ang="0">
                    <a:pos x="T0" y="T1"/>
                  </a:cxn>
                  <a:cxn ang="0">
                    <a:pos x="T2" y="T3"/>
                  </a:cxn>
                  <a:cxn ang="0">
                    <a:pos x="T4" y="T5"/>
                  </a:cxn>
                  <a:cxn ang="0">
                    <a:pos x="T6" y="T7"/>
                  </a:cxn>
                </a:cxnLst>
                <a:rect l="0" t="0" r="r" b="b"/>
                <a:pathLst>
                  <a:path w="131" h="71">
                    <a:moveTo>
                      <a:pt x="131" y="71"/>
                    </a:moveTo>
                    <a:cubicBezTo>
                      <a:pt x="45" y="71"/>
                      <a:pt x="45" y="71"/>
                      <a:pt x="45" y="71"/>
                    </a:cubicBezTo>
                    <a:cubicBezTo>
                      <a:pt x="20" y="71"/>
                      <a:pt x="0" y="51"/>
                      <a:pt x="0" y="26"/>
                    </a:cubicBezTo>
                    <a:cubicBezTo>
                      <a:pt x="0" y="0"/>
                      <a:pt x="0" y="0"/>
                      <a:pt x="0"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36" name="Oval 201"/>
              <p:cNvSpPr>
                <a:spLocks noChangeArrowheads="1"/>
              </p:cNvSpPr>
              <p:nvPr/>
            </p:nvSpPr>
            <p:spPr bwMode="auto">
              <a:xfrm>
                <a:off x="7287" y="878"/>
                <a:ext cx="9" cy="8"/>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37" name="Oval 202"/>
              <p:cNvSpPr>
                <a:spLocks noChangeArrowheads="1"/>
              </p:cNvSpPr>
              <p:nvPr/>
            </p:nvSpPr>
            <p:spPr bwMode="auto">
              <a:xfrm>
                <a:off x="7287" y="923"/>
                <a:ext cx="9" cy="8"/>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38" name="Oval 203"/>
              <p:cNvSpPr>
                <a:spLocks noChangeArrowheads="1"/>
              </p:cNvSpPr>
              <p:nvPr/>
            </p:nvSpPr>
            <p:spPr bwMode="auto">
              <a:xfrm>
                <a:off x="7287" y="967"/>
                <a:ext cx="9" cy="8"/>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994" name="Group 273"/>
            <p:cNvGrpSpPr>
              <a:grpSpLocks noChangeAspect="1"/>
            </p:cNvGrpSpPr>
            <p:nvPr/>
          </p:nvGrpSpPr>
          <p:grpSpPr bwMode="auto">
            <a:xfrm>
              <a:off x="5069773" y="1710372"/>
              <a:ext cx="283311" cy="387943"/>
              <a:chOff x="7194" y="1126"/>
              <a:chExt cx="176" cy="241"/>
            </a:xfrm>
          </p:grpSpPr>
          <p:sp>
            <p:nvSpPr>
              <p:cNvPr id="1028" name="Freeform 274"/>
              <p:cNvSpPr>
                <a:spLocks/>
              </p:cNvSpPr>
              <p:nvPr/>
            </p:nvSpPr>
            <p:spPr bwMode="auto">
              <a:xfrm>
                <a:off x="7275" y="1206"/>
                <a:ext cx="31" cy="56"/>
              </a:xfrm>
              <a:custGeom>
                <a:avLst/>
                <a:gdLst>
                  <a:gd name="T0" fmla="*/ 0 w 42"/>
                  <a:gd name="T1" fmla="*/ 21 h 77"/>
                  <a:gd name="T2" fmla="*/ 21 w 42"/>
                  <a:gd name="T3" fmla="*/ 0 h 77"/>
                  <a:gd name="T4" fmla="*/ 42 w 42"/>
                  <a:gd name="T5" fmla="*/ 21 h 77"/>
                  <a:gd name="T6" fmla="*/ 42 w 42"/>
                  <a:gd name="T7" fmla="*/ 77 h 77"/>
                </a:gdLst>
                <a:ahLst/>
                <a:cxnLst>
                  <a:cxn ang="0">
                    <a:pos x="T0" y="T1"/>
                  </a:cxn>
                  <a:cxn ang="0">
                    <a:pos x="T2" y="T3"/>
                  </a:cxn>
                  <a:cxn ang="0">
                    <a:pos x="T4" y="T5"/>
                  </a:cxn>
                  <a:cxn ang="0">
                    <a:pos x="T6" y="T7"/>
                  </a:cxn>
                </a:cxnLst>
                <a:rect l="0" t="0" r="r" b="b"/>
                <a:pathLst>
                  <a:path w="42" h="77">
                    <a:moveTo>
                      <a:pt x="0" y="21"/>
                    </a:moveTo>
                    <a:cubicBezTo>
                      <a:pt x="0" y="10"/>
                      <a:pt x="9" y="0"/>
                      <a:pt x="21" y="0"/>
                    </a:cubicBezTo>
                    <a:cubicBezTo>
                      <a:pt x="33" y="0"/>
                      <a:pt x="42" y="10"/>
                      <a:pt x="42" y="21"/>
                    </a:cubicBezTo>
                    <a:cubicBezTo>
                      <a:pt x="42" y="77"/>
                      <a:pt x="42" y="77"/>
                      <a:pt x="42" y="77"/>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29" name="Freeform 275"/>
              <p:cNvSpPr>
                <a:spLocks/>
              </p:cNvSpPr>
              <p:nvPr/>
            </p:nvSpPr>
            <p:spPr bwMode="auto">
              <a:xfrm>
                <a:off x="7306" y="1204"/>
                <a:ext cx="31" cy="58"/>
              </a:xfrm>
              <a:custGeom>
                <a:avLst/>
                <a:gdLst>
                  <a:gd name="T0" fmla="*/ 0 w 43"/>
                  <a:gd name="T1" fmla="*/ 22 h 80"/>
                  <a:gd name="T2" fmla="*/ 22 w 43"/>
                  <a:gd name="T3" fmla="*/ 0 h 80"/>
                  <a:gd name="T4" fmla="*/ 43 w 43"/>
                  <a:gd name="T5" fmla="*/ 22 h 80"/>
                  <a:gd name="T6" fmla="*/ 43 w 43"/>
                  <a:gd name="T7" fmla="*/ 80 h 80"/>
                </a:gdLst>
                <a:ahLst/>
                <a:cxnLst>
                  <a:cxn ang="0">
                    <a:pos x="T0" y="T1"/>
                  </a:cxn>
                  <a:cxn ang="0">
                    <a:pos x="T2" y="T3"/>
                  </a:cxn>
                  <a:cxn ang="0">
                    <a:pos x="T4" y="T5"/>
                  </a:cxn>
                  <a:cxn ang="0">
                    <a:pos x="T6" y="T7"/>
                  </a:cxn>
                </a:cxnLst>
                <a:rect l="0" t="0" r="r" b="b"/>
                <a:pathLst>
                  <a:path w="43" h="80">
                    <a:moveTo>
                      <a:pt x="0" y="22"/>
                    </a:moveTo>
                    <a:cubicBezTo>
                      <a:pt x="0" y="10"/>
                      <a:pt x="10" y="0"/>
                      <a:pt x="22" y="0"/>
                    </a:cubicBezTo>
                    <a:cubicBezTo>
                      <a:pt x="33" y="0"/>
                      <a:pt x="43" y="10"/>
                      <a:pt x="43" y="22"/>
                    </a:cubicBezTo>
                    <a:cubicBezTo>
                      <a:pt x="43" y="80"/>
                      <a:pt x="43" y="80"/>
                      <a:pt x="43" y="8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30" name="Freeform 276"/>
              <p:cNvSpPr>
                <a:spLocks/>
              </p:cNvSpPr>
              <p:nvPr/>
            </p:nvSpPr>
            <p:spPr bwMode="auto">
              <a:xfrm>
                <a:off x="7194" y="1156"/>
                <a:ext cx="176" cy="211"/>
              </a:xfrm>
              <a:custGeom>
                <a:avLst/>
                <a:gdLst>
                  <a:gd name="T0" fmla="*/ 197 w 242"/>
                  <a:gd name="T1" fmla="*/ 110 h 291"/>
                  <a:gd name="T2" fmla="*/ 218 w 242"/>
                  <a:gd name="T3" fmla="*/ 89 h 291"/>
                  <a:gd name="T4" fmla="*/ 240 w 242"/>
                  <a:gd name="T5" fmla="*/ 110 h 291"/>
                  <a:gd name="T6" fmla="*/ 240 w 242"/>
                  <a:gd name="T7" fmla="*/ 169 h 291"/>
                  <a:gd name="T8" fmla="*/ 237 w 242"/>
                  <a:gd name="T9" fmla="*/ 235 h 291"/>
                  <a:gd name="T10" fmla="*/ 162 w 242"/>
                  <a:gd name="T11" fmla="*/ 291 h 291"/>
                  <a:gd name="T12" fmla="*/ 86 w 242"/>
                  <a:gd name="T13" fmla="*/ 267 h 291"/>
                  <a:gd name="T14" fmla="*/ 8 w 242"/>
                  <a:gd name="T15" fmla="*/ 183 h 291"/>
                  <a:gd name="T16" fmla="*/ 6 w 242"/>
                  <a:gd name="T17" fmla="*/ 165 h 291"/>
                  <a:gd name="T18" fmla="*/ 22 w 242"/>
                  <a:gd name="T19" fmla="*/ 159 h 291"/>
                  <a:gd name="T20" fmla="*/ 69 w 242"/>
                  <a:gd name="T21" fmla="*/ 174 h 291"/>
                  <a:gd name="T22" fmla="*/ 69 w 242"/>
                  <a:gd name="T23" fmla="*/ 21 h 291"/>
                  <a:gd name="T24" fmla="*/ 90 w 242"/>
                  <a:gd name="T25" fmla="*/ 0 h 291"/>
                  <a:gd name="T26" fmla="*/ 112 w 242"/>
                  <a:gd name="T27" fmla="*/ 21 h 291"/>
                  <a:gd name="T28" fmla="*/ 112 w 242"/>
                  <a:gd name="T29" fmla="*/ 145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291">
                    <a:moveTo>
                      <a:pt x="197" y="110"/>
                    </a:moveTo>
                    <a:cubicBezTo>
                      <a:pt x="197" y="98"/>
                      <a:pt x="206" y="89"/>
                      <a:pt x="218" y="89"/>
                    </a:cubicBezTo>
                    <a:cubicBezTo>
                      <a:pt x="230" y="89"/>
                      <a:pt x="240" y="98"/>
                      <a:pt x="240" y="110"/>
                    </a:cubicBezTo>
                    <a:cubicBezTo>
                      <a:pt x="240" y="169"/>
                      <a:pt x="240" y="169"/>
                      <a:pt x="240" y="169"/>
                    </a:cubicBezTo>
                    <a:cubicBezTo>
                      <a:pt x="240" y="169"/>
                      <a:pt x="242" y="220"/>
                      <a:pt x="237" y="235"/>
                    </a:cubicBezTo>
                    <a:cubicBezTo>
                      <a:pt x="237" y="235"/>
                      <a:pt x="216" y="291"/>
                      <a:pt x="162" y="291"/>
                    </a:cubicBezTo>
                    <a:cubicBezTo>
                      <a:pt x="104" y="291"/>
                      <a:pt x="94" y="274"/>
                      <a:pt x="86" y="267"/>
                    </a:cubicBezTo>
                    <a:cubicBezTo>
                      <a:pt x="79" y="261"/>
                      <a:pt x="11" y="186"/>
                      <a:pt x="8" y="183"/>
                    </a:cubicBezTo>
                    <a:cubicBezTo>
                      <a:pt x="5" y="180"/>
                      <a:pt x="0" y="171"/>
                      <a:pt x="6" y="165"/>
                    </a:cubicBezTo>
                    <a:cubicBezTo>
                      <a:pt x="12" y="159"/>
                      <a:pt x="13" y="159"/>
                      <a:pt x="22" y="159"/>
                    </a:cubicBezTo>
                    <a:cubicBezTo>
                      <a:pt x="31" y="159"/>
                      <a:pt x="69" y="174"/>
                      <a:pt x="69" y="174"/>
                    </a:cubicBezTo>
                    <a:cubicBezTo>
                      <a:pt x="69" y="21"/>
                      <a:pt x="69" y="21"/>
                      <a:pt x="69" y="21"/>
                    </a:cubicBezTo>
                    <a:cubicBezTo>
                      <a:pt x="69" y="9"/>
                      <a:pt x="79" y="0"/>
                      <a:pt x="90" y="0"/>
                    </a:cubicBezTo>
                    <a:cubicBezTo>
                      <a:pt x="102" y="0"/>
                      <a:pt x="112" y="9"/>
                      <a:pt x="112" y="21"/>
                    </a:cubicBezTo>
                    <a:cubicBezTo>
                      <a:pt x="112" y="145"/>
                      <a:pt x="112" y="145"/>
                      <a:pt x="112" y="145"/>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31" name="Freeform 277"/>
              <p:cNvSpPr>
                <a:spLocks/>
              </p:cNvSpPr>
              <p:nvPr/>
            </p:nvSpPr>
            <p:spPr bwMode="auto">
              <a:xfrm>
                <a:off x="7210" y="1126"/>
                <a:ext cx="99" cy="96"/>
              </a:xfrm>
              <a:custGeom>
                <a:avLst/>
                <a:gdLst>
                  <a:gd name="T0" fmla="*/ 45 w 137"/>
                  <a:gd name="T1" fmla="*/ 133 h 133"/>
                  <a:gd name="T2" fmla="*/ 0 w 137"/>
                  <a:gd name="T3" fmla="*/ 68 h 133"/>
                  <a:gd name="T4" fmla="*/ 68 w 137"/>
                  <a:gd name="T5" fmla="*/ 0 h 133"/>
                  <a:gd name="T6" fmla="*/ 137 w 137"/>
                  <a:gd name="T7" fmla="*/ 68 h 133"/>
                  <a:gd name="T8" fmla="*/ 123 w 137"/>
                  <a:gd name="T9" fmla="*/ 110 h 133"/>
                </a:gdLst>
                <a:ahLst/>
                <a:cxnLst>
                  <a:cxn ang="0">
                    <a:pos x="T0" y="T1"/>
                  </a:cxn>
                  <a:cxn ang="0">
                    <a:pos x="T2" y="T3"/>
                  </a:cxn>
                  <a:cxn ang="0">
                    <a:pos x="T4" y="T5"/>
                  </a:cxn>
                  <a:cxn ang="0">
                    <a:pos x="T6" y="T7"/>
                  </a:cxn>
                  <a:cxn ang="0">
                    <a:pos x="T8" y="T9"/>
                  </a:cxn>
                </a:cxnLst>
                <a:rect l="0" t="0" r="r" b="b"/>
                <a:pathLst>
                  <a:path w="137" h="133">
                    <a:moveTo>
                      <a:pt x="45" y="133"/>
                    </a:moveTo>
                    <a:cubicBezTo>
                      <a:pt x="19" y="123"/>
                      <a:pt x="0" y="98"/>
                      <a:pt x="0" y="68"/>
                    </a:cubicBezTo>
                    <a:cubicBezTo>
                      <a:pt x="0" y="31"/>
                      <a:pt x="31" y="0"/>
                      <a:pt x="68" y="0"/>
                    </a:cubicBezTo>
                    <a:cubicBezTo>
                      <a:pt x="106" y="0"/>
                      <a:pt x="137" y="31"/>
                      <a:pt x="137" y="68"/>
                    </a:cubicBezTo>
                    <a:cubicBezTo>
                      <a:pt x="137" y="84"/>
                      <a:pt x="131" y="98"/>
                      <a:pt x="123" y="11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995" name="Group 321"/>
            <p:cNvGrpSpPr>
              <a:grpSpLocks noChangeAspect="1"/>
            </p:cNvGrpSpPr>
            <p:nvPr/>
          </p:nvGrpSpPr>
          <p:grpSpPr bwMode="auto">
            <a:xfrm>
              <a:off x="5027684" y="2247360"/>
              <a:ext cx="367488" cy="365944"/>
              <a:chOff x="7177" y="1377"/>
              <a:chExt cx="238" cy="237"/>
            </a:xfrm>
          </p:grpSpPr>
          <p:sp>
            <p:nvSpPr>
              <p:cNvPr id="1026" name="Freeform 322"/>
              <p:cNvSpPr>
                <a:spLocks/>
              </p:cNvSpPr>
              <p:nvPr/>
            </p:nvSpPr>
            <p:spPr bwMode="auto">
              <a:xfrm>
                <a:off x="7177" y="1377"/>
                <a:ext cx="238" cy="237"/>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27" name="Oval 323"/>
              <p:cNvSpPr>
                <a:spLocks noChangeArrowheads="1"/>
              </p:cNvSpPr>
              <p:nvPr/>
            </p:nvSpPr>
            <p:spPr bwMode="auto">
              <a:xfrm>
                <a:off x="7220" y="1420"/>
                <a:ext cx="23" cy="22"/>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996" name="Group 343"/>
            <p:cNvGrpSpPr>
              <a:grpSpLocks noChangeAspect="1"/>
            </p:cNvGrpSpPr>
            <p:nvPr/>
          </p:nvGrpSpPr>
          <p:grpSpPr bwMode="auto">
            <a:xfrm>
              <a:off x="5032749" y="2762349"/>
              <a:ext cx="357358" cy="222142"/>
              <a:chOff x="7176" y="1766"/>
              <a:chExt cx="254" cy="138"/>
            </a:xfrm>
          </p:grpSpPr>
          <p:sp>
            <p:nvSpPr>
              <p:cNvPr id="1020" name="Line 344"/>
              <p:cNvSpPr>
                <a:spLocks noChangeShapeType="1"/>
              </p:cNvSpPr>
              <p:nvPr/>
            </p:nvSpPr>
            <p:spPr bwMode="auto">
              <a:xfrm>
                <a:off x="7220" y="1769"/>
                <a:ext cx="210"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21" name="Line 345"/>
              <p:cNvSpPr>
                <a:spLocks noChangeShapeType="1"/>
              </p:cNvSpPr>
              <p:nvPr/>
            </p:nvSpPr>
            <p:spPr bwMode="auto">
              <a:xfrm>
                <a:off x="7220" y="1835"/>
                <a:ext cx="210"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22" name="Line 346"/>
              <p:cNvSpPr>
                <a:spLocks noChangeShapeType="1"/>
              </p:cNvSpPr>
              <p:nvPr/>
            </p:nvSpPr>
            <p:spPr bwMode="auto">
              <a:xfrm>
                <a:off x="7220" y="1901"/>
                <a:ext cx="210"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23" name="Rectangle 347"/>
              <p:cNvSpPr>
                <a:spLocks noChangeArrowheads="1"/>
              </p:cNvSpPr>
              <p:nvPr/>
            </p:nvSpPr>
            <p:spPr bwMode="auto">
              <a:xfrm>
                <a:off x="7176" y="1766"/>
                <a:ext cx="5" cy="5"/>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24" name="Rectangle 348"/>
              <p:cNvSpPr>
                <a:spLocks noChangeArrowheads="1"/>
              </p:cNvSpPr>
              <p:nvPr/>
            </p:nvSpPr>
            <p:spPr bwMode="auto">
              <a:xfrm>
                <a:off x="7176" y="1832"/>
                <a:ext cx="5" cy="6"/>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25" name="Rectangle 349"/>
              <p:cNvSpPr>
                <a:spLocks noChangeArrowheads="1"/>
              </p:cNvSpPr>
              <p:nvPr/>
            </p:nvSpPr>
            <p:spPr bwMode="auto">
              <a:xfrm>
                <a:off x="7176" y="1899"/>
                <a:ext cx="5" cy="5"/>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997" name="Group 368"/>
            <p:cNvGrpSpPr>
              <a:grpSpLocks noChangeAspect="1"/>
            </p:cNvGrpSpPr>
            <p:nvPr/>
          </p:nvGrpSpPr>
          <p:grpSpPr bwMode="auto">
            <a:xfrm>
              <a:off x="5035003" y="3133536"/>
              <a:ext cx="352851" cy="350004"/>
              <a:chOff x="7184" y="2016"/>
              <a:chExt cx="248" cy="246"/>
            </a:xfrm>
          </p:grpSpPr>
          <p:sp>
            <p:nvSpPr>
              <p:cNvPr id="1018" name="Oval 369"/>
              <p:cNvSpPr>
                <a:spLocks noChangeArrowheads="1"/>
              </p:cNvSpPr>
              <p:nvPr/>
            </p:nvSpPr>
            <p:spPr bwMode="auto">
              <a:xfrm>
                <a:off x="7271" y="2016"/>
                <a:ext cx="161" cy="162"/>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19" name="Line 370"/>
              <p:cNvSpPr>
                <a:spLocks noChangeShapeType="1"/>
              </p:cNvSpPr>
              <p:nvPr/>
            </p:nvSpPr>
            <p:spPr bwMode="auto">
              <a:xfrm flipH="1">
                <a:off x="7184" y="2154"/>
                <a:ext cx="110" cy="108"/>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998" name="Group 379"/>
            <p:cNvGrpSpPr>
              <a:grpSpLocks noChangeAspect="1"/>
            </p:cNvGrpSpPr>
            <p:nvPr/>
          </p:nvGrpSpPr>
          <p:grpSpPr bwMode="auto">
            <a:xfrm>
              <a:off x="5062046" y="3632585"/>
              <a:ext cx="298764" cy="312689"/>
              <a:chOff x="7178" y="2272"/>
              <a:chExt cx="236" cy="247"/>
            </a:xfrm>
          </p:grpSpPr>
          <p:sp>
            <p:nvSpPr>
              <p:cNvPr id="1015" name="Oval 380"/>
              <p:cNvSpPr>
                <a:spLocks noChangeArrowheads="1"/>
              </p:cNvSpPr>
              <p:nvPr/>
            </p:nvSpPr>
            <p:spPr bwMode="auto">
              <a:xfrm>
                <a:off x="7178" y="2453"/>
                <a:ext cx="79" cy="66"/>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16" name="Oval 381"/>
              <p:cNvSpPr>
                <a:spLocks noChangeArrowheads="1"/>
              </p:cNvSpPr>
              <p:nvPr/>
            </p:nvSpPr>
            <p:spPr bwMode="auto">
              <a:xfrm>
                <a:off x="7334" y="2427"/>
                <a:ext cx="80" cy="67"/>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17" name="Freeform 382"/>
              <p:cNvSpPr>
                <a:spLocks/>
              </p:cNvSpPr>
              <p:nvPr/>
            </p:nvSpPr>
            <p:spPr bwMode="auto">
              <a:xfrm>
                <a:off x="7257" y="2272"/>
                <a:ext cx="157" cy="214"/>
              </a:xfrm>
              <a:custGeom>
                <a:avLst/>
                <a:gdLst>
                  <a:gd name="T0" fmla="*/ 0 w 157"/>
                  <a:gd name="T1" fmla="*/ 214 h 214"/>
                  <a:gd name="T2" fmla="*/ 0 w 157"/>
                  <a:gd name="T3" fmla="*/ 41 h 214"/>
                  <a:gd name="T4" fmla="*/ 157 w 157"/>
                  <a:gd name="T5" fmla="*/ 0 h 214"/>
                  <a:gd name="T6" fmla="*/ 157 w 157"/>
                  <a:gd name="T7" fmla="*/ 188 h 214"/>
                </a:gdLst>
                <a:ahLst/>
                <a:cxnLst>
                  <a:cxn ang="0">
                    <a:pos x="T0" y="T1"/>
                  </a:cxn>
                  <a:cxn ang="0">
                    <a:pos x="T2" y="T3"/>
                  </a:cxn>
                  <a:cxn ang="0">
                    <a:pos x="T4" y="T5"/>
                  </a:cxn>
                  <a:cxn ang="0">
                    <a:pos x="T6" y="T7"/>
                  </a:cxn>
                </a:cxnLst>
                <a:rect l="0" t="0" r="r" b="b"/>
                <a:pathLst>
                  <a:path w="157" h="214">
                    <a:moveTo>
                      <a:pt x="0" y="214"/>
                    </a:moveTo>
                    <a:lnTo>
                      <a:pt x="0" y="41"/>
                    </a:lnTo>
                    <a:lnTo>
                      <a:pt x="157" y="0"/>
                    </a:lnTo>
                    <a:lnTo>
                      <a:pt x="157" y="188"/>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999" name="Group 385"/>
            <p:cNvGrpSpPr>
              <a:grpSpLocks noChangeAspect="1"/>
            </p:cNvGrpSpPr>
            <p:nvPr/>
          </p:nvGrpSpPr>
          <p:grpSpPr bwMode="auto">
            <a:xfrm>
              <a:off x="5052871" y="4094319"/>
              <a:ext cx="317115" cy="318725"/>
              <a:chOff x="7230" y="2568"/>
              <a:chExt cx="197" cy="198"/>
            </a:xfrm>
          </p:grpSpPr>
          <p:sp>
            <p:nvSpPr>
              <p:cNvPr id="1010" name="Rectangle 386"/>
              <p:cNvSpPr>
                <a:spLocks noChangeArrowheads="1"/>
              </p:cNvSpPr>
              <p:nvPr/>
            </p:nvSpPr>
            <p:spPr bwMode="auto">
              <a:xfrm>
                <a:off x="7230" y="2568"/>
                <a:ext cx="197" cy="198"/>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11" name="Freeform 387"/>
              <p:cNvSpPr>
                <a:spLocks/>
              </p:cNvSpPr>
              <p:nvPr/>
            </p:nvSpPr>
            <p:spPr bwMode="auto">
              <a:xfrm>
                <a:off x="7230" y="2626"/>
                <a:ext cx="197" cy="63"/>
              </a:xfrm>
              <a:custGeom>
                <a:avLst/>
                <a:gdLst>
                  <a:gd name="T0" fmla="*/ 0 w 197"/>
                  <a:gd name="T1" fmla="*/ 49 h 63"/>
                  <a:gd name="T2" fmla="*/ 42 w 197"/>
                  <a:gd name="T3" fmla="*/ 0 h 63"/>
                  <a:gd name="T4" fmla="*/ 88 w 197"/>
                  <a:gd name="T5" fmla="*/ 55 h 63"/>
                  <a:gd name="T6" fmla="*/ 113 w 197"/>
                  <a:gd name="T7" fmla="*/ 16 h 63"/>
                  <a:gd name="T8" fmla="*/ 141 w 197"/>
                  <a:gd name="T9" fmla="*/ 63 h 63"/>
                  <a:gd name="T10" fmla="*/ 197 w 197"/>
                  <a:gd name="T11" fmla="*/ 63 h 63"/>
                </a:gdLst>
                <a:ahLst/>
                <a:cxnLst>
                  <a:cxn ang="0">
                    <a:pos x="T0" y="T1"/>
                  </a:cxn>
                  <a:cxn ang="0">
                    <a:pos x="T2" y="T3"/>
                  </a:cxn>
                  <a:cxn ang="0">
                    <a:pos x="T4" y="T5"/>
                  </a:cxn>
                  <a:cxn ang="0">
                    <a:pos x="T6" y="T7"/>
                  </a:cxn>
                  <a:cxn ang="0">
                    <a:pos x="T8" y="T9"/>
                  </a:cxn>
                  <a:cxn ang="0">
                    <a:pos x="T10" y="T11"/>
                  </a:cxn>
                </a:cxnLst>
                <a:rect l="0" t="0" r="r" b="b"/>
                <a:pathLst>
                  <a:path w="197" h="63">
                    <a:moveTo>
                      <a:pt x="0" y="49"/>
                    </a:moveTo>
                    <a:lnTo>
                      <a:pt x="42" y="0"/>
                    </a:lnTo>
                    <a:lnTo>
                      <a:pt x="88" y="55"/>
                    </a:lnTo>
                    <a:lnTo>
                      <a:pt x="113" y="16"/>
                    </a:lnTo>
                    <a:lnTo>
                      <a:pt x="141" y="63"/>
                    </a:lnTo>
                    <a:lnTo>
                      <a:pt x="197" y="63"/>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12" name="Line 388"/>
              <p:cNvSpPr>
                <a:spLocks noChangeShapeType="1"/>
              </p:cNvSpPr>
              <p:nvPr/>
            </p:nvSpPr>
            <p:spPr bwMode="auto">
              <a:xfrm>
                <a:off x="7316" y="2715"/>
                <a:ext cx="111"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13" name="Freeform 389"/>
              <p:cNvSpPr>
                <a:spLocks/>
              </p:cNvSpPr>
              <p:nvPr/>
            </p:nvSpPr>
            <p:spPr bwMode="auto">
              <a:xfrm>
                <a:off x="7274" y="2715"/>
                <a:ext cx="25" cy="10"/>
              </a:xfrm>
              <a:custGeom>
                <a:avLst/>
                <a:gdLst>
                  <a:gd name="T0" fmla="*/ 25 w 25"/>
                  <a:gd name="T1" fmla="*/ 0 h 10"/>
                  <a:gd name="T2" fmla="*/ 9 w 25"/>
                  <a:gd name="T3" fmla="*/ 0 h 10"/>
                  <a:gd name="T4" fmla="*/ 0 w 25"/>
                  <a:gd name="T5" fmla="*/ 10 h 10"/>
                </a:gdLst>
                <a:ahLst/>
                <a:cxnLst>
                  <a:cxn ang="0">
                    <a:pos x="T0" y="T1"/>
                  </a:cxn>
                  <a:cxn ang="0">
                    <a:pos x="T2" y="T3"/>
                  </a:cxn>
                  <a:cxn ang="0">
                    <a:pos x="T4" y="T5"/>
                  </a:cxn>
                </a:cxnLst>
                <a:rect l="0" t="0" r="r" b="b"/>
                <a:pathLst>
                  <a:path w="25" h="10">
                    <a:moveTo>
                      <a:pt x="25" y="0"/>
                    </a:moveTo>
                    <a:lnTo>
                      <a:pt x="9" y="0"/>
                    </a:lnTo>
                    <a:lnTo>
                      <a:pt x="0" y="1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14" name="Oval 391"/>
              <p:cNvSpPr>
                <a:spLocks noChangeArrowheads="1"/>
              </p:cNvSpPr>
              <p:nvPr/>
            </p:nvSpPr>
            <p:spPr bwMode="auto">
              <a:xfrm>
                <a:off x="7368" y="2595"/>
                <a:ext cx="34" cy="35"/>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1000" name="Group 4"/>
            <p:cNvGrpSpPr>
              <a:grpSpLocks noChangeAspect="1"/>
            </p:cNvGrpSpPr>
            <p:nvPr/>
          </p:nvGrpSpPr>
          <p:grpSpPr bwMode="auto">
            <a:xfrm>
              <a:off x="5020928" y="270433"/>
              <a:ext cx="381000" cy="328613"/>
              <a:chOff x="129" y="2196"/>
              <a:chExt cx="240" cy="207"/>
            </a:xfrm>
          </p:grpSpPr>
          <p:sp>
            <p:nvSpPr>
              <p:cNvPr id="1008" name="Freeform 5"/>
              <p:cNvSpPr>
                <a:spLocks/>
              </p:cNvSpPr>
              <p:nvPr/>
            </p:nvSpPr>
            <p:spPr bwMode="auto">
              <a:xfrm>
                <a:off x="129" y="2196"/>
                <a:ext cx="240" cy="207"/>
              </a:xfrm>
              <a:custGeom>
                <a:avLst/>
                <a:gdLst>
                  <a:gd name="T0" fmla="*/ 240 w 240"/>
                  <a:gd name="T1" fmla="*/ 207 h 207"/>
                  <a:gd name="T2" fmla="*/ 0 w 240"/>
                  <a:gd name="T3" fmla="*/ 207 h 207"/>
                  <a:gd name="T4" fmla="*/ 0 w 240"/>
                  <a:gd name="T5" fmla="*/ 92 h 207"/>
                  <a:gd name="T6" fmla="*/ 0 w 240"/>
                  <a:gd name="T7" fmla="*/ 0 h 207"/>
                  <a:gd name="T8" fmla="*/ 240 w 240"/>
                  <a:gd name="T9" fmla="*/ 0 h 207"/>
                  <a:gd name="T10" fmla="*/ 240 w 240"/>
                  <a:gd name="T11" fmla="*/ 207 h 207"/>
                </a:gdLst>
                <a:ahLst/>
                <a:cxnLst>
                  <a:cxn ang="0">
                    <a:pos x="T0" y="T1"/>
                  </a:cxn>
                  <a:cxn ang="0">
                    <a:pos x="T2" y="T3"/>
                  </a:cxn>
                  <a:cxn ang="0">
                    <a:pos x="T4" y="T5"/>
                  </a:cxn>
                  <a:cxn ang="0">
                    <a:pos x="T6" y="T7"/>
                  </a:cxn>
                  <a:cxn ang="0">
                    <a:pos x="T8" y="T9"/>
                  </a:cxn>
                  <a:cxn ang="0">
                    <a:pos x="T10" y="T11"/>
                  </a:cxn>
                </a:cxnLst>
                <a:rect l="0" t="0" r="r" b="b"/>
                <a:pathLst>
                  <a:path w="240" h="207">
                    <a:moveTo>
                      <a:pt x="240" y="207"/>
                    </a:moveTo>
                    <a:lnTo>
                      <a:pt x="0" y="207"/>
                    </a:lnTo>
                    <a:lnTo>
                      <a:pt x="0" y="92"/>
                    </a:lnTo>
                    <a:lnTo>
                      <a:pt x="0" y="0"/>
                    </a:lnTo>
                    <a:lnTo>
                      <a:pt x="240" y="0"/>
                    </a:lnTo>
                    <a:lnTo>
                      <a:pt x="240" y="207"/>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09" name="Freeform 6"/>
              <p:cNvSpPr>
                <a:spLocks/>
              </p:cNvSpPr>
              <p:nvPr/>
            </p:nvSpPr>
            <p:spPr bwMode="auto">
              <a:xfrm>
                <a:off x="133" y="2264"/>
                <a:ext cx="236" cy="75"/>
              </a:xfrm>
              <a:custGeom>
                <a:avLst/>
                <a:gdLst>
                  <a:gd name="T0" fmla="*/ 0 w 236"/>
                  <a:gd name="T1" fmla="*/ 26 h 75"/>
                  <a:gd name="T2" fmla="*/ 25 w 236"/>
                  <a:gd name="T3" fmla="*/ 26 h 75"/>
                  <a:gd name="T4" fmla="*/ 42 w 236"/>
                  <a:gd name="T5" fmla="*/ 7 h 75"/>
                  <a:gd name="T6" fmla="*/ 108 w 236"/>
                  <a:gd name="T7" fmla="*/ 75 h 75"/>
                  <a:gd name="T8" fmla="*/ 182 w 236"/>
                  <a:gd name="T9" fmla="*/ 0 h 75"/>
                  <a:gd name="T10" fmla="*/ 210 w 236"/>
                  <a:gd name="T11" fmla="*/ 29 h 75"/>
                  <a:gd name="T12" fmla="*/ 236 w 236"/>
                  <a:gd name="T13" fmla="*/ 29 h 75"/>
                </a:gdLst>
                <a:ahLst/>
                <a:cxnLst>
                  <a:cxn ang="0">
                    <a:pos x="T0" y="T1"/>
                  </a:cxn>
                  <a:cxn ang="0">
                    <a:pos x="T2" y="T3"/>
                  </a:cxn>
                  <a:cxn ang="0">
                    <a:pos x="T4" y="T5"/>
                  </a:cxn>
                  <a:cxn ang="0">
                    <a:pos x="T6" y="T7"/>
                  </a:cxn>
                  <a:cxn ang="0">
                    <a:pos x="T8" y="T9"/>
                  </a:cxn>
                  <a:cxn ang="0">
                    <a:pos x="T10" y="T11"/>
                  </a:cxn>
                  <a:cxn ang="0">
                    <a:pos x="T12" y="T13"/>
                  </a:cxn>
                </a:cxnLst>
                <a:rect l="0" t="0" r="r" b="b"/>
                <a:pathLst>
                  <a:path w="236" h="75">
                    <a:moveTo>
                      <a:pt x="0" y="26"/>
                    </a:moveTo>
                    <a:lnTo>
                      <a:pt x="25" y="26"/>
                    </a:lnTo>
                    <a:lnTo>
                      <a:pt x="42" y="7"/>
                    </a:lnTo>
                    <a:lnTo>
                      <a:pt x="108" y="75"/>
                    </a:lnTo>
                    <a:lnTo>
                      <a:pt x="182" y="0"/>
                    </a:lnTo>
                    <a:lnTo>
                      <a:pt x="210" y="29"/>
                    </a:lnTo>
                    <a:lnTo>
                      <a:pt x="236" y="29"/>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1001" name="Group 34"/>
            <p:cNvGrpSpPr>
              <a:grpSpLocks noChangeAspect="1"/>
            </p:cNvGrpSpPr>
            <p:nvPr/>
          </p:nvGrpSpPr>
          <p:grpSpPr bwMode="auto">
            <a:xfrm>
              <a:off x="5020135" y="748091"/>
              <a:ext cx="382587" cy="274638"/>
              <a:chOff x="3173" y="494"/>
              <a:chExt cx="241" cy="173"/>
            </a:xfrm>
          </p:grpSpPr>
          <p:sp>
            <p:nvSpPr>
              <p:cNvPr id="1002" name="Freeform 35"/>
              <p:cNvSpPr>
                <a:spLocks/>
              </p:cNvSpPr>
              <p:nvPr/>
            </p:nvSpPr>
            <p:spPr bwMode="auto">
              <a:xfrm>
                <a:off x="3173" y="494"/>
                <a:ext cx="241" cy="173"/>
              </a:xfrm>
              <a:custGeom>
                <a:avLst/>
                <a:gdLst>
                  <a:gd name="T0" fmla="*/ 31 w 334"/>
                  <a:gd name="T1" fmla="*/ 238 h 238"/>
                  <a:gd name="T2" fmla="*/ 303 w 334"/>
                  <a:gd name="T3" fmla="*/ 238 h 238"/>
                  <a:gd name="T4" fmla="*/ 334 w 334"/>
                  <a:gd name="T5" fmla="*/ 207 h 238"/>
                  <a:gd name="T6" fmla="*/ 334 w 334"/>
                  <a:gd name="T7" fmla="*/ 40 h 238"/>
                  <a:gd name="T8" fmla="*/ 62 w 334"/>
                  <a:gd name="T9" fmla="*/ 40 h 238"/>
                  <a:gd name="T10" fmla="*/ 62 w 334"/>
                  <a:gd name="T11" fmla="*/ 207 h 238"/>
                  <a:gd name="T12" fmla="*/ 31 w 334"/>
                  <a:gd name="T13" fmla="*/ 238 h 238"/>
                  <a:gd name="T14" fmla="*/ 0 w 334"/>
                  <a:gd name="T15" fmla="*/ 207 h 238"/>
                  <a:gd name="T16" fmla="*/ 0 w 334"/>
                  <a:gd name="T17" fmla="*/ 0 h 238"/>
                  <a:gd name="T18" fmla="*/ 294 w 334"/>
                  <a:gd name="T19" fmla="*/ 0 h 238"/>
                  <a:gd name="T20" fmla="*/ 294 w 334"/>
                  <a:gd name="T2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4" h="238">
                    <a:moveTo>
                      <a:pt x="31" y="238"/>
                    </a:moveTo>
                    <a:cubicBezTo>
                      <a:pt x="303" y="238"/>
                      <a:pt x="303" y="238"/>
                      <a:pt x="303" y="238"/>
                    </a:cubicBezTo>
                    <a:cubicBezTo>
                      <a:pt x="320" y="238"/>
                      <a:pt x="334" y="224"/>
                      <a:pt x="334" y="207"/>
                    </a:cubicBezTo>
                    <a:cubicBezTo>
                      <a:pt x="334" y="40"/>
                      <a:pt x="334" y="40"/>
                      <a:pt x="334" y="40"/>
                    </a:cubicBezTo>
                    <a:cubicBezTo>
                      <a:pt x="62" y="40"/>
                      <a:pt x="62" y="40"/>
                      <a:pt x="62" y="40"/>
                    </a:cubicBezTo>
                    <a:cubicBezTo>
                      <a:pt x="62" y="207"/>
                      <a:pt x="62" y="207"/>
                      <a:pt x="62" y="207"/>
                    </a:cubicBezTo>
                    <a:cubicBezTo>
                      <a:pt x="62" y="224"/>
                      <a:pt x="48" y="238"/>
                      <a:pt x="31" y="238"/>
                    </a:cubicBezTo>
                    <a:cubicBezTo>
                      <a:pt x="14" y="238"/>
                      <a:pt x="0" y="224"/>
                      <a:pt x="0" y="207"/>
                    </a:cubicBezTo>
                    <a:cubicBezTo>
                      <a:pt x="0" y="0"/>
                      <a:pt x="0" y="0"/>
                      <a:pt x="0" y="0"/>
                    </a:cubicBezTo>
                    <a:cubicBezTo>
                      <a:pt x="294" y="0"/>
                      <a:pt x="294" y="0"/>
                      <a:pt x="294" y="0"/>
                    </a:cubicBezTo>
                    <a:cubicBezTo>
                      <a:pt x="294" y="41"/>
                      <a:pt x="294" y="41"/>
                      <a:pt x="294" y="41"/>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1003" name="Line 36"/>
              <p:cNvSpPr>
                <a:spLocks noChangeShapeType="1"/>
              </p:cNvSpPr>
              <p:nvPr/>
            </p:nvSpPr>
            <p:spPr bwMode="auto">
              <a:xfrm>
                <a:off x="3307" y="580"/>
                <a:ext cx="86"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1004" name="Line 37"/>
              <p:cNvSpPr>
                <a:spLocks noChangeShapeType="1"/>
              </p:cNvSpPr>
              <p:nvPr/>
            </p:nvSpPr>
            <p:spPr bwMode="auto">
              <a:xfrm>
                <a:off x="3307" y="602"/>
                <a:ext cx="86"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1005" name="Line 38"/>
              <p:cNvSpPr>
                <a:spLocks noChangeShapeType="1"/>
              </p:cNvSpPr>
              <p:nvPr/>
            </p:nvSpPr>
            <p:spPr bwMode="auto">
              <a:xfrm>
                <a:off x="3307" y="624"/>
                <a:ext cx="86"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1006" name="Rectangle 39"/>
              <p:cNvSpPr>
                <a:spLocks noChangeArrowheads="1"/>
              </p:cNvSpPr>
              <p:nvPr/>
            </p:nvSpPr>
            <p:spPr bwMode="auto">
              <a:xfrm>
                <a:off x="3243" y="545"/>
                <a:ext cx="44" cy="82"/>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1007" name="Rectangle 40"/>
              <p:cNvSpPr>
                <a:spLocks noChangeArrowheads="1"/>
              </p:cNvSpPr>
              <p:nvPr/>
            </p:nvSpPr>
            <p:spPr bwMode="auto">
              <a:xfrm>
                <a:off x="3311" y="545"/>
                <a:ext cx="80" cy="14"/>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grpSp>
      </p:grpSp>
      <p:grpSp>
        <p:nvGrpSpPr>
          <p:cNvPr id="1039" name="Group 1038"/>
          <p:cNvGrpSpPr/>
          <p:nvPr/>
        </p:nvGrpSpPr>
        <p:grpSpPr>
          <a:xfrm>
            <a:off x="-5697259" y="302012"/>
            <a:ext cx="404636" cy="4024768"/>
            <a:chOff x="5591668" y="307571"/>
            <a:chExt cx="412750" cy="4105473"/>
          </a:xfrm>
        </p:grpSpPr>
        <p:sp>
          <p:nvSpPr>
            <p:cNvPr id="1040" name="Freeform 71"/>
            <p:cNvSpPr>
              <a:spLocks/>
            </p:cNvSpPr>
            <p:nvPr/>
          </p:nvSpPr>
          <p:spPr bwMode="auto">
            <a:xfrm>
              <a:off x="5598438" y="307571"/>
              <a:ext cx="399211" cy="254336"/>
            </a:xfrm>
            <a:custGeom>
              <a:avLst/>
              <a:gdLst>
                <a:gd name="T0" fmla="*/ 344 w 344"/>
                <a:gd name="T1" fmla="*/ 151 h 217"/>
                <a:gd name="T2" fmla="*/ 278 w 344"/>
                <a:gd name="T3" fmla="*/ 85 h 217"/>
                <a:gd name="T4" fmla="*/ 278 w 344"/>
                <a:gd name="T5" fmla="*/ 85 h 217"/>
                <a:gd name="T6" fmla="*/ 184 w 344"/>
                <a:gd name="T7" fmla="*/ 0 h 217"/>
                <a:gd name="T8" fmla="*/ 104 w 344"/>
                <a:gd name="T9" fmla="*/ 45 h 217"/>
                <a:gd name="T10" fmla="*/ 86 w 344"/>
                <a:gd name="T11" fmla="*/ 44 h 217"/>
                <a:gd name="T12" fmla="*/ 0 w 344"/>
                <a:gd name="T13" fmla="*/ 130 h 217"/>
                <a:gd name="T14" fmla="*/ 86 w 344"/>
                <a:gd name="T15" fmla="*/ 217 h 217"/>
                <a:gd name="T16" fmla="*/ 88 w 344"/>
                <a:gd name="T17" fmla="*/ 217 h 217"/>
                <a:gd name="T18" fmla="*/ 88 w 344"/>
                <a:gd name="T19" fmla="*/ 217 h 217"/>
                <a:gd name="T20" fmla="*/ 281 w 344"/>
                <a:gd name="T21" fmla="*/ 217 h 217"/>
                <a:gd name="T22" fmla="*/ 281 w 344"/>
                <a:gd name="T23" fmla="*/ 216 h 217"/>
                <a:gd name="T24" fmla="*/ 344 w 344"/>
                <a:gd name="T25" fmla="*/ 151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344" y="151"/>
                  </a:moveTo>
                  <a:cubicBezTo>
                    <a:pt x="344" y="114"/>
                    <a:pt x="315" y="85"/>
                    <a:pt x="278" y="85"/>
                  </a:cubicBezTo>
                  <a:cubicBezTo>
                    <a:pt x="278" y="85"/>
                    <a:pt x="278" y="85"/>
                    <a:pt x="278" y="85"/>
                  </a:cubicBezTo>
                  <a:cubicBezTo>
                    <a:pt x="273" y="37"/>
                    <a:pt x="233" y="0"/>
                    <a:pt x="184" y="0"/>
                  </a:cubicBezTo>
                  <a:cubicBezTo>
                    <a:pt x="150" y="0"/>
                    <a:pt x="121" y="18"/>
                    <a:pt x="104" y="45"/>
                  </a:cubicBezTo>
                  <a:cubicBezTo>
                    <a:pt x="98" y="44"/>
                    <a:pt x="92" y="44"/>
                    <a:pt x="86" y="44"/>
                  </a:cubicBezTo>
                  <a:cubicBezTo>
                    <a:pt x="39" y="44"/>
                    <a:pt x="0" y="82"/>
                    <a:pt x="0" y="130"/>
                  </a:cubicBezTo>
                  <a:cubicBezTo>
                    <a:pt x="0" y="178"/>
                    <a:pt x="39" y="217"/>
                    <a:pt x="86" y="217"/>
                  </a:cubicBezTo>
                  <a:cubicBezTo>
                    <a:pt x="87" y="217"/>
                    <a:pt x="87" y="217"/>
                    <a:pt x="88" y="217"/>
                  </a:cubicBezTo>
                  <a:cubicBezTo>
                    <a:pt x="88" y="217"/>
                    <a:pt x="88" y="217"/>
                    <a:pt x="88" y="217"/>
                  </a:cubicBezTo>
                  <a:cubicBezTo>
                    <a:pt x="281" y="217"/>
                    <a:pt x="281" y="217"/>
                    <a:pt x="281" y="217"/>
                  </a:cubicBezTo>
                  <a:cubicBezTo>
                    <a:pt x="281" y="216"/>
                    <a:pt x="281" y="216"/>
                    <a:pt x="281" y="216"/>
                  </a:cubicBezTo>
                  <a:cubicBezTo>
                    <a:pt x="316" y="215"/>
                    <a:pt x="344" y="186"/>
                    <a:pt x="344" y="151"/>
                  </a:cubicBez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nvGrpSpPr>
            <p:cNvPr id="1041" name="Group 172"/>
            <p:cNvGrpSpPr>
              <a:grpSpLocks noChangeAspect="1"/>
            </p:cNvGrpSpPr>
            <p:nvPr/>
          </p:nvGrpSpPr>
          <p:grpSpPr bwMode="auto">
            <a:xfrm>
              <a:off x="5632108" y="1189154"/>
              <a:ext cx="331870" cy="389309"/>
              <a:chOff x="3813" y="2081"/>
              <a:chExt cx="208" cy="244"/>
            </a:xfrm>
          </p:grpSpPr>
          <p:sp>
            <p:nvSpPr>
              <p:cNvPr id="1074" name="Rectangle 173"/>
              <p:cNvSpPr>
                <a:spLocks noChangeArrowheads="1"/>
              </p:cNvSpPr>
              <p:nvPr/>
            </p:nvSpPr>
            <p:spPr bwMode="auto">
              <a:xfrm>
                <a:off x="3813" y="2081"/>
                <a:ext cx="171" cy="243"/>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75" name="Freeform 174"/>
              <p:cNvSpPr>
                <a:spLocks/>
              </p:cNvSpPr>
              <p:nvPr/>
            </p:nvSpPr>
            <p:spPr bwMode="auto">
              <a:xfrm>
                <a:off x="3984" y="2081"/>
                <a:ext cx="37" cy="244"/>
              </a:xfrm>
              <a:custGeom>
                <a:avLst/>
                <a:gdLst>
                  <a:gd name="T0" fmla="*/ 0 w 37"/>
                  <a:gd name="T1" fmla="*/ 0 h 244"/>
                  <a:gd name="T2" fmla="*/ 37 w 37"/>
                  <a:gd name="T3" fmla="*/ 27 h 244"/>
                  <a:gd name="T4" fmla="*/ 37 w 37"/>
                  <a:gd name="T5" fmla="*/ 218 h 244"/>
                  <a:gd name="T6" fmla="*/ 0 w 37"/>
                  <a:gd name="T7" fmla="*/ 244 h 244"/>
                </a:gdLst>
                <a:ahLst/>
                <a:cxnLst>
                  <a:cxn ang="0">
                    <a:pos x="T0" y="T1"/>
                  </a:cxn>
                  <a:cxn ang="0">
                    <a:pos x="T2" y="T3"/>
                  </a:cxn>
                  <a:cxn ang="0">
                    <a:pos x="T4" y="T5"/>
                  </a:cxn>
                  <a:cxn ang="0">
                    <a:pos x="T6" y="T7"/>
                  </a:cxn>
                </a:cxnLst>
                <a:rect l="0" t="0" r="r" b="b"/>
                <a:pathLst>
                  <a:path w="37" h="244">
                    <a:moveTo>
                      <a:pt x="0" y="0"/>
                    </a:moveTo>
                    <a:lnTo>
                      <a:pt x="37" y="27"/>
                    </a:lnTo>
                    <a:lnTo>
                      <a:pt x="37" y="218"/>
                    </a:lnTo>
                    <a:lnTo>
                      <a:pt x="0" y="244"/>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76" name="Line 175"/>
              <p:cNvSpPr>
                <a:spLocks noChangeShapeType="1"/>
              </p:cNvSpPr>
              <p:nvPr/>
            </p:nvSpPr>
            <p:spPr bwMode="auto">
              <a:xfrm>
                <a:off x="3813" y="2202"/>
                <a:ext cx="171"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77" name="Line 176"/>
              <p:cNvSpPr>
                <a:spLocks noChangeShapeType="1"/>
              </p:cNvSpPr>
              <p:nvPr/>
            </p:nvSpPr>
            <p:spPr bwMode="auto">
              <a:xfrm>
                <a:off x="3860" y="2240"/>
                <a:ext cx="76"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78" name="Line 177"/>
              <p:cNvSpPr>
                <a:spLocks noChangeShapeType="1"/>
              </p:cNvSpPr>
              <p:nvPr/>
            </p:nvSpPr>
            <p:spPr bwMode="auto">
              <a:xfrm>
                <a:off x="3860" y="2120"/>
                <a:ext cx="76"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1042" name="Group 313"/>
            <p:cNvGrpSpPr>
              <a:grpSpLocks noChangeAspect="1"/>
            </p:cNvGrpSpPr>
            <p:nvPr/>
          </p:nvGrpSpPr>
          <p:grpSpPr bwMode="auto">
            <a:xfrm>
              <a:off x="5662042" y="3039332"/>
              <a:ext cx="272003" cy="325556"/>
              <a:chOff x="7515" y="1788"/>
              <a:chExt cx="193" cy="231"/>
            </a:xfrm>
          </p:grpSpPr>
          <p:sp>
            <p:nvSpPr>
              <p:cNvPr id="1069" name="Freeform 314"/>
              <p:cNvSpPr>
                <a:spLocks/>
              </p:cNvSpPr>
              <p:nvPr/>
            </p:nvSpPr>
            <p:spPr bwMode="auto">
              <a:xfrm>
                <a:off x="7515" y="1855"/>
                <a:ext cx="171" cy="164"/>
              </a:xfrm>
              <a:custGeom>
                <a:avLst/>
                <a:gdLst>
                  <a:gd name="T0" fmla="*/ 0 w 235"/>
                  <a:gd name="T1" fmla="*/ 105 h 227"/>
                  <a:gd name="T2" fmla="*/ 39 w 235"/>
                  <a:gd name="T3" fmla="*/ 84 h 227"/>
                  <a:gd name="T4" fmla="*/ 64 w 235"/>
                  <a:gd name="T5" fmla="*/ 39 h 227"/>
                  <a:gd name="T6" fmla="*/ 139 w 235"/>
                  <a:gd name="T7" fmla="*/ 0 h 227"/>
                  <a:gd name="T8" fmla="*/ 232 w 235"/>
                  <a:gd name="T9" fmla="*/ 98 h 227"/>
                  <a:gd name="T10" fmla="*/ 169 w 235"/>
                  <a:gd name="T11" fmla="*/ 227 h 227"/>
                </a:gdLst>
                <a:ahLst/>
                <a:cxnLst>
                  <a:cxn ang="0">
                    <a:pos x="T0" y="T1"/>
                  </a:cxn>
                  <a:cxn ang="0">
                    <a:pos x="T2" y="T3"/>
                  </a:cxn>
                  <a:cxn ang="0">
                    <a:pos x="T4" y="T5"/>
                  </a:cxn>
                  <a:cxn ang="0">
                    <a:pos x="T6" y="T7"/>
                  </a:cxn>
                  <a:cxn ang="0">
                    <a:pos x="T8" y="T9"/>
                  </a:cxn>
                  <a:cxn ang="0">
                    <a:pos x="T10" y="T11"/>
                  </a:cxn>
                </a:cxnLst>
                <a:rect l="0" t="0" r="r" b="b"/>
                <a:pathLst>
                  <a:path w="235" h="227">
                    <a:moveTo>
                      <a:pt x="0" y="105"/>
                    </a:moveTo>
                    <a:cubicBezTo>
                      <a:pt x="8" y="101"/>
                      <a:pt x="23" y="99"/>
                      <a:pt x="39" y="84"/>
                    </a:cubicBezTo>
                    <a:cubicBezTo>
                      <a:pt x="50" y="72"/>
                      <a:pt x="64" y="39"/>
                      <a:pt x="64" y="39"/>
                    </a:cubicBezTo>
                    <a:cubicBezTo>
                      <a:pt x="82" y="7"/>
                      <a:pt x="108" y="0"/>
                      <a:pt x="139" y="0"/>
                    </a:cubicBezTo>
                    <a:cubicBezTo>
                      <a:pt x="191" y="0"/>
                      <a:pt x="235" y="46"/>
                      <a:pt x="232" y="98"/>
                    </a:cubicBezTo>
                    <a:cubicBezTo>
                      <a:pt x="232" y="110"/>
                      <a:pt x="220" y="188"/>
                      <a:pt x="169" y="227"/>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70" name="Freeform 315"/>
              <p:cNvSpPr>
                <a:spLocks/>
              </p:cNvSpPr>
              <p:nvPr/>
            </p:nvSpPr>
            <p:spPr bwMode="auto">
              <a:xfrm>
                <a:off x="7531" y="1889"/>
                <a:ext cx="119" cy="129"/>
              </a:xfrm>
              <a:custGeom>
                <a:avLst/>
                <a:gdLst>
                  <a:gd name="T0" fmla="*/ 77 w 164"/>
                  <a:gd name="T1" fmla="*/ 178 h 178"/>
                  <a:gd name="T2" fmla="*/ 162 w 164"/>
                  <a:gd name="T3" fmla="*/ 51 h 178"/>
                  <a:gd name="T4" fmla="*/ 111 w 164"/>
                  <a:gd name="T5" fmla="*/ 0 h 178"/>
                  <a:gd name="T6" fmla="*/ 62 w 164"/>
                  <a:gd name="T7" fmla="*/ 36 h 178"/>
                  <a:gd name="T8" fmla="*/ 38 w 164"/>
                  <a:gd name="T9" fmla="*/ 81 h 178"/>
                  <a:gd name="T10" fmla="*/ 0 w 164"/>
                  <a:gd name="T11" fmla="*/ 106 h 178"/>
                </a:gdLst>
                <a:ahLst/>
                <a:cxnLst>
                  <a:cxn ang="0">
                    <a:pos x="T0" y="T1"/>
                  </a:cxn>
                  <a:cxn ang="0">
                    <a:pos x="T2" y="T3"/>
                  </a:cxn>
                  <a:cxn ang="0">
                    <a:pos x="T4" y="T5"/>
                  </a:cxn>
                  <a:cxn ang="0">
                    <a:pos x="T6" y="T7"/>
                  </a:cxn>
                  <a:cxn ang="0">
                    <a:pos x="T8" y="T9"/>
                  </a:cxn>
                  <a:cxn ang="0">
                    <a:pos x="T10" y="T11"/>
                  </a:cxn>
                </a:cxnLst>
                <a:rect l="0" t="0" r="r" b="b"/>
                <a:pathLst>
                  <a:path w="164" h="178">
                    <a:moveTo>
                      <a:pt x="77" y="178"/>
                    </a:moveTo>
                    <a:cubicBezTo>
                      <a:pt x="137" y="140"/>
                      <a:pt x="164" y="78"/>
                      <a:pt x="162" y="51"/>
                    </a:cubicBezTo>
                    <a:cubicBezTo>
                      <a:pt x="159" y="18"/>
                      <a:pt x="139" y="0"/>
                      <a:pt x="111" y="0"/>
                    </a:cubicBezTo>
                    <a:cubicBezTo>
                      <a:pt x="88" y="0"/>
                      <a:pt x="70" y="14"/>
                      <a:pt x="62" y="36"/>
                    </a:cubicBezTo>
                    <a:cubicBezTo>
                      <a:pt x="58" y="50"/>
                      <a:pt x="49" y="69"/>
                      <a:pt x="38" y="81"/>
                    </a:cubicBezTo>
                    <a:cubicBezTo>
                      <a:pt x="25" y="94"/>
                      <a:pt x="3" y="104"/>
                      <a:pt x="0" y="106"/>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71" name="Freeform 316"/>
              <p:cNvSpPr>
                <a:spLocks/>
              </p:cNvSpPr>
              <p:nvPr/>
            </p:nvSpPr>
            <p:spPr bwMode="auto">
              <a:xfrm>
                <a:off x="7536" y="1822"/>
                <a:ext cx="172" cy="59"/>
              </a:xfrm>
              <a:custGeom>
                <a:avLst/>
                <a:gdLst>
                  <a:gd name="T0" fmla="*/ 0 w 236"/>
                  <a:gd name="T1" fmla="*/ 56 h 81"/>
                  <a:gd name="T2" fmla="*/ 111 w 236"/>
                  <a:gd name="T3" fmla="*/ 0 h 81"/>
                  <a:gd name="T4" fmla="*/ 236 w 236"/>
                  <a:gd name="T5" fmla="*/ 81 h 81"/>
                </a:gdLst>
                <a:ahLst/>
                <a:cxnLst>
                  <a:cxn ang="0">
                    <a:pos x="T0" y="T1"/>
                  </a:cxn>
                  <a:cxn ang="0">
                    <a:pos x="T2" y="T3"/>
                  </a:cxn>
                  <a:cxn ang="0">
                    <a:pos x="T4" y="T5"/>
                  </a:cxn>
                </a:cxnLst>
                <a:rect l="0" t="0" r="r" b="b"/>
                <a:pathLst>
                  <a:path w="236" h="81">
                    <a:moveTo>
                      <a:pt x="0" y="56"/>
                    </a:moveTo>
                    <a:cubicBezTo>
                      <a:pt x="25" y="22"/>
                      <a:pt x="65" y="0"/>
                      <a:pt x="111" y="0"/>
                    </a:cubicBezTo>
                    <a:cubicBezTo>
                      <a:pt x="166" y="0"/>
                      <a:pt x="214" y="33"/>
                      <a:pt x="236" y="81"/>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72" name="Freeform 317"/>
              <p:cNvSpPr>
                <a:spLocks/>
              </p:cNvSpPr>
              <p:nvPr/>
            </p:nvSpPr>
            <p:spPr bwMode="auto">
              <a:xfrm>
                <a:off x="7551" y="1788"/>
                <a:ext cx="141" cy="21"/>
              </a:xfrm>
              <a:custGeom>
                <a:avLst/>
                <a:gdLst>
                  <a:gd name="T0" fmla="*/ 0 w 195"/>
                  <a:gd name="T1" fmla="*/ 25 h 29"/>
                  <a:gd name="T2" fmla="*/ 94 w 195"/>
                  <a:gd name="T3" fmla="*/ 0 h 29"/>
                  <a:gd name="T4" fmla="*/ 195 w 195"/>
                  <a:gd name="T5" fmla="*/ 29 h 29"/>
                </a:gdLst>
                <a:ahLst/>
                <a:cxnLst>
                  <a:cxn ang="0">
                    <a:pos x="T0" y="T1"/>
                  </a:cxn>
                  <a:cxn ang="0">
                    <a:pos x="T2" y="T3"/>
                  </a:cxn>
                  <a:cxn ang="0">
                    <a:pos x="T4" y="T5"/>
                  </a:cxn>
                </a:cxnLst>
                <a:rect l="0" t="0" r="r" b="b"/>
                <a:pathLst>
                  <a:path w="195" h="29">
                    <a:moveTo>
                      <a:pt x="0" y="25"/>
                    </a:moveTo>
                    <a:cubicBezTo>
                      <a:pt x="28" y="9"/>
                      <a:pt x="60" y="0"/>
                      <a:pt x="94" y="0"/>
                    </a:cubicBezTo>
                    <a:cubicBezTo>
                      <a:pt x="132" y="0"/>
                      <a:pt x="166" y="10"/>
                      <a:pt x="195" y="29"/>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73" name="Freeform 318"/>
              <p:cNvSpPr>
                <a:spLocks/>
              </p:cNvSpPr>
              <p:nvPr/>
            </p:nvSpPr>
            <p:spPr bwMode="auto">
              <a:xfrm>
                <a:off x="7542" y="1918"/>
                <a:ext cx="71" cy="84"/>
              </a:xfrm>
              <a:custGeom>
                <a:avLst/>
                <a:gdLst>
                  <a:gd name="T0" fmla="*/ 96 w 97"/>
                  <a:gd name="T1" fmla="*/ 0 h 116"/>
                  <a:gd name="T2" fmla="*/ 62 w 97"/>
                  <a:gd name="T3" fmla="*/ 72 h 116"/>
                  <a:gd name="T4" fmla="*/ 0 w 97"/>
                  <a:gd name="T5" fmla="*/ 116 h 116"/>
                </a:gdLst>
                <a:ahLst/>
                <a:cxnLst>
                  <a:cxn ang="0">
                    <a:pos x="T0" y="T1"/>
                  </a:cxn>
                  <a:cxn ang="0">
                    <a:pos x="T2" y="T3"/>
                  </a:cxn>
                  <a:cxn ang="0">
                    <a:pos x="T4" y="T5"/>
                  </a:cxn>
                </a:cxnLst>
                <a:rect l="0" t="0" r="r" b="b"/>
                <a:pathLst>
                  <a:path w="97" h="116">
                    <a:moveTo>
                      <a:pt x="96" y="0"/>
                    </a:moveTo>
                    <a:cubicBezTo>
                      <a:pt x="96" y="0"/>
                      <a:pt x="97" y="35"/>
                      <a:pt x="62" y="72"/>
                    </a:cubicBezTo>
                    <a:cubicBezTo>
                      <a:pt x="28" y="109"/>
                      <a:pt x="0" y="116"/>
                      <a:pt x="0" y="116"/>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1043" name="Group 358"/>
            <p:cNvGrpSpPr>
              <a:grpSpLocks noChangeAspect="1"/>
            </p:cNvGrpSpPr>
            <p:nvPr/>
          </p:nvGrpSpPr>
          <p:grpSpPr bwMode="auto">
            <a:xfrm>
              <a:off x="5631437" y="4012223"/>
              <a:ext cx="333213" cy="400821"/>
              <a:chOff x="7498" y="2505"/>
              <a:chExt cx="207" cy="249"/>
            </a:xfrm>
          </p:grpSpPr>
          <p:sp>
            <p:nvSpPr>
              <p:cNvPr id="1067" name="Oval 359"/>
              <p:cNvSpPr>
                <a:spLocks noChangeArrowheads="1"/>
              </p:cNvSpPr>
              <p:nvPr/>
            </p:nvSpPr>
            <p:spPr bwMode="auto">
              <a:xfrm>
                <a:off x="7541" y="2549"/>
                <a:ext cx="120" cy="120"/>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68" name="Freeform 360"/>
              <p:cNvSpPr>
                <a:spLocks/>
              </p:cNvSpPr>
              <p:nvPr/>
            </p:nvSpPr>
            <p:spPr bwMode="auto">
              <a:xfrm>
                <a:off x="7498" y="2505"/>
                <a:ext cx="207" cy="249"/>
              </a:xfrm>
              <a:custGeom>
                <a:avLst/>
                <a:gdLst>
                  <a:gd name="T0" fmla="*/ 285 w 285"/>
                  <a:gd name="T1" fmla="*/ 143 h 343"/>
                  <a:gd name="T2" fmla="*/ 142 w 285"/>
                  <a:gd name="T3" fmla="*/ 0 h 343"/>
                  <a:gd name="T4" fmla="*/ 0 w 285"/>
                  <a:gd name="T5" fmla="*/ 143 h 343"/>
                  <a:gd name="T6" fmla="*/ 35 w 285"/>
                  <a:gd name="T7" fmla="*/ 237 h 343"/>
                  <a:gd name="T8" fmla="*/ 49 w 285"/>
                  <a:gd name="T9" fmla="*/ 251 h 343"/>
                  <a:gd name="T10" fmla="*/ 141 w 285"/>
                  <a:gd name="T11" fmla="*/ 343 h 343"/>
                  <a:gd name="T12" fmla="*/ 233 w 285"/>
                  <a:gd name="T13" fmla="*/ 252 h 343"/>
                  <a:gd name="T14" fmla="*/ 285 w 285"/>
                  <a:gd name="T15" fmla="*/ 143 h 3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5" h="343">
                    <a:moveTo>
                      <a:pt x="285" y="143"/>
                    </a:moveTo>
                    <a:cubicBezTo>
                      <a:pt x="285" y="64"/>
                      <a:pt x="221" y="0"/>
                      <a:pt x="142" y="0"/>
                    </a:cubicBezTo>
                    <a:cubicBezTo>
                      <a:pt x="64" y="0"/>
                      <a:pt x="0" y="64"/>
                      <a:pt x="0" y="143"/>
                    </a:cubicBezTo>
                    <a:cubicBezTo>
                      <a:pt x="0" y="179"/>
                      <a:pt x="13" y="212"/>
                      <a:pt x="35" y="237"/>
                    </a:cubicBezTo>
                    <a:cubicBezTo>
                      <a:pt x="40" y="242"/>
                      <a:pt x="44" y="246"/>
                      <a:pt x="49" y="251"/>
                    </a:cubicBezTo>
                    <a:cubicBezTo>
                      <a:pt x="141" y="343"/>
                      <a:pt x="141" y="343"/>
                      <a:pt x="141" y="343"/>
                    </a:cubicBezTo>
                    <a:cubicBezTo>
                      <a:pt x="233" y="252"/>
                      <a:pt x="233" y="252"/>
                      <a:pt x="233" y="252"/>
                    </a:cubicBezTo>
                    <a:cubicBezTo>
                      <a:pt x="265" y="226"/>
                      <a:pt x="285" y="187"/>
                      <a:pt x="285" y="143"/>
                    </a:cubicBez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1044" name="Group 373"/>
            <p:cNvGrpSpPr>
              <a:grpSpLocks noChangeAspect="1"/>
            </p:cNvGrpSpPr>
            <p:nvPr/>
          </p:nvGrpSpPr>
          <p:grpSpPr bwMode="auto">
            <a:xfrm>
              <a:off x="5627723" y="3536430"/>
              <a:ext cx="340640" cy="304248"/>
              <a:chOff x="7473" y="2118"/>
              <a:chExt cx="234" cy="209"/>
            </a:xfrm>
          </p:grpSpPr>
          <p:sp>
            <p:nvSpPr>
              <p:cNvPr id="1064" name="Freeform 374"/>
              <p:cNvSpPr>
                <a:spLocks/>
              </p:cNvSpPr>
              <p:nvPr/>
            </p:nvSpPr>
            <p:spPr bwMode="auto">
              <a:xfrm>
                <a:off x="7473" y="2196"/>
                <a:ext cx="234" cy="131"/>
              </a:xfrm>
              <a:custGeom>
                <a:avLst/>
                <a:gdLst>
                  <a:gd name="T0" fmla="*/ 0 w 234"/>
                  <a:gd name="T1" fmla="*/ 0 h 131"/>
                  <a:gd name="T2" fmla="*/ 0 w 234"/>
                  <a:gd name="T3" fmla="*/ 131 h 131"/>
                  <a:gd name="T4" fmla="*/ 234 w 234"/>
                  <a:gd name="T5" fmla="*/ 131 h 131"/>
                  <a:gd name="T6" fmla="*/ 234 w 234"/>
                  <a:gd name="T7" fmla="*/ 0 h 131"/>
                  <a:gd name="T8" fmla="*/ 116 w 234"/>
                  <a:gd name="T9" fmla="*/ 57 h 131"/>
                  <a:gd name="T10" fmla="*/ 0 w 234"/>
                  <a:gd name="T11" fmla="*/ 0 h 131"/>
                </a:gdLst>
                <a:ahLst/>
                <a:cxnLst>
                  <a:cxn ang="0">
                    <a:pos x="T0" y="T1"/>
                  </a:cxn>
                  <a:cxn ang="0">
                    <a:pos x="T2" y="T3"/>
                  </a:cxn>
                  <a:cxn ang="0">
                    <a:pos x="T4" y="T5"/>
                  </a:cxn>
                  <a:cxn ang="0">
                    <a:pos x="T6" y="T7"/>
                  </a:cxn>
                  <a:cxn ang="0">
                    <a:pos x="T8" y="T9"/>
                  </a:cxn>
                  <a:cxn ang="0">
                    <a:pos x="T10" y="T11"/>
                  </a:cxn>
                </a:cxnLst>
                <a:rect l="0" t="0" r="r" b="b"/>
                <a:pathLst>
                  <a:path w="234" h="131">
                    <a:moveTo>
                      <a:pt x="0" y="0"/>
                    </a:moveTo>
                    <a:lnTo>
                      <a:pt x="0" y="131"/>
                    </a:lnTo>
                    <a:lnTo>
                      <a:pt x="234" y="131"/>
                    </a:lnTo>
                    <a:lnTo>
                      <a:pt x="234" y="0"/>
                    </a:lnTo>
                    <a:lnTo>
                      <a:pt x="116" y="57"/>
                    </a:lnTo>
                    <a:lnTo>
                      <a:pt x="0"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65" name="Freeform 375"/>
              <p:cNvSpPr>
                <a:spLocks/>
              </p:cNvSpPr>
              <p:nvPr/>
            </p:nvSpPr>
            <p:spPr bwMode="auto">
              <a:xfrm>
                <a:off x="7489" y="2118"/>
                <a:ext cx="203" cy="86"/>
              </a:xfrm>
              <a:custGeom>
                <a:avLst/>
                <a:gdLst>
                  <a:gd name="T0" fmla="*/ 0 w 203"/>
                  <a:gd name="T1" fmla="*/ 86 h 86"/>
                  <a:gd name="T2" fmla="*/ 0 w 203"/>
                  <a:gd name="T3" fmla="*/ 0 h 86"/>
                  <a:gd name="T4" fmla="*/ 155 w 203"/>
                  <a:gd name="T5" fmla="*/ 0 h 86"/>
                  <a:gd name="T6" fmla="*/ 203 w 203"/>
                  <a:gd name="T7" fmla="*/ 48 h 86"/>
                  <a:gd name="T8" fmla="*/ 203 w 203"/>
                  <a:gd name="T9" fmla="*/ 86 h 86"/>
                </a:gdLst>
                <a:ahLst/>
                <a:cxnLst>
                  <a:cxn ang="0">
                    <a:pos x="T0" y="T1"/>
                  </a:cxn>
                  <a:cxn ang="0">
                    <a:pos x="T2" y="T3"/>
                  </a:cxn>
                  <a:cxn ang="0">
                    <a:pos x="T4" y="T5"/>
                  </a:cxn>
                  <a:cxn ang="0">
                    <a:pos x="T6" y="T7"/>
                  </a:cxn>
                  <a:cxn ang="0">
                    <a:pos x="T8" y="T9"/>
                  </a:cxn>
                </a:cxnLst>
                <a:rect l="0" t="0" r="r" b="b"/>
                <a:pathLst>
                  <a:path w="203" h="86">
                    <a:moveTo>
                      <a:pt x="0" y="86"/>
                    </a:moveTo>
                    <a:lnTo>
                      <a:pt x="0" y="0"/>
                    </a:lnTo>
                    <a:lnTo>
                      <a:pt x="155" y="0"/>
                    </a:lnTo>
                    <a:lnTo>
                      <a:pt x="203" y="48"/>
                    </a:lnTo>
                    <a:lnTo>
                      <a:pt x="203" y="86"/>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66" name="Freeform 376"/>
              <p:cNvSpPr>
                <a:spLocks/>
              </p:cNvSpPr>
              <p:nvPr/>
            </p:nvSpPr>
            <p:spPr bwMode="auto">
              <a:xfrm>
                <a:off x="7638" y="2118"/>
                <a:ext cx="54" cy="48"/>
              </a:xfrm>
              <a:custGeom>
                <a:avLst/>
                <a:gdLst>
                  <a:gd name="T0" fmla="*/ 54 w 54"/>
                  <a:gd name="T1" fmla="*/ 48 h 48"/>
                  <a:gd name="T2" fmla="*/ 0 w 54"/>
                  <a:gd name="T3" fmla="*/ 48 h 48"/>
                  <a:gd name="T4" fmla="*/ 0 w 54"/>
                  <a:gd name="T5" fmla="*/ 0 h 48"/>
                </a:gdLst>
                <a:ahLst/>
                <a:cxnLst>
                  <a:cxn ang="0">
                    <a:pos x="T0" y="T1"/>
                  </a:cxn>
                  <a:cxn ang="0">
                    <a:pos x="T2" y="T3"/>
                  </a:cxn>
                  <a:cxn ang="0">
                    <a:pos x="T4" y="T5"/>
                  </a:cxn>
                </a:cxnLst>
                <a:rect l="0" t="0" r="r" b="b"/>
                <a:pathLst>
                  <a:path w="54" h="48">
                    <a:moveTo>
                      <a:pt x="54" y="48"/>
                    </a:moveTo>
                    <a:lnTo>
                      <a:pt x="0" y="48"/>
                    </a:lnTo>
                    <a:lnTo>
                      <a:pt x="0"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1045" name="Group 172"/>
            <p:cNvGrpSpPr>
              <a:grpSpLocks noChangeAspect="1"/>
            </p:cNvGrpSpPr>
            <p:nvPr/>
          </p:nvGrpSpPr>
          <p:grpSpPr bwMode="auto">
            <a:xfrm>
              <a:off x="5605162" y="733449"/>
              <a:ext cx="385763" cy="284163"/>
              <a:chOff x="3795" y="2113"/>
              <a:chExt cx="243" cy="179"/>
            </a:xfrm>
          </p:grpSpPr>
          <p:sp>
            <p:nvSpPr>
              <p:cNvPr id="1062" name="Rectangle 173"/>
              <p:cNvSpPr>
                <a:spLocks noChangeArrowheads="1"/>
              </p:cNvSpPr>
              <p:nvPr/>
            </p:nvSpPr>
            <p:spPr bwMode="auto">
              <a:xfrm>
                <a:off x="3795" y="2113"/>
                <a:ext cx="243" cy="179"/>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63" name="Line 174"/>
              <p:cNvSpPr>
                <a:spLocks noChangeShapeType="1"/>
              </p:cNvSpPr>
              <p:nvPr/>
            </p:nvSpPr>
            <p:spPr bwMode="auto">
              <a:xfrm>
                <a:off x="3908" y="2261"/>
                <a:ext cx="16"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1046" name="Group 281"/>
            <p:cNvGrpSpPr>
              <a:grpSpLocks noChangeAspect="1"/>
            </p:cNvGrpSpPr>
            <p:nvPr/>
          </p:nvGrpSpPr>
          <p:grpSpPr bwMode="auto">
            <a:xfrm>
              <a:off x="5601193" y="2624902"/>
              <a:ext cx="393700" cy="242888"/>
              <a:chOff x="170" y="552"/>
              <a:chExt cx="248" cy="153"/>
            </a:xfrm>
          </p:grpSpPr>
          <p:sp>
            <p:nvSpPr>
              <p:cNvPr id="1058" name="Freeform 282"/>
              <p:cNvSpPr>
                <a:spLocks/>
              </p:cNvSpPr>
              <p:nvPr/>
            </p:nvSpPr>
            <p:spPr bwMode="auto">
              <a:xfrm>
                <a:off x="170" y="552"/>
                <a:ext cx="248" cy="153"/>
              </a:xfrm>
              <a:custGeom>
                <a:avLst/>
                <a:gdLst>
                  <a:gd name="T0" fmla="*/ 307 w 343"/>
                  <a:gd name="T1" fmla="*/ 0 h 210"/>
                  <a:gd name="T2" fmla="*/ 343 w 343"/>
                  <a:gd name="T3" fmla="*/ 36 h 210"/>
                  <a:gd name="T4" fmla="*/ 343 w 343"/>
                  <a:gd name="T5" fmla="*/ 174 h 210"/>
                  <a:gd name="T6" fmla="*/ 307 w 343"/>
                  <a:gd name="T7" fmla="*/ 210 h 210"/>
                  <a:gd name="T8" fmla="*/ 36 w 343"/>
                  <a:gd name="T9" fmla="*/ 210 h 210"/>
                  <a:gd name="T10" fmla="*/ 0 w 343"/>
                  <a:gd name="T11" fmla="*/ 174 h 210"/>
                  <a:gd name="T12" fmla="*/ 0 w 343"/>
                  <a:gd name="T13" fmla="*/ 36 h 210"/>
                  <a:gd name="T14" fmla="*/ 36 w 343"/>
                  <a:gd name="T15" fmla="*/ 0 h 210"/>
                  <a:gd name="T16" fmla="*/ 307 w 343"/>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210">
                    <a:moveTo>
                      <a:pt x="307" y="0"/>
                    </a:moveTo>
                    <a:cubicBezTo>
                      <a:pt x="327" y="0"/>
                      <a:pt x="343" y="16"/>
                      <a:pt x="343" y="36"/>
                    </a:cubicBezTo>
                    <a:cubicBezTo>
                      <a:pt x="343" y="174"/>
                      <a:pt x="343" y="174"/>
                      <a:pt x="343" y="174"/>
                    </a:cubicBezTo>
                    <a:cubicBezTo>
                      <a:pt x="343" y="194"/>
                      <a:pt x="327" y="210"/>
                      <a:pt x="307" y="210"/>
                    </a:cubicBezTo>
                    <a:cubicBezTo>
                      <a:pt x="36" y="210"/>
                      <a:pt x="36" y="210"/>
                      <a:pt x="36" y="210"/>
                    </a:cubicBezTo>
                    <a:cubicBezTo>
                      <a:pt x="16" y="210"/>
                      <a:pt x="0" y="194"/>
                      <a:pt x="0" y="174"/>
                    </a:cubicBezTo>
                    <a:cubicBezTo>
                      <a:pt x="0" y="36"/>
                      <a:pt x="0" y="36"/>
                      <a:pt x="0" y="36"/>
                    </a:cubicBezTo>
                    <a:cubicBezTo>
                      <a:pt x="0" y="16"/>
                      <a:pt x="16" y="0"/>
                      <a:pt x="36" y="0"/>
                    </a:cubicBezTo>
                    <a:lnTo>
                      <a:pt x="307"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59" name="Line 283"/>
              <p:cNvSpPr>
                <a:spLocks noChangeShapeType="1"/>
              </p:cNvSpPr>
              <p:nvPr/>
            </p:nvSpPr>
            <p:spPr bwMode="auto">
              <a:xfrm>
                <a:off x="251" y="648"/>
                <a:ext cx="85"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60" name="Oval 284"/>
              <p:cNvSpPr>
                <a:spLocks noChangeArrowheads="1"/>
              </p:cNvSpPr>
              <p:nvPr/>
            </p:nvSpPr>
            <p:spPr bwMode="auto">
              <a:xfrm>
                <a:off x="225" y="600"/>
                <a:ext cx="16" cy="17"/>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61" name="Oval 285"/>
              <p:cNvSpPr>
                <a:spLocks noChangeArrowheads="1"/>
              </p:cNvSpPr>
              <p:nvPr/>
            </p:nvSpPr>
            <p:spPr bwMode="auto">
              <a:xfrm>
                <a:off x="346" y="600"/>
                <a:ext cx="17" cy="17"/>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1047" name="Group 4"/>
            <p:cNvGrpSpPr>
              <a:grpSpLocks noChangeAspect="1"/>
            </p:cNvGrpSpPr>
            <p:nvPr/>
          </p:nvGrpSpPr>
          <p:grpSpPr bwMode="auto">
            <a:xfrm>
              <a:off x="5602781" y="1750005"/>
              <a:ext cx="390525" cy="288925"/>
              <a:chOff x="3530" y="524"/>
              <a:chExt cx="246" cy="182"/>
            </a:xfrm>
          </p:grpSpPr>
          <p:sp>
            <p:nvSpPr>
              <p:cNvPr id="1053" name="Rectangle 5"/>
              <p:cNvSpPr>
                <a:spLocks noChangeArrowheads="1"/>
              </p:cNvSpPr>
              <p:nvPr/>
            </p:nvSpPr>
            <p:spPr bwMode="auto">
              <a:xfrm>
                <a:off x="3530" y="524"/>
                <a:ext cx="246" cy="182"/>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1054" name="Rectangle 6"/>
              <p:cNvSpPr>
                <a:spLocks noChangeArrowheads="1"/>
              </p:cNvSpPr>
              <p:nvPr/>
            </p:nvSpPr>
            <p:spPr bwMode="auto">
              <a:xfrm>
                <a:off x="3563" y="557"/>
                <a:ext cx="181" cy="34"/>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1055" name="Rectangle 7"/>
              <p:cNvSpPr>
                <a:spLocks noChangeArrowheads="1"/>
              </p:cNvSpPr>
              <p:nvPr/>
            </p:nvSpPr>
            <p:spPr bwMode="auto">
              <a:xfrm>
                <a:off x="3694" y="623"/>
                <a:ext cx="50" cy="50"/>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1056" name="Line 8"/>
              <p:cNvSpPr>
                <a:spLocks noChangeShapeType="1"/>
              </p:cNvSpPr>
              <p:nvPr/>
            </p:nvSpPr>
            <p:spPr bwMode="auto">
              <a:xfrm>
                <a:off x="3563" y="623"/>
                <a:ext cx="97"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1057" name="Line 9"/>
              <p:cNvSpPr>
                <a:spLocks noChangeShapeType="1"/>
              </p:cNvSpPr>
              <p:nvPr/>
            </p:nvSpPr>
            <p:spPr bwMode="auto">
              <a:xfrm>
                <a:off x="3563" y="673"/>
                <a:ext cx="97"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grpSp>
        <p:grpSp>
          <p:nvGrpSpPr>
            <p:cNvPr id="1048" name="Group 43"/>
            <p:cNvGrpSpPr>
              <a:grpSpLocks noChangeAspect="1"/>
            </p:cNvGrpSpPr>
            <p:nvPr/>
          </p:nvGrpSpPr>
          <p:grpSpPr bwMode="auto">
            <a:xfrm>
              <a:off x="5591668" y="2210472"/>
              <a:ext cx="412750" cy="242888"/>
              <a:chOff x="3534" y="1307"/>
              <a:chExt cx="260" cy="153"/>
            </a:xfrm>
          </p:grpSpPr>
          <p:sp>
            <p:nvSpPr>
              <p:cNvPr id="1049" name="Freeform 44"/>
              <p:cNvSpPr>
                <a:spLocks/>
              </p:cNvSpPr>
              <p:nvPr/>
            </p:nvSpPr>
            <p:spPr bwMode="auto">
              <a:xfrm>
                <a:off x="3534" y="1307"/>
                <a:ext cx="90" cy="53"/>
              </a:xfrm>
              <a:custGeom>
                <a:avLst/>
                <a:gdLst>
                  <a:gd name="T0" fmla="*/ 0 w 90"/>
                  <a:gd name="T1" fmla="*/ 0 h 53"/>
                  <a:gd name="T2" fmla="*/ 90 w 90"/>
                  <a:gd name="T3" fmla="*/ 0 h 53"/>
                  <a:gd name="T4" fmla="*/ 90 w 90"/>
                  <a:gd name="T5" fmla="*/ 53 h 53"/>
                  <a:gd name="T6" fmla="*/ 0 w 90"/>
                  <a:gd name="T7" fmla="*/ 53 h 53"/>
                </a:gdLst>
                <a:ahLst/>
                <a:cxnLst>
                  <a:cxn ang="0">
                    <a:pos x="T0" y="T1"/>
                  </a:cxn>
                  <a:cxn ang="0">
                    <a:pos x="T2" y="T3"/>
                  </a:cxn>
                  <a:cxn ang="0">
                    <a:pos x="T4" y="T5"/>
                  </a:cxn>
                  <a:cxn ang="0">
                    <a:pos x="T6" y="T7"/>
                  </a:cxn>
                </a:cxnLst>
                <a:rect l="0" t="0" r="r" b="b"/>
                <a:pathLst>
                  <a:path w="90" h="53">
                    <a:moveTo>
                      <a:pt x="0" y="0"/>
                    </a:moveTo>
                    <a:lnTo>
                      <a:pt x="90" y="0"/>
                    </a:lnTo>
                    <a:lnTo>
                      <a:pt x="90" y="53"/>
                    </a:lnTo>
                    <a:lnTo>
                      <a:pt x="0" y="53"/>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1050" name="Freeform 45"/>
              <p:cNvSpPr>
                <a:spLocks/>
              </p:cNvSpPr>
              <p:nvPr/>
            </p:nvSpPr>
            <p:spPr bwMode="auto">
              <a:xfrm>
                <a:off x="3534" y="1407"/>
                <a:ext cx="90" cy="53"/>
              </a:xfrm>
              <a:custGeom>
                <a:avLst/>
                <a:gdLst>
                  <a:gd name="T0" fmla="*/ 0 w 90"/>
                  <a:gd name="T1" fmla="*/ 0 h 53"/>
                  <a:gd name="T2" fmla="*/ 90 w 90"/>
                  <a:gd name="T3" fmla="*/ 0 h 53"/>
                  <a:gd name="T4" fmla="*/ 90 w 90"/>
                  <a:gd name="T5" fmla="*/ 53 h 53"/>
                  <a:gd name="T6" fmla="*/ 0 w 90"/>
                  <a:gd name="T7" fmla="*/ 53 h 53"/>
                </a:gdLst>
                <a:ahLst/>
                <a:cxnLst>
                  <a:cxn ang="0">
                    <a:pos x="T0" y="T1"/>
                  </a:cxn>
                  <a:cxn ang="0">
                    <a:pos x="T2" y="T3"/>
                  </a:cxn>
                  <a:cxn ang="0">
                    <a:pos x="T4" y="T5"/>
                  </a:cxn>
                  <a:cxn ang="0">
                    <a:pos x="T6" y="T7"/>
                  </a:cxn>
                </a:cxnLst>
                <a:rect l="0" t="0" r="r" b="b"/>
                <a:pathLst>
                  <a:path w="90" h="53">
                    <a:moveTo>
                      <a:pt x="0" y="0"/>
                    </a:moveTo>
                    <a:lnTo>
                      <a:pt x="90" y="0"/>
                    </a:lnTo>
                    <a:lnTo>
                      <a:pt x="90" y="53"/>
                    </a:lnTo>
                    <a:lnTo>
                      <a:pt x="0" y="53"/>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1051" name="Freeform 46"/>
              <p:cNvSpPr>
                <a:spLocks/>
              </p:cNvSpPr>
              <p:nvPr/>
            </p:nvSpPr>
            <p:spPr bwMode="auto">
              <a:xfrm>
                <a:off x="3624" y="1333"/>
                <a:ext cx="82" cy="100"/>
              </a:xfrm>
              <a:custGeom>
                <a:avLst/>
                <a:gdLst>
                  <a:gd name="T0" fmla="*/ 0 w 82"/>
                  <a:gd name="T1" fmla="*/ 0 h 100"/>
                  <a:gd name="T2" fmla="*/ 82 w 82"/>
                  <a:gd name="T3" fmla="*/ 0 h 100"/>
                  <a:gd name="T4" fmla="*/ 82 w 82"/>
                  <a:gd name="T5" fmla="*/ 100 h 100"/>
                  <a:gd name="T6" fmla="*/ 0 w 82"/>
                  <a:gd name="T7" fmla="*/ 100 h 100"/>
                </a:gdLst>
                <a:ahLst/>
                <a:cxnLst>
                  <a:cxn ang="0">
                    <a:pos x="T0" y="T1"/>
                  </a:cxn>
                  <a:cxn ang="0">
                    <a:pos x="T2" y="T3"/>
                  </a:cxn>
                  <a:cxn ang="0">
                    <a:pos x="T4" y="T5"/>
                  </a:cxn>
                  <a:cxn ang="0">
                    <a:pos x="T6" y="T7"/>
                  </a:cxn>
                </a:cxnLst>
                <a:rect l="0" t="0" r="r" b="b"/>
                <a:pathLst>
                  <a:path w="82" h="100">
                    <a:moveTo>
                      <a:pt x="0" y="0"/>
                    </a:moveTo>
                    <a:lnTo>
                      <a:pt x="82" y="0"/>
                    </a:lnTo>
                    <a:lnTo>
                      <a:pt x="82" y="100"/>
                    </a:lnTo>
                    <a:lnTo>
                      <a:pt x="0" y="10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1052" name="Line 47"/>
              <p:cNvSpPr>
                <a:spLocks noChangeShapeType="1"/>
              </p:cNvSpPr>
              <p:nvPr/>
            </p:nvSpPr>
            <p:spPr bwMode="auto">
              <a:xfrm>
                <a:off x="3706" y="1384"/>
                <a:ext cx="88"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grpSp>
      </p:grpSp>
      <p:pic>
        <p:nvPicPr>
          <p:cNvPr id="548" name="Picture 547">
            <a:extLst>
              <a:ext uri="{FF2B5EF4-FFF2-40B4-BE49-F238E27FC236}">
                <a16:creationId xmlns:a16="http://schemas.microsoft.com/office/drawing/2014/main" id="{50908BAE-89A2-E940-AF3B-59E8D616A316}"/>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V="1">
            <a:off x="8425137" y="-21586"/>
            <a:ext cx="3757576" cy="2421478"/>
          </a:xfrm>
          <a:prstGeom prst="rect">
            <a:avLst/>
          </a:prstGeom>
        </p:spPr>
      </p:pic>
      <p:sp>
        <p:nvSpPr>
          <p:cNvPr id="549" name="Rectangle 548">
            <a:extLst>
              <a:ext uri="{FF2B5EF4-FFF2-40B4-BE49-F238E27FC236}">
                <a16:creationId xmlns:a16="http://schemas.microsoft.com/office/drawing/2014/main" id="{B8E6FFDA-1F44-EA41-BD79-2A71BC760513}"/>
              </a:ext>
            </a:extLst>
          </p:cNvPr>
          <p:cNvSpPr/>
          <p:nvPr/>
        </p:nvSpPr>
        <p:spPr bwMode="auto">
          <a:xfrm>
            <a:off x="1927154" y="4541121"/>
            <a:ext cx="2090081" cy="38151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defTabSz="932293" fontAlgn="base">
              <a:spcBef>
                <a:spcPct val="0"/>
              </a:spcBef>
              <a:spcAft>
                <a:spcPts val="800"/>
              </a:spcAft>
              <a:defRPr/>
            </a:pPr>
            <a:r>
              <a:rPr lang="en-US" sz="1600" kern="0" dirty="0">
                <a:solidFill>
                  <a:schemeClr val="tx2"/>
                </a:solidFill>
                <a:cs typeface="Segoe UI Semilight" panose="020B0402040204020203" pitchFamily="34" charset="0"/>
              </a:rPr>
              <a:t>Bots</a:t>
            </a:r>
          </a:p>
          <a:p>
            <a:pPr defTabSz="932293" fontAlgn="base">
              <a:spcBef>
                <a:spcPct val="0"/>
              </a:spcBef>
              <a:spcAft>
                <a:spcPts val="800"/>
              </a:spcAft>
              <a:defRPr/>
            </a:pPr>
            <a:r>
              <a:rPr lang="en-US" sz="1600" kern="0" dirty="0">
                <a:solidFill>
                  <a:schemeClr val="tx2"/>
                </a:solidFill>
                <a:cs typeface="Segoe UI Semilight" panose="020B0402040204020203" pitchFamily="34" charset="0"/>
              </a:rPr>
              <a:t>Cortana</a:t>
            </a:r>
          </a:p>
        </p:txBody>
      </p:sp>
      <p:sp>
        <p:nvSpPr>
          <p:cNvPr id="550" name="Rectangle 549">
            <a:extLst>
              <a:ext uri="{FF2B5EF4-FFF2-40B4-BE49-F238E27FC236}">
                <a16:creationId xmlns:a16="http://schemas.microsoft.com/office/drawing/2014/main" id="{81DA6720-24F4-EB4B-BAAE-4B71CBC3D0FE}"/>
              </a:ext>
            </a:extLst>
          </p:cNvPr>
          <p:cNvSpPr/>
          <p:nvPr/>
        </p:nvSpPr>
        <p:spPr bwMode="auto">
          <a:xfrm>
            <a:off x="4148389" y="4531787"/>
            <a:ext cx="1835080" cy="38151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defTabSz="932293" fontAlgn="base">
              <a:spcBef>
                <a:spcPct val="0"/>
              </a:spcBef>
              <a:spcAft>
                <a:spcPts val="800"/>
              </a:spcAft>
              <a:defRPr/>
            </a:pPr>
            <a:r>
              <a:rPr lang="en-US" sz="1600" kern="0" dirty="0">
                <a:solidFill>
                  <a:schemeClr val="tx2"/>
                </a:solidFill>
                <a:cs typeface="Segoe UI Semilight" panose="020B0402040204020203" pitchFamily="34" charset="0"/>
              </a:rPr>
              <a:t>Office 365 </a:t>
            </a:r>
          </a:p>
          <a:p>
            <a:pPr defTabSz="932293" fontAlgn="base">
              <a:spcBef>
                <a:spcPct val="0"/>
              </a:spcBef>
              <a:spcAft>
                <a:spcPts val="800"/>
              </a:spcAft>
              <a:defRPr/>
            </a:pPr>
            <a:r>
              <a:rPr lang="en-US" sz="1600" kern="0" dirty="0">
                <a:solidFill>
                  <a:schemeClr val="tx2"/>
                </a:solidFill>
                <a:cs typeface="Segoe UI Semilight" panose="020B0402040204020203" pitchFamily="34" charset="0"/>
              </a:rPr>
              <a:t>Dynamics 365</a:t>
            </a:r>
          </a:p>
          <a:p>
            <a:pPr defTabSz="932293" fontAlgn="base">
              <a:spcBef>
                <a:spcPct val="0"/>
              </a:spcBef>
              <a:spcAft>
                <a:spcPts val="800"/>
              </a:spcAft>
              <a:defRPr/>
            </a:pPr>
            <a:r>
              <a:rPr lang="en-US" sz="1600" kern="0" dirty="0">
                <a:solidFill>
                  <a:schemeClr val="tx2"/>
                </a:solidFill>
                <a:cs typeface="Segoe UI Semilight" panose="020B0402040204020203" pitchFamily="34" charset="0"/>
              </a:rPr>
              <a:t>Skype</a:t>
            </a:r>
          </a:p>
          <a:p>
            <a:pPr defTabSz="932293" fontAlgn="base">
              <a:spcBef>
                <a:spcPct val="0"/>
              </a:spcBef>
              <a:spcAft>
                <a:spcPts val="800"/>
              </a:spcAft>
              <a:defRPr/>
            </a:pPr>
            <a:r>
              <a:rPr lang="en-US" sz="1600" kern="0" dirty="0">
                <a:solidFill>
                  <a:schemeClr val="tx2"/>
                </a:solidFill>
                <a:cs typeface="Segoe UI Semilight" panose="020B0402040204020203" pitchFamily="34" charset="0"/>
              </a:rPr>
              <a:t>SwiftKey</a:t>
            </a:r>
          </a:p>
        </p:txBody>
      </p:sp>
      <p:sp>
        <p:nvSpPr>
          <p:cNvPr id="551" name="Rectangle 550">
            <a:extLst>
              <a:ext uri="{FF2B5EF4-FFF2-40B4-BE49-F238E27FC236}">
                <a16:creationId xmlns:a16="http://schemas.microsoft.com/office/drawing/2014/main" id="{2B3363D1-4E56-7B40-8FAD-3A91AC11F316}"/>
              </a:ext>
            </a:extLst>
          </p:cNvPr>
          <p:cNvSpPr/>
          <p:nvPr/>
        </p:nvSpPr>
        <p:spPr bwMode="auto">
          <a:xfrm>
            <a:off x="6935532" y="4547396"/>
            <a:ext cx="2090081" cy="38151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defTabSz="932293" fontAlgn="base">
              <a:spcBef>
                <a:spcPct val="0"/>
              </a:spcBef>
              <a:spcAft>
                <a:spcPts val="800"/>
              </a:spcAft>
              <a:defRPr/>
            </a:pPr>
            <a:r>
              <a:rPr lang="en-US" sz="1600" kern="0" dirty="0">
                <a:solidFill>
                  <a:schemeClr val="tx2"/>
                </a:solidFill>
                <a:cs typeface="Segoe UI Semilight" panose="020B0402040204020203" pitchFamily="34" charset="0"/>
              </a:rPr>
              <a:t>Azure Machine Service</a:t>
            </a:r>
          </a:p>
          <a:p>
            <a:pPr defTabSz="932293" fontAlgn="base">
              <a:spcBef>
                <a:spcPct val="0"/>
              </a:spcBef>
              <a:spcAft>
                <a:spcPts val="800"/>
              </a:spcAft>
              <a:defRPr/>
            </a:pPr>
            <a:r>
              <a:rPr lang="en-US" sz="1600" kern="0" dirty="0">
                <a:solidFill>
                  <a:schemeClr val="tx2"/>
                </a:solidFill>
                <a:cs typeface="Segoe UI Semilight" panose="020B0402040204020203" pitchFamily="34" charset="0"/>
              </a:rPr>
              <a:t>Cognitive Services</a:t>
            </a:r>
          </a:p>
          <a:p>
            <a:pPr defTabSz="932293" fontAlgn="base">
              <a:spcBef>
                <a:spcPct val="0"/>
              </a:spcBef>
              <a:spcAft>
                <a:spcPts val="800"/>
              </a:spcAft>
              <a:defRPr/>
            </a:pPr>
            <a:r>
              <a:rPr lang="en-US" sz="1600" kern="0" dirty="0">
                <a:solidFill>
                  <a:schemeClr val="tx2"/>
                </a:solidFill>
                <a:cs typeface="Segoe UI Semilight" panose="020B0402040204020203" pitchFamily="34" charset="0"/>
              </a:rPr>
              <a:t>Bot Framework</a:t>
            </a:r>
          </a:p>
          <a:p>
            <a:pPr defTabSz="932293" fontAlgn="base">
              <a:spcBef>
                <a:spcPct val="0"/>
              </a:spcBef>
              <a:spcAft>
                <a:spcPts val="800"/>
              </a:spcAft>
              <a:defRPr/>
            </a:pPr>
            <a:r>
              <a:rPr lang="en-US" sz="1600" kern="0" dirty="0">
                <a:solidFill>
                  <a:schemeClr val="tx2"/>
                </a:solidFill>
                <a:cs typeface="Segoe UI Semilight" panose="020B0402040204020203" pitchFamily="34" charset="0"/>
              </a:rPr>
              <a:t>Cognitive Toolkit</a:t>
            </a:r>
          </a:p>
          <a:p>
            <a:pPr defTabSz="932293" fontAlgn="base">
              <a:spcBef>
                <a:spcPct val="0"/>
              </a:spcBef>
              <a:spcAft>
                <a:spcPts val="800"/>
              </a:spcAft>
              <a:defRPr/>
            </a:pPr>
            <a:r>
              <a:rPr lang="en-US" sz="1600" kern="0" dirty="0">
                <a:solidFill>
                  <a:schemeClr val="tx2"/>
                </a:solidFill>
                <a:cs typeface="Segoe UI Semilight" panose="020B0402040204020203" pitchFamily="34" charset="0"/>
              </a:rPr>
              <a:t>HoloLens</a:t>
            </a:r>
          </a:p>
        </p:txBody>
      </p:sp>
      <p:sp>
        <p:nvSpPr>
          <p:cNvPr id="552" name="Rectangle 551">
            <a:extLst>
              <a:ext uri="{FF2B5EF4-FFF2-40B4-BE49-F238E27FC236}">
                <a16:creationId xmlns:a16="http://schemas.microsoft.com/office/drawing/2014/main" id="{49A8FBB4-A1DA-2342-8356-EFFFFF1B7020}"/>
              </a:ext>
            </a:extLst>
          </p:cNvPr>
          <p:cNvSpPr/>
          <p:nvPr/>
        </p:nvSpPr>
        <p:spPr bwMode="auto">
          <a:xfrm>
            <a:off x="9287920" y="4553561"/>
            <a:ext cx="2555213" cy="46134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defTabSz="932293" fontAlgn="base">
              <a:spcBef>
                <a:spcPct val="0"/>
              </a:spcBef>
              <a:spcAft>
                <a:spcPts val="800"/>
              </a:spcAft>
              <a:defRPr/>
            </a:pPr>
            <a:r>
              <a:rPr lang="en-US" sz="1600" kern="0" dirty="0">
                <a:solidFill>
                  <a:schemeClr val="tx2"/>
                </a:solidFill>
                <a:cs typeface="Segoe UI Semilight" panose="020B0402040204020203" pitchFamily="34" charset="0"/>
              </a:rPr>
              <a:t>Azure Machine Learning</a:t>
            </a:r>
          </a:p>
          <a:p>
            <a:pPr defTabSz="932293" fontAlgn="base">
              <a:spcBef>
                <a:spcPct val="0"/>
              </a:spcBef>
              <a:spcAft>
                <a:spcPts val="800"/>
              </a:spcAft>
              <a:defRPr/>
            </a:pPr>
            <a:r>
              <a:rPr lang="en-US" sz="1600" kern="0" dirty="0">
                <a:solidFill>
                  <a:schemeClr val="tx2"/>
                </a:solidFill>
                <a:cs typeface="Segoe UI Semilight" panose="020B0402040204020203" pitchFamily="34" charset="0"/>
              </a:rPr>
              <a:t>Azure Specialized Compute</a:t>
            </a:r>
          </a:p>
          <a:p>
            <a:pPr defTabSz="932293" fontAlgn="base">
              <a:spcBef>
                <a:spcPct val="0"/>
              </a:spcBef>
              <a:spcAft>
                <a:spcPts val="800"/>
              </a:spcAft>
              <a:defRPr/>
            </a:pPr>
            <a:r>
              <a:rPr lang="en-US" sz="1600" kern="0" dirty="0">
                <a:solidFill>
                  <a:schemeClr val="tx2"/>
                </a:solidFill>
                <a:cs typeface="Segoe UI Semilight" panose="020B0402040204020203" pitchFamily="34" charset="0"/>
              </a:rPr>
              <a:t>SQL Server</a:t>
            </a:r>
          </a:p>
          <a:p>
            <a:pPr defTabSz="932293" fontAlgn="base">
              <a:spcBef>
                <a:spcPct val="0"/>
              </a:spcBef>
              <a:spcAft>
                <a:spcPts val="800"/>
              </a:spcAft>
              <a:defRPr/>
            </a:pPr>
            <a:r>
              <a:rPr lang="en-US" sz="1600" kern="0" dirty="0">
                <a:solidFill>
                  <a:schemeClr val="tx2"/>
                </a:solidFill>
                <a:cs typeface="Segoe UI Semilight" panose="020B0402040204020203" pitchFamily="34" charset="0"/>
              </a:rPr>
              <a:t>HoloLens</a:t>
            </a:r>
          </a:p>
          <a:p>
            <a:pPr defTabSz="932293" fontAlgn="base">
              <a:spcBef>
                <a:spcPct val="0"/>
              </a:spcBef>
              <a:spcAft>
                <a:spcPts val="800"/>
              </a:spcAft>
              <a:defRPr/>
            </a:pPr>
            <a:r>
              <a:rPr lang="en-US" sz="1600" kern="0" dirty="0">
                <a:solidFill>
                  <a:schemeClr val="tx2"/>
                </a:solidFill>
                <a:cs typeface="Segoe UI Semilight" panose="020B0402040204020203" pitchFamily="34" charset="0"/>
              </a:rPr>
              <a:t>Visual Studio IDEs</a:t>
            </a:r>
          </a:p>
          <a:p>
            <a:pPr defTabSz="932293" fontAlgn="base">
              <a:spcBef>
                <a:spcPct val="0"/>
              </a:spcBef>
              <a:spcAft>
                <a:spcPts val="800"/>
              </a:spcAft>
              <a:defRPr/>
            </a:pPr>
            <a:endParaRPr lang="en-US" sz="1600" kern="0" dirty="0">
              <a:solidFill>
                <a:schemeClr val="tx2"/>
              </a:solidFill>
              <a:cs typeface="Segoe UI Semilight" panose="020B0402040204020203" pitchFamily="34" charset="0"/>
            </a:endParaRPr>
          </a:p>
        </p:txBody>
      </p:sp>
      <p:grpSp>
        <p:nvGrpSpPr>
          <p:cNvPr id="553" name="Group 552">
            <a:extLst>
              <a:ext uri="{FF2B5EF4-FFF2-40B4-BE49-F238E27FC236}">
                <a16:creationId xmlns:a16="http://schemas.microsoft.com/office/drawing/2014/main" id="{C9294BBF-4840-7C4D-A89F-9441612CBC84}"/>
              </a:ext>
            </a:extLst>
          </p:cNvPr>
          <p:cNvGrpSpPr/>
          <p:nvPr/>
        </p:nvGrpSpPr>
        <p:grpSpPr>
          <a:xfrm>
            <a:off x="2145035" y="2346568"/>
            <a:ext cx="7896711" cy="285766"/>
            <a:chOff x="2269882" y="1832972"/>
            <a:chExt cx="7896711" cy="556874"/>
          </a:xfrm>
        </p:grpSpPr>
        <p:grpSp>
          <p:nvGrpSpPr>
            <p:cNvPr id="554" name="Group 553">
              <a:extLst>
                <a:ext uri="{FF2B5EF4-FFF2-40B4-BE49-F238E27FC236}">
                  <a16:creationId xmlns:a16="http://schemas.microsoft.com/office/drawing/2014/main" id="{7B11622D-C09E-724F-8D31-4849A796F488}"/>
                </a:ext>
              </a:extLst>
            </p:cNvPr>
            <p:cNvGrpSpPr/>
            <p:nvPr/>
          </p:nvGrpSpPr>
          <p:grpSpPr>
            <a:xfrm>
              <a:off x="2269882" y="2125664"/>
              <a:ext cx="7896711" cy="264182"/>
              <a:chOff x="2103438" y="2125663"/>
              <a:chExt cx="9144000" cy="322082"/>
            </a:xfrm>
          </p:grpSpPr>
          <p:cxnSp>
            <p:nvCxnSpPr>
              <p:cNvPr id="556" name="Straight Connector 555">
                <a:extLst>
                  <a:ext uri="{FF2B5EF4-FFF2-40B4-BE49-F238E27FC236}">
                    <a16:creationId xmlns:a16="http://schemas.microsoft.com/office/drawing/2014/main" id="{A6BA7D36-7E10-C543-BEEC-B816D309E820}"/>
                  </a:ext>
                </a:extLst>
              </p:cNvPr>
              <p:cNvCxnSpPr/>
              <p:nvPr/>
            </p:nvCxnSpPr>
            <p:spPr>
              <a:xfrm>
                <a:off x="2103438" y="2125663"/>
                <a:ext cx="9144000" cy="0"/>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E47AF0D4-486B-3C44-AD46-EFD41A62EBDC}"/>
                  </a:ext>
                </a:extLst>
              </p:cNvPr>
              <p:cNvCxnSpPr/>
              <p:nvPr/>
            </p:nvCxnSpPr>
            <p:spPr>
              <a:xfrm>
                <a:off x="11247438" y="2125663"/>
                <a:ext cx="0" cy="268745"/>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8" name="Straight Connector 557">
                <a:extLst>
                  <a:ext uri="{FF2B5EF4-FFF2-40B4-BE49-F238E27FC236}">
                    <a16:creationId xmlns:a16="http://schemas.microsoft.com/office/drawing/2014/main" id="{1F589130-2802-9744-9C67-17C5CC754CB5}"/>
                  </a:ext>
                </a:extLst>
              </p:cNvPr>
              <p:cNvCxnSpPr/>
              <p:nvPr/>
            </p:nvCxnSpPr>
            <p:spPr>
              <a:xfrm>
                <a:off x="2103443" y="2125663"/>
                <a:ext cx="0" cy="322082"/>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555" name="Rectangle 554">
              <a:extLst>
                <a:ext uri="{FF2B5EF4-FFF2-40B4-BE49-F238E27FC236}">
                  <a16:creationId xmlns:a16="http://schemas.microsoft.com/office/drawing/2014/main" id="{BE7F27DA-5607-8849-BA81-28961C2B8B2A}"/>
                </a:ext>
              </a:extLst>
            </p:cNvPr>
            <p:cNvSpPr/>
            <p:nvPr/>
          </p:nvSpPr>
          <p:spPr bwMode="auto">
            <a:xfrm>
              <a:off x="5463856" y="1832972"/>
              <a:ext cx="1508762" cy="52881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600" kern="0" spc="50" dirty="0">
                  <a:solidFill>
                    <a:schemeClr val="tx1"/>
                  </a:solidFill>
                  <a:latin typeface="Segoe UI Semilight" panose="020B0402040204020203" pitchFamily="34" charset="0"/>
                  <a:cs typeface="Segoe UI Semilight" panose="020B0402040204020203" pitchFamily="34" charset="0"/>
                </a:rPr>
                <a:t>People</a:t>
              </a:r>
            </a:p>
          </p:txBody>
        </p:sp>
      </p:grpSp>
      <p:sp>
        <p:nvSpPr>
          <p:cNvPr id="559" name="Title 1">
            <a:extLst>
              <a:ext uri="{FF2B5EF4-FFF2-40B4-BE49-F238E27FC236}">
                <a16:creationId xmlns:a16="http://schemas.microsoft.com/office/drawing/2014/main" id="{1B415A3D-6F9D-4FD7-8CA3-2A7CCF83A617}"/>
              </a:ext>
            </a:extLst>
          </p:cNvPr>
          <p:cNvSpPr txBox="1">
            <a:spLocks/>
          </p:cNvSpPr>
          <p:nvPr/>
        </p:nvSpPr>
        <p:spPr>
          <a:xfrm>
            <a:off x="583956" y="153637"/>
            <a:ext cx="1133281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r>
              <a:rPr lang="en-IN" dirty="0">
                <a:solidFill>
                  <a:srgbClr val="1A1A1A"/>
                </a:solidFill>
              </a:rPr>
              <a:t>Democratizing AI</a:t>
            </a:r>
            <a:endParaRPr lang="en-IN" dirty="0">
              <a:solidFill>
                <a:srgbClr val="1A1A1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79355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553"/>
                                        </p:tgtEl>
                                        <p:attrNameLst>
                                          <p:attrName>style.visibility</p:attrName>
                                        </p:attrNameLst>
                                      </p:cBhvr>
                                      <p:to>
                                        <p:strVal val="visible"/>
                                      </p:to>
                                    </p:set>
                                    <p:animEffect transition="in" filter="barn(outVertical)">
                                      <p:cBhvr>
                                        <p:cTn id="7" dur="500"/>
                                        <p:tgtEl>
                                          <p:spTgt spid="5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3E6F72-43D5-C948-8D20-B5891E39E19A}"/>
              </a:ext>
            </a:extLst>
          </p:cNvPr>
          <p:cNvSpPr/>
          <p:nvPr/>
        </p:nvSpPr>
        <p:spPr>
          <a:xfrm>
            <a:off x="871820" y="1181836"/>
            <a:ext cx="3075603" cy="318286"/>
          </a:xfrm>
          <a:prstGeom prst="rect">
            <a:avLst/>
          </a:prstGeom>
          <a:noFill/>
          <a:ln>
            <a:noFill/>
          </a:ln>
        </p:spPr>
        <p:txBody>
          <a:bodyPr wrap="square" rtlCol="0" anchor="ctr">
            <a:spAutoFit/>
          </a:bodyPr>
          <a:lstStyle/>
          <a:p>
            <a:pPr algn="ctr" defTabSz="932418">
              <a:defRPr/>
            </a:pPr>
            <a:r>
              <a:rPr lang="en-US" sz="1428" b="1" kern="0" spc="50" dirty="0">
                <a:solidFill>
                  <a:srgbClr val="505050"/>
                </a:solidFill>
                <a:latin typeface="Segoe UI" panose="020B0502040204020203" pitchFamily="34" charset="0"/>
                <a:cs typeface="Segoe UI" panose="020B0502040204020203" pitchFamily="34" charset="0"/>
              </a:rPr>
              <a:t>Microsoft ML &amp; AI Products</a:t>
            </a:r>
          </a:p>
        </p:txBody>
      </p:sp>
      <p:sp>
        <p:nvSpPr>
          <p:cNvPr id="5" name="Rectangle 4">
            <a:extLst>
              <a:ext uri="{FF2B5EF4-FFF2-40B4-BE49-F238E27FC236}">
                <a16:creationId xmlns:a16="http://schemas.microsoft.com/office/drawing/2014/main" id="{2F8CB8EC-A775-7042-AF78-A8D888B947A2}"/>
              </a:ext>
            </a:extLst>
          </p:cNvPr>
          <p:cNvSpPr/>
          <p:nvPr/>
        </p:nvSpPr>
        <p:spPr>
          <a:xfrm>
            <a:off x="935085" y="2085867"/>
            <a:ext cx="2846681" cy="490474"/>
          </a:xfrm>
          <a:prstGeom prst="rect">
            <a:avLst/>
          </a:prstGeom>
          <a:noFill/>
        </p:spPr>
        <p:txBody>
          <a:bodyPr wrap="square" rtlCol="0">
            <a:spAutoFit/>
          </a:bodyPr>
          <a:lstStyle/>
          <a:p>
            <a:pPr algn="ctr" defTabSz="932418">
              <a:defRPr/>
            </a:pPr>
            <a:r>
              <a:rPr lang="en-US" sz="1326" b="1" kern="0" spc="50" dirty="0">
                <a:solidFill>
                  <a:srgbClr val="0078D7"/>
                </a:solidFill>
                <a:latin typeface="Segoe UI" panose="020B0502040204020203" pitchFamily="34" charset="0"/>
                <a:cs typeface="Segoe UI" panose="020B0502040204020203" pitchFamily="34" charset="0"/>
              </a:rPr>
              <a:t>Consume </a:t>
            </a:r>
            <a:br>
              <a:rPr lang="en-US" sz="1199" b="1" kern="0" spc="50" dirty="0">
                <a:solidFill>
                  <a:srgbClr val="505050"/>
                </a:solidFill>
                <a:latin typeface="Segoe UI" panose="020B0502040204020203" pitchFamily="34" charset="0"/>
                <a:cs typeface="Segoe UI" panose="020B0502040204020203" pitchFamily="34" charset="0"/>
              </a:rPr>
            </a:br>
            <a:r>
              <a:rPr lang="en-US" sz="1199" kern="0" spc="50" dirty="0">
                <a:solidFill>
                  <a:srgbClr val="505050"/>
                </a:solidFill>
                <a:latin typeface="Segoe UI" panose="020B0502040204020203" pitchFamily="34" charset="0"/>
                <a:cs typeface="Segoe UI" panose="020B0502040204020203" pitchFamily="34" charset="0"/>
              </a:rPr>
              <a:t>(Pre-built AI Models)</a:t>
            </a:r>
          </a:p>
        </p:txBody>
      </p:sp>
      <p:sp>
        <p:nvSpPr>
          <p:cNvPr id="6" name="Rectangle 5">
            <a:extLst>
              <a:ext uri="{FF2B5EF4-FFF2-40B4-BE49-F238E27FC236}">
                <a16:creationId xmlns:a16="http://schemas.microsoft.com/office/drawing/2014/main" id="{52C74183-03ED-3741-B8C4-8EEA0CF21071}"/>
              </a:ext>
            </a:extLst>
          </p:cNvPr>
          <p:cNvSpPr/>
          <p:nvPr/>
        </p:nvSpPr>
        <p:spPr>
          <a:xfrm>
            <a:off x="408516" y="2911340"/>
            <a:ext cx="1608693" cy="430631"/>
          </a:xfrm>
          <a:prstGeom prst="rect">
            <a:avLst/>
          </a:prstGeom>
          <a:noFill/>
        </p:spPr>
        <p:txBody>
          <a:bodyPr wrap="square" rtlCol="0">
            <a:spAutoFit/>
          </a:bodyPr>
          <a:lstStyle/>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Cognitive Services</a:t>
            </a:r>
          </a:p>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(pre-built)</a:t>
            </a:r>
          </a:p>
        </p:txBody>
      </p:sp>
      <p:sp>
        <p:nvSpPr>
          <p:cNvPr id="7" name="Rectangle 6">
            <a:extLst>
              <a:ext uri="{FF2B5EF4-FFF2-40B4-BE49-F238E27FC236}">
                <a16:creationId xmlns:a16="http://schemas.microsoft.com/office/drawing/2014/main" id="{B3033099-7D61-BA40-B9CF-C275DA80FE42}"/>
              </a:ext>
            </a:extLst>
          </p:cNvPr>
          <p:cNvSpPr/>
          <p:nvPr/>
        </p:nvSpPr>
        <p:spPr>
          <a:xfrm>
            <a:off x="2521194" y="2909698"/>
            <a:ext cx="1418354" cy="599780"/>
          </a:xfrm>
          <a:prstGeom prst="rect">
            <a:avLst/>
          </a:prstGeom>
          <a:noFill/>
        </p:spPr>
        <p:txBody>
          <a:bodyPr wrap="square" rtlCol="0">
            <a:spAutoFit/>
          </a:bodyPr>
          <a:lstStyle/>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CoreML &amp; Vision</a:t>
            </a:r>
            <a:br>
              <a:rPr lang="en-US" sz="1099" b="1" kern="0" spc="50" dirty="0">
                <a:solidFill>
                  <a:srgbClr val="505050"/>
                </a:solidFill>
                <a:latin typeface="Segoe UI" panose="020B0502040204020203" pitchFamily="34" charset="0"/>
                <a:cs typeface="Segoe UI" panose="020B0502040204020203" pitchFamily="34" charset="0"/>
              </a:rPr>
            </a:br>
            <a:r>
              <a:rPr lang="en-US" sz="1099" b="1" kern="0" spc="50" dirty="0">
                <a:solidFill>
                  <a:srgbClr val="505050"/>
                </a:solidFill>
                <a:latin typeface="Segoe UI" panose="020B0502040204020203" pitchFamily="34" charset="0"/>
                <a:cs typeface="Segoe UI" panose="020B0502040204020203" pitchFamily="34" charset="0"/>
              </a:rPr>
              <a:t>CNTK, TensorFlow</a:t>
            </a:r>
          </a:p>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(pre-trained)</a:t>
            </a:r>
          </a:p>
        </p:txBody>
      </p:sp>
      <p:cxnSp>
        <p:nvCxnSpPr>
          <p:cNvPr id="8" name="Straight Arrow Connector 7">
            <a:extLst>
              <a:ext uri="{FF2B5EF4-FFF2-40B4-BE49-F238E27FC236}">
                <a16:creationId xmlns:a16="http://schemas.microsoft.com/office/drawing/2014/main" id="{477D21F0-C025-B14B-801D-63C2F16C198B}"/>
              </a:ext>
            </a:extLst>
          </p:cNvPr>
          <p:cNvCxnSpPr>
            <a:cxnSpLocks/>
          </p:cNvCxnSpPr>
          <p:nvPr/>
        </p:nvCxnSpPr>
        <p:spPr>
          <a:xfrm>
            <a:off x="2319257" y="1540081"/>
            <a:ext cx="0" cy="551240"/>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Rectangle 9">
            <a:extLst>
              <a:ext uri="{FF2B5EF4-FFF2-40B4-BE49-F238E27FC236}">
                <a16:creationId xmlns:a16="http://schemas.microsoft.com/office/drawing/2014/main" id="{B6258084-2584-3247-BDA3-ED05922111EF}"/>
              </a:ext>
            </a:extLst>
          </p:cNvPr>
          <p:cNvSpPr/>
          <p:nvPr/>
        </p:nvSpPr>
        <p:spPr>
          <a:xfrm>
            <a:off x="5124518" y="2900159"/>
            <a:ext cx="2374576" cy="599780"/>
          </a:xfrm>
          <a:prstGeom prst="rect">
            <a:avLst/>
          </a:prstGeom>
          <a:noFill/>
        </p:spPr>
        <p:txBody>
          <a:bodyPr wrap="square" rtlCol="0">
            <a:spAutoFit/>
          </a:bodyPr>
          <a:lstStyle/>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Automated Machine Learning</a:t>
            </a:r>
          </a:p>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Azure Machine Learning Studio</a:t>
            </a:r>
          </a:p>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Visual Interface </a:t>
            </a:r>
          </a:p>
        </p:txBody>
      </p:sp>
      <p:cxnSp>
        <p:nvCxnSpPr>
          <p:cNvPr id="14" name="Straight Connector 13">
            <a:extLst>
              <a:ext uri="{FF2B5EF4-FFF2-40B4-BE49-F238E27FC236}">
                <a16:creationId xmlns:a16="http://schemas.microsoft.com/office/drawing/2014/main" id="{E53491B5-FAB4-EA48-BC31-16DA33924805}"/>
              </a:ext>
            </a:extLst>
          </p:cNvPr>
          <p:cNvCxnSpPr>
            <a:cxnSpLocks/>
          </p:cNvCxnSpPr>
          <p:nvPr/>
        </p:nvCxnSpPr>
        <p:spPr>
          <a:xfrm flipV="1">
            <a:off x="2319257" y="1810252"/>
            <a:ext cx="3992549" cy="5449"/>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A1740EB4-249C-B54F-BF7C-9A772C3069EE}"/>
              </a:ext>
            </a:extLst>
          </p:cNvPr>
          <p:cNvCxnSpPr>
            <a:cxnSpLocks/>
            <a:endCxn id="10" idx="0"/>
          </p:cNvCxnSpPr>
          <p:nvPr/>
        </p:nvCxnSpPr>
        <p:spPr>
          <a:xfrm>
            <a:off x="6299367" y="1847521"/>
            <a:ext cx="12439" cy="1052638"/>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97E74679-0893-A24E-8669-D0F9B2DC2A19}"/>
              </a:ext>
            </a:extLst>
          </p:cNvPr>
          <p:cNvCxnSpPr>
            <a:cxnSpLocks/>
          </p:cNvCxnSpPr>
          <p:nvPr/>
        </p:nvCxnSpPr>
        <p:spPr>
          <a:xfrm flipV="1">
            <a:off x="1162179" y="2679005"/>
            <a:ext cx="2111472" cy="5343"/>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3071B359-B0FD-D443-9CEE-DD2BD21DAECA}"/>
              </a:ext>
            </a:extLst>
          </p:cNvPr>
          <p:cNvCxnSpPr>
            <a:cxnSpLocks/>
          </p:cNvCxnSpPr>
          <p:nvPr/>
        </p:nvCxnSpPr>
        <p:spPr>
          <a:xfrm>
            <a:off x="1162178" y="2684347"/>
            <a:ext cx="0" cy="226994"/>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066BDDEA-8C5C-1B4C-B026-44B68749F7BE}"/>
              </a:ext>
            </a:extLst>
          </p:cNvPr>
          <p:cNvCxnSpPr/>
          <p:nvPr/>
        </p:nvCxnSpPr>
        <p:spPr>
          <a:xfrm>
            <a:off x="3262434" y="2684342"/>
            <a:ext cx="0" cy="226994"/>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E790EEF1-4969-8540-A6F4-3675C7ECC2A9}"/>
              </a:ext>
            </a:extLst>
          </p:cNvPr>
          <p:cNvCxnSpPr>
            <a:cxnSpLocks/>
            <a:stCxn id="5" idx="2"/>
            <a:endCxn id="5" idx="2"/>
          </p:cNvCxnSpPr>
          <p:nvPr/>
        </p:nvCxnSpPr>
        <p:spPr>
          <a:xfrm>
            <a:off x="2358426" y="2576341"/>
            <a:ext cx="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05C45C4-D51F-5A48-99AE-78F640C12077}"/>
              </a:ext>
            </a:extLst>
          </p:cNvPr>
          <p:cNvCxnSpPr>
            <a:cxnSpLocks/>
          </p:cNvCxnSpPr>
          <p:nvPr/>
        </p:nvCxnSpPr>
        <p:spPr>
          <a:xfrm>
            <a:off x="2319257" y="2528253"/>
            <a:ext cx="0" cy="149454"/>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Rectangle 26">
            <a:extLst>
              <a:ext uri="{FF2B5EF4-FFF2-40B4-BE49-F238E27FC236}">
                <a16:creationId xmlns:a16="http://schemas.microsoft.com/office/drawing/2014/main" id="{2B15300A-191E-9447-AD62-49B8631C3AA8}"/>
              </a:ext>
            </a:extLst>
          </p:cNvPr>
          <p:cNvSpPr/>
          <p:nvPr/>
        </p:nvSpPr>
        <p:spPr>
          <a:xfrm>
            <a:off x="9589554" y="2868589"/>
            <a:ext cx="1826460" cy="768928"/>
          </a:xfrm>
          <a:prstGeom prst="rect">
            <a:avLst/>
          </a:prstGeom>
          <a:noFill/>
        </p:spPr>
        <p:txBody>
          <a:bodyPr wrap="square" rtlCol="0">
            <a:spAutoFit/>
          </a:bodyPr>
          <a:lstStyle/>
          <a:p>
            <a:pPr algn="ctr" defTabSz="932418"/>
            <a:r>
              <a:rPr lang="en-US" sz="1099" b="1" kern="0" spc="50" dirty="0">
                <a:solidFill>
                  <a:srgbClr val="505050"/>
                </a:solidFill>
                <a:latin typeface="Segoe UI" panose="020B0502040204020203" pitchFamily="34" charset="0"/>
                <a:cs typeface="Segoe UI" panose="020B0502040204020203" pitchFamily="34" charset="0"/>
              </a:rPr>
              <a:t>Azure ML Service</a:t>
            </a:r>
          </a:p>
          <a:p>
            <a:pPr algn="ctr" defTabSz="932418"/>
            <a:r>
              <a:rPr lang="en-US" sz="1099" b="1" kern="0" spc="50" dirty="0">
                <a:solidFill>
                  <a:srgbClr val="505050"/>
                </a:solidFill>
                <a:latin typeface="Segoe UI" panose="020B0502040204020203" pitchFamily="34" charset="0"/>
                <a:cs typeface="Segoe UI" panose="020B0502040204020203" pitchFamily="34" charset="0"/>
              </a:rPr>
              <a:t>Machine Learning .NET </a:t>
            </a:r>
          </a:p>
          <a:p>
            <a:pPr algn="ctr" defTabSz="932418"/>
            <a:r>
              <a:rPr lang="en-US" sz="1099" b="1" kern="0" spc="50" dirty="0">
                <a:solidFill>
                  <a:srgbClr val="505050"/>
                </a:solidFill>
                <a:latin typeface="Segoe UI" panose="020B0502040204020203" pitchFamily="34" charset="0"/>
                <a:cs typeface="Segoe UI" panose="020B0502040204020203" pitchFamily="34" charset="0"/>
              </a:rPr>
              <a:t>VS Tools for AI, R, Python</a:t>
            </a:r>
          </a:p>
          <a:p>
            <a:pPr algn="ctr" defTabSz="932418"/>
            <a:r>
              <a:rPr lang="en-US" sz="1099" b="1" kern="0" spc="50" dirty="0">
                <a:solidFill>
                  <a:srgbClr val="505050"/>
                </a:solidFill>
                <a:latin typeface="Segoe UI" panose="020B0502040204020203" pitchFamily="34" charset="0"/>
                <a:cs typeface="Segoe UI" panose="020B0502040204020203" pitchFamily="34" charset="0"/>
              </a:rPr>
              <a:t>Azure ML Python SDK</a:t>
            </a:r>
          </a:p>
        </p:txBody>
      </p:sp>
      <p:sp>
        <p:nvSpPr>
          <p:cNvPr id="28" name="Oval 27">
            <a:extLst>
              <a:ext uri="{FF2B5EF4-FFF2-40B4-BE49-F238E27FC236}">
                <a16:creationId xmlns:a16="http://schemas.microsoft.com/office/drawing/2014/main" id="{36534972-2B0E-254B-A476-6216B1B97DCC}"/>
              </a:ext>
            </a:extLst>
          </p:cNvPr>
          <p:cNvSpPr/>
          <p:nvPr/>
        </p:nvSpPr>
        <p:spPr bwMode="auto">
          <a:xfrm>
            <a:off x="2228890" y="1725335"/>
            <a:ext cx="180732" cy="180732"/>
          </a:xfrm>
          <a:prstGeom prst="ellipse">
            <a:avLst/>
          </a:prstGeom>
          <a:solidFill>
            <a:srgbClr val="0078D7"/>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353535"/>
                  </a:gs>
                  <a:gs pos="100000">
                    <a:srgbClr val="353535"/>
                  </a:gs>
                </a:gsLst>
                <a:lin ang="5400000" scaled="0"/>
              </a:gradFill>
              <a:latin typeface="Segoe UI Semilight"/>
            </a:endParaRPr>
          </a:p>
        </p:txBody>
      </p:sp>
      <p:sp>
        <p:nvSpPr>
          <p:cNvPr id="29" name="Oval 28">
            <a:extLst>
              <a:ext uri="{FF2B5EF4-FFF2-40B4-BE49-F238E27FC236}">
                <a16:creationId xmlns:a16="http://schemas.microsoft.com/office/drawing/2014/main" id="{A58F18E8-E4E0-6249-A250-1E139B78265B}"/>
              </a:ext>
            </a:extLst>
          </p:cNvPr>
          <p:cNvSpPr/>
          <p:nvPr/>
        </p:nvSpPr>
        <p:spPr bwMode="auto">
          <a:xfrm>
            <a:off x="6212468" y="1730574"/>
            <a:ext cx="180732" cy="180732"/>
          </a:xfrm>
          <a:prstGeom prst="ellipse">
            <a:avLst/>
          </a:prstGeom>
          <a:solidFill>
            <a:srgbClr val="0078D7"/>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353535"/>
                  </a:gs>
                  <a:gs pos="100000">
                    <a:srgbClr val="353535"/>
                  </a:gs>
                </a:gsLst>
                <a:lin ang="5400000" scaled="0"/>
              </a:gradFill>
              <a:latin typeface="Segoe UI Semilight"/>
            </a:endParaRPr>
          </a:p>
        </p:txBody>
      </p:sp>
      <p:sp>
        <p:nvSpPr>
          <p:cNvPr id="30" name="Oval 29">
            <a:extLst>
              <a:ext uri="{FF2B5EF4-FFF2-40B4-BE49-F238E27FC236}">
                <a16:creationId xmlns:a16="http://schemas.microsoft.com/office/drawing/2014/main" id="{CBD20D8B-0DC8-114D-AB04-767BAD771ED0}"/>
              </a:ext>
            </a:extLst>
          </p:cNvPr>
          <p:cNvSpPr/>
          <p:nvPr/>
        </p:nvSpPr>
        <p:spPr bwMode="auto">
          <a:xfrm>
            <a:off x="1088091" y="2593976"/>
            <a:ext cx="180732" cy="180732"/>
          </a:xfrm>
          <a:prstGeom prst="ellipse">
            <a:avLst/>
          </a:prstGeom>
          <a:solidFill>
            <a:srgbClr val="0078D7"/>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353535"/>
                  </a:gs>
                  <a:gs pos="100000">
                    <a:srgbClr val="353535"/>
                  </a:gs>
                </a:gsLst>
                <a:lin ang="5400000" scaled="0"/>
              </a:gradFill>
              <a:latin typeface="Segoe UI Semilight"/>
            </a:endParaRPr>
          </a:p>
        </p:txBody>
      </p:sp>
      <p:sp>
        <p:nvSpPr>
          <p:cNvPr id="31" name="Oval 30">
            <a:extLst>
              <a:ext uri="{FF2B5EF4-FFF2-40B4-BE49-F238E27FC236}">
                <a16:creationId xmlns:a16="http://schemas.microsoft.com/office/drawing/2014/main" id="{FB7D260F-D309-FF48-8CA5-572865D510D3}"/>
              </a:ext>
            </a:extLst>
          </p:cNvPr>
          <p:cNvSpPr/>
          <p:nvPr/>
        </p:nvSpPr>
        <p:spPr bwMode="auto">
          <a:xfrm>
            <a:off x="3172068" y="2616281"/>
            <a:ext cx="180732" cy="180732"/>
          </a:xfrm>
          <a:prstGeom prst="ellipse">
            <a:avLst/>
          </a:prstGeom>
          <a:solidFill>
            <a:srgbClr val="0078D7"/>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353535"/>
                  </a:gs>
                  <a:gs pos="100000">
                    <a:srgbClr val="353535"/>
                  </a:gs>
                </a:gsLst>
                <a:lin ang="5400000" scaled="0"/>
              </a:gradFill>
              <a:latin typeface="Segoe UI Semilight"/>
            </a:endParaRPr>
          </a:p>
        </p:txBody>
      </p:sp>
      <p:sp>
        <p:nvSpPr>
          <p:cNvPr id="32" name="Oval 31">
            <a:extLst>
              <a:ext uri="{FF2B5EF4-FFF2-40B4-BE49-F238E27FC236}">
                <a16:creationId xmlns:a16="http://schemas.microsoft.com/office/drawing/2014/main" id="{46D6E2CA-D308-1A44-9530-57BD94ED4CB9}"/>
              </a:ext>
            </a:extLst>
          </p:cNvPr>
          <p:cNvSpPr/>
          <p:nvPr/>
        </p:nvSpPr>
        <p:spPr bwMode="auto">
          <a:xfrm>
            <a:off x="4537926" y="2616281"/>
            <a:ext cx="180732" cy="180732"/>
          </a:xfrm>
          <a:prstGeom prst="ellipse">
            <a:avLst/>
          </a:prstGeom>
          <a:solidFill>
            <a:srgbClr val="0078D7"/>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353535"/>
                  </a:gs>
                  <a:gs pos="100000">
                    <a:srgbClr val="353535"/>
                  </a:gs>
                </a:gsLst>
                <a:lin ang="5400000" scaled="0"/>
              </a:gradFill>
              <a:latin typeface="Segoe UI Semilight"/>
            </a:endParaRPr>
          </a:p>
        </p:txBody>
      </p:sp>
      <p:sp>
        <p:nvSpPr>
          <p:cNvPr id="34" name="Oval 33">
            <a:extLst>
              <a:ext uri="{FF2B5EF4-FFF2-40B4-BE49-F238E27FC236}">
                <a16:creationId xmlns:a16="http://schemas.microsoft.com/office/drawing/2014/main" id="{CC3AAEA4-1E8C-264D-AC0A-2468509CB608}"/>
              </a:ext>
            </a:extLst>
          </p:cNvPr>
          <p:cNvSpPr/>
          <p:nvPr/>
        </p:nvSpPr>
        <p:spPr bwMode="auto">
          <a:xfrm>
            <a:off x="6216781" y="2603295"/>
            <a:ext cx="180732" cy="180732"/>
          </a:xfrm>
          <a:prstGeom prst="ellipse">
            <a:avLst/>
          </a:prstGeom>
          <a:solidFill>
            <a:srgbClr val="0078D7"/>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353535"/>
                  </a:gs>
                  <a:gs pos="100000">
                    <a:srgbClr val="353535"/>
                  </a:gs>
                </a:gsLst>
                <a:lin ang="5400000" scaled="0"/>
              </a:gradFill>
              <a:latin typeface="Segoe UI Semilight"/>
            </a:endParaRPr>
          </a:p>
        </p:txBody>
      </p:sp>
      <p:sp>
        <p:nvSpPr>
          <p:cNvPr id="37" name="Arrow: Chevron 57">
            <a:extLst>
              <a:ext uri="{FF2B5EF4-FFF2-40B4-BE49-F238E27FC236}">
                <a16:creationId xmlns:a16="http://schemas.microsoft.com/office/drawing/2014/main" id="{8DCC90CC-22C9-4A45-9548-B66A668AA140}"/>
              </a:ext>
            </a:extLst>
          </p:cNvPr>
          <p:cNvSpPr/>
          <p:nvPr/>
        </p:nvSpPr>
        <p:spPr bwMode="auto">
          <a:xfrm>
            <a:off x="274686" y="3642336"/>
            <a:ext cx="11377391" cy="259979"/>
          </a:xfrm>
          <a:prstGeom prst="chevron">
            <a:avLst/>
          </a:prstGeom>
          <a:solidFill>
            <a:srgbClr val="7F43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 name="Rectangle 37">
            <a:extLst>
              <a:ext uri="{FF2B5EF4-FFF2-40B4-BE49-F238E27FC236}">
                <a16:creationId xmlns:a16="http://schemas.microsoft.com/office/drawing/2014/main" id="{4CA7D1F6-B4BA-1640-AACC-E8E0C4279498}"/>
              </a:ext>
            </a:extLst>
          </p:cNvPr>
          <p:cNvSpPr/>
          <p:nvPr/>
        </p:nvSpPr>
        <p:spPr>
          <a:xfrm>
            <a:off x="428560" y="3647051"/>
            <a:ext cx="3552379" cy="280718"/>
          </a:xfrm>
          <a:prstGeom prst="rect">
            <a:avLst/>
          </a:prstGeom>
          <a:noFill/>
          <a:ln>
            <a:noFill/>
          </a:ln>
        </p:spPr>
        <p:txBody>
          <a:bodyPr wrap="square" rtlCol="0" anchor="ctr">
            <a:spAutoFit/>
          </a:bodyPr>
          <a:lstStyle/>
          <a:p>
            <a:pPr defTabSz="932418">
              <a:defRPr/>
            </a:pPr>
            <a:r>
              <a:rPr lang="en-US" sz="1224" b="1" kern="0" spc="50" dirty="0">
                <a:solidFill>
                  <a:srgbClr val="FFFFFF"/>
                </a:solidFill>
                <a:latin typeface="Segoe UI Light"/>
                <a:cs typeface="Segoe UI" panose="020B0502040204020203" pitchFamily="34" charset="0"/>
              </a:rPr>
              <a:t>Easier / Less control / Application Developers </a:t>
            </a:r>
          </a:p>
        </p:txBody>
      </p:sp>
      <p:sp>
        <p:nvSpPr>
          <p:cNvPr id="39" name="Rectangle 38">
            <a:extLst>
              <a:ext uri="{FF2B5EF4-FFF2-40B4-BE49-F238E27FC236}">
                <a16:creationId xmlns:a16="http://schemas.microsoft.com/office/drawing/2014/main" id="{8A0B4835-570A-B540-8241-9054C06CBC10}"/>
              </a:ext>
            </a:extLst>
          </p:cNvPr>
          <p:cNvSpPr/>
          <p:nvPr/>
        </p:nvSpPr>
        <p:spPr>
          <a:xfrm>
            <a:off x="7811310" y="3626098"/>
            <a:ext cx="3310913" cy="286306"/>
          </a:xfrm>
          <a:prstGeom prst="rect">
            <a:avLst/>
          </a:prstGeom>
          <a:noFill/>
          <a:ln>
            <a:noFill/>
          </a:ln>
        </p:spPr>
        <p:txBody>
          <a:bodyPr wrap="square" rtlCol="0" anchor="ctr">
            <a:spAutoFit/>
          </a:bodyPr>
          <a:lstStyle/>
          <a:p>
            <a:pPr algn="r" defTabSz="932418">
              <a:defRPr/>
            </a:pPr>
            <a:r>
              <a:rPr lang="en-US" sz="1224" b="1" kern="0" spc="50" dirty="0">
                <a:solidFill>
                  <a:srgbClr val="FFFFFF"/>
                </a:solidFill>
                <a:latin typeface="Segoe UI Light"/>
                <a:cs typeface="Segoe UI" panose="020B0502040204020203" pitchFamily="34" charset="0"/>
              </a:rPr>
              <a:t>Harder / Full control / Data Scientists</a:t>
            </a:r>
          </a:p>
        </p:txBody>
      </p:sp>
      <p:sp>
        <p:nvSpPr>
          <p:cNvPr id="43" name="Rectangle 42">
            <a:extLst>
              <a:ext uri="{FF2B5EF4-FFF2-40B4-BE49-F238E27FC236}">
                <a16:creationId xmlns:a16="http://schemas.microsoft.com/office/drawing/2014/main" id="{8267E4E7-0CC2-7E48-987D-A0566751B4BA}"/>
              </a:ext>
            </a:extLst>
          </p:cNvPr>
          <p:cNvSpPr/>
          <p:nvPr/>
        </p:nvSpPr>
        <p:spPr>
          <a:xfrm>
            <a:off x="3790268" y="2901699"/>
            <a:ext cx="1608693" cy="768928"/>
          </a:xfrm>
          <a:prstGeom prst="rect">
            <a:avLst/>
          </a:prstGeom>
          <a:noFill/>
        </p:spPr>
        <p:txBody>
          <a:bodyPr wrap="square" rtlCol="0">
            <a:spAutoFit/>
          </a:bodyPr>
          <a:lstStyle/>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Custom</a:t>
            </a:r>
          </a:p>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Cognitive Services</a:t>
            </a:r>
          </a:p>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(Custom Vision, Custom Speech)</a:t>
            </a:r>
          </a:p>
        </p:txBody>
      </p:sp>
      <p:cxnSp>
        <p:nvCxnSpPr>
          <p:cNvPr id="52" name="Straight Arrow Connector 51">
            <a:extLst>
              <a:ext uri="{FF2B5EF4-FFF2-40B4-BE49-F238E27FC236}">
                <a16:creationId xmlns:a16="http://schemas.microsoft.com/office/drawing/2014/main" id="{0F41744D-7A34-8349-854D-34057AF35ADF}"/>
              </a:ext>
            </a:extLst>
          </p:cNvPr>
          <p:cNvCxnSpPr>
            <a:cxnSpLocks/>
          </p:cNvCxnSpPr>
          <p:nvPr/>
        </p:nvCxnSpPr>
        <p:spPr>
          <a:xfrm>
            <a:off x="4624378" y="2677707"/>
            <a:ext cx="0" cy="228600"/>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 name="Straight Connector 56">
            <a:extLst>
              <a:ext uri="{FF2B5EF4-FFF2-40B4-BE49-F238E27FC236}">
                <a16:creationId xmlns:a16="http://schemas.microsoft.com/office/drawing/2014/main" id="{064204B1-1E11-4044-AD72-205AD87B2CAD}"/>
              </a:ext>
            </a:extLst>
          </p:cNvPr>
          <p:cNvCxnSpPr>
            <a:cxnSpLocks/>
          </p:cNvCxnSpPr>
          <p:nvPr/>
        </p:nvCxnSpPr>
        <p:spPr>
          <a:xfrm>
            <a:off x="4718658" y="2696043"/>
            <a:ext cx="5747499"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9E89FB9E-A4EC-5746-B385-64A2E7730B8D}"/>
              </a:ext>
            </a:extLst>
          </p:cNvPr>
          <p:cNvCxnSpPr>
            <a:cxnSpLocks/>
          </p:cNvCxnSpPr>
          <p:nvPr/>
        </p:nvCxnSpPr>
        <p:spPr>
          <a:xfrm>
            <a:off x="8542226" y="2671559"/>
            <a:ext cx="0" cy="228600"/>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 name="Rectangle 8">
            <a:extLst>
              <a:ext uri="{FF2B5EF4-FFF2-40B4-BE49-F238E27FC236}">
                <a16:creationId xmlns:a16="http://schemas.microsoft.com/office/drawing/2014/main" id="{B5E38EF0-28A5-1648-9A43-5938CA950809}"/>
              </a:ext>
            </a:extLst>
          </p:cNvPr>
          <p:cNvSpPr/>
          <p:nvPr/>
        </p:nvSpPr>
        <p:spPr>
          <a:xfrm>
            <a:off x="4965876" y="2085274"/>
            <a:ext cx="2666982" cy="480901"/>
          </a:xfrm>
          <a:prstGeom prst="rect">
            <a:avLst/>
          </a:prstGeom>
          <a:solidFill>
            <a:schemeClr val="bg1"/>
          </a:solidFill>
        </p:spPr>
        <p:txBody>
          <a:bodyPr wrap="square" rtlCol="0" anchor="ctr">
            <a:spAutoFit/>
          </a:bodyPr>
          <a:lstStyle/>
          <a:p>
            <a:pPr algn="ctr" defTabSz="932418">
              <a:defRPr/>
            </a:pPr>
            <a:r>
              <a:rPr lang="en-US" sz="1326" b="1" kern="0" spc="50" dirty="0">
                <a:solidFill>
                  <a:srgbClr val="0078D7"/>
                </a:solidFill>
                <a:latin typeface="Segoe UI" panose="020B0502040204020203" pitchFamily="34" charset="0"/>
                <a:cs typeface="Segoe UI" panose="020B0502040204020203" pitchFamily="34" charset="0"/>
              </a:rPr>
              <a:t>Build your own</a:t>
            </a:r>
          </a:p>
          <a:p>
            <a:pPr algn="ctr" defTabSz="932418">
              <a:defRPr/>
            </a:pPr>
            <a:r>
              <a:rPr lang="en-US" sz="1199" kern="0" spc="50" dirty="0">
                <a:solidFill>
                  <a:srgbClr val="505050"/>
                </a:solidFill>
                <a:latin typeface="Segoe UI" panose="020B0502040204020203" pitchFamily="34" charset="0"/>
                <a:cs typeface="Segoe UI" panose="020B0502040204020203" pitchFamily="34" charset="0"/>
              </a:rPr>
              <a:t>(Customizable &amp; Custom AI Models)</a:t>
            </a:r>
          </a:p>
        </p:txBody>
      </p:sp>
      <p:sp>
        <p:nvSpPr>
          <p:cNvPr id="75" name="Rectangle 74">
            <a:extLst>
              <a:ext uri="{FF2B5EF4-FFF2-40B4-BE49-F238E27FC236}">
                <a16:creationId xmlns:a16="http://schemas.microsoft.com/office/drawing/2014/main" id="{123AC10B-4E51-884E-A46A-C3DC5575623E}"/>
              </a:ext>
            </a:extLst>
          </p:cNvPr>
          <p:cNvSpPr/>
          <p:nvPr/>
        </p:nvSpPr>
        <p:spPr>
          <a:xfrm>
            <a:off x="7602221" y="2901699"/>
            <a:ext cx="1870019" cy="768928"/>
          </a:xfrm>
          <a:prstGeom prst="rect">
            <a:avLst/>
          </a:prstGeom>
          <a:noFill/>
        </p:spPr>
        <p:txBody>
          <a:bodyPr wrap="square" rtlCol="0">
            <a:spAutoFit/>
          </a:bodyPr>
          <a:lstStyle/>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Notebook VMs</a:t>
            </a:r>
          </a:p>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Azure Databricks</a:t>
            </a:r>
          </a:p>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Machine Learning Server</a:t>
            </a:r>
          </a:p>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SQL Server 2016 - 2019</a:t>
            </a:r>
          </a:p>
        </p:txBody>
      </p:sp>
      <p:graphicFrame>
        <p:nvGraphicFramePr>
          <p:cNvPr id="2" name="Table 1">
            <a:extLst>
              <a:ext uri="{FF2B5EF4-FFF2-40B4-BE49-F238E27FC236}">
                <a16:creationId xmlns:a16="http://schemas.microsoft.com/office/drawing/2014/main" id="{746E579A-C22D-A44C-B30C-CA065D8DC208}"/>
              </a:ext>
            </a:extLst>
          </p:cNvPr>
          <p:cNvGraphicFramePr>
            <a:graphicFrameLocks noGrp="1"/>
          </p:cNvGraphicFramePr>
          <p:nvPr>
            <p:extLst>
              <p:ext uri="{D42A27DB-BD31-4B8C-83A1-F6EECF244321}">
                <p14:modId xmlns:p14="http://schemas.microsoft.com/office/powerpoint/2010/main" val="4275253848"/>
              </p:ext>
            </p:extLst>
          </p:nvPr>
        </p:nvGraphicFramePr>
        <p:xfrm>
          <a:off x="274687" y="4063464"/>
          <a:ext cx="11377391" cy="2743200"/>
        </p:xfrm>
        <a:graphic>
          <a:graphicData uri="http://schemas.openxmlformats.org/drawingml/2006/table">
            <a:tbl>
              <a:tblPr>
                <a:tableStyleId>{5202B0CA-FC54-4496-8BCA-5EF66A818D29}</a:tableStyleId>
              </a:tblPr>
              <a:tblGrid>
                <a:gridCol w="3592004">
                  <a:extLst>
                    <a:ext uri="{9D8B030D-6E8A-4147-A177-3AD203B41FA5}">
                      <a16:colId xmlns:a16="http://schemas.microsoft.com/office/drawing/2014/main" val="548647743"/>
                    </a:ext>
                  </a:extLst>
                </a:gridCol>
                <a:gridCol w="3691152">
                  <a:extLst>
                    <a:ext uri="{9D8B030D-6E8A-4147-A177-3AD203B41FA5}">
                      <a16:colId xmlns:a16="http://schemas.microsoft.com/office/drawing/2014/main" val="274475097"/>
                    </a:ext>
                  </a:extLst>
                </a:gridCol>
                <a:gridCol w="4094235">
                  <a:extLst>
                    <a:ext uri="{9D8B030D-6E8A-4147-A177-3AD203B41FA5}">
                      <a16:colId xmlns:a16="http://schemas.microsoft.com/office/drawing/2014/main" val="951580272"/>
                    </a:ext>
                  </a:extLst>
                </a:gridCol>
              </a:tblGrid>
              <a:tr h="1520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Novice</a:t>
                      </a:r>
                      <a:r>
                        <a:rPr lang="en-US" sz="1200" b="0" kern="0" spc="50" dirty="0">
                          <a:solidFill>
                            <a:srgbClr val="505050"/>
                          </a:solidFill>
                          <a:latin typeface="Segoe UI" panose="020B0502040204020203" pitchFamily="34" charset="0"/>
                          <a:cs typeface="Segoe UI" panose="020B0502040204020203" pitchFamily="34" charset="0"/>
                        </a:rPr>
                        <a:t> ML &amp; AI knowledge</a:t>
                      </a:r>
                    </a:p>
                  </a:txBody>
                  <a:tcPr marL="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Intermediate</a:t>
                      </a:r>
                      <a:r>
                        <a:rPr lang="en-US" sz="1200" b="0" kern="0" spc="50" dirty="0">
                          <a:solidFill>
                            <a:srgbClr val="505050"/>
                          </a:solidFill>
                          <a:latin typeface="Segoe UI" panose="020B0502040204020203" pitchFamily="34" charset="0"/>
                          <a:cs typeface="Segoe UI" panose="020B0502040204020203" pitchFamily="34" charset="0"/>
                        </a:rPr>
                        <a:t> ML &amp; AI knowledge</a:t>
                      </a:r>
                    </a:p>
                  </a:txBody>
                  <a:tcPr marL="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Advanced</a:t>
                      </a:r>
                      <a:r>
                        <a:rPr lang="en-US" sz="1200" b="0" kern="0" spc="50" dirty="0">
                          <a:solidFill>
                            <a:srgbClr val="505050"/>
                          </a:solidFill>
                          <a:latin typeface="Segoe UI" panose="020B0502040204020203" pitchFamily="34" charset="0"/>
                          <a:cs typeface="Segoe UI" panose="020B0502040204020203" pitchFamily="34" charset="0"/>
                        </a:rPr>
                        <a:t> ML &amp; AI knowledge</a:t>
                      </a:r>
                    </a:p>
                  </a:txBody>
                  <a:tcPr marL="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23843019"/>
                  </a:ext>
                </a:extLst>
              </a:tr>
              <a:tr h="1520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Consume</a:t>
                      </a:r>
                      <a:r>
                        <a:rPr lang="en-US" sz="1200" b="0" kern="0" spc="50" dirty="0">
                          <a:solidFill>
                            <a:srgbClr val="505050"/>
                          </a:solidFill>
                          <a:latin typeface="Segoe UI" panose="020B0502040204020203" pitchFamily="34" charset="0"/>
                          <a:cs typeface="Segoe UI" panose="020B0502040204020203" pitchFamily="34" charset="0"/>
                        </a:rPr>
                        <a:t> pre-built AI models</a:t>
                      </a:r>
                    </a:p>
                  </a:txBody>
                  <a:tcPr marL="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Build your own </a:t>
                      </a:r>
                      <a:r>
                        <a:rPr lang="en-US" sz="1200" b="0" kern="0" spc="50" dirty="0">
                          <a:solidFill>
                            <a:srgbClr val="505050"/>
                          </a:solidFill>
                          <a:latin typeface="Segoe UI" panose="020B0502040204020203" pitchFamily="34" charset="0"/>
                          <a:cs typeface="Segoe UI" panose="020B0502040204020203" pitchFamily="34" charset="0"/>
                        </a:rPr>
                        <a:t>AI models with PaaS tools</a:t>
                      </a:r>
                    </a:p>
                  </a:txBody>
                  <a:tcPr marL="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Build your own </a:t>
                      </a:r>
                      <a:r>
                        <a:rPr lang="en-US" sz="1200" b="0" kern="0" spc="50" dirty="0">
                          <a:solidFill>
                            <a:srgbClr val="505050"/>
                          </a:solidFill>
                          <a:latin typeface="Segoe UI" panose="020B0502040204020203" pitchFamily="34" charset="0"/>
                          <a:cs typeface="Segoe UI" panose="020B0502040204020203" pitchFamily="34" charset="0"/>
                        </a:rPr>
                        <a:t>AI models however your like</a:t>
                      </a:r>
                    </a:p>
                  </a:txBody>
                  <a:tcPr marL="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67208312"/>
                  </a:ext>
                </a:extLst>
              </a:tr>
              <a:tr h="1520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Compute is provided </a:t>
                      </a:r>
                      <a:r>
                        <a:rPr lang="en-US" sz="1200" b="0" kern="0" spc="50" dirty="0">
                          <a:solidFill>
                            <a:srgbClr val="505050"/>
                          </a:solidFill>
                          <a:latin typeface="Segoe UI" panose="020B0502040204020203" pitchFamily="34" charset="0"/>
                          <a:cs typeface="Segoe UI" panose="020B0502040204020203" pitchFamily="34" charset="0"/>
                        </a:rPr>
                        <a:t>for Azure services</a:t>
                      </a:r>
                    </a:p>
                  </a:txBody>
                  <a:tcPr marL="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Compute is provided </a:t>
                      </a:r>
                      <a:r>
                        <a:rPr lang="en-US" sz="1200" b="0" kern="0" spc="50" dirty="0">
                          <a:solidFill>
                            <a:srgbClr val="505050"/>
                          </a:solidFill>
                          <a:latin typeface="Segoe UI" panose="020B0502040204020203" pitchFamily="34" charset="0"/>
                          <a:cs typeface="Segoe UI" panose="020B0502040204020203" pitchFamily="34" charset="0"/>
                        </a:rPr>
                        <a:t>for Azure services (via PaaS)</a:t>
                      </a:r>
                    </a:p>
                  </a:txBody>
                  <a:tcPr marL="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Provide</a:t>
                      </a:r>
                      <a:r>
                        <a:rPr lang="en-US" sz="1200" b="0" kern="0" spc="50" dirty="0">
                          <a:solidFill>
                            <a:srgbClr val="505050"/>
                          </a:solidFill>
                          <a:latin typeface="Segoe UI" panose="020B0502040204020203" pitchFamily="34" charset="0"/>
                          <a:cs typeface="Segoe UI" panose="020B0502040204020203" pitchFamily="34" charset="0"/>
                        </a:rPr>
                        <a:t> </a:t>
                      </a:r>
                      <a:r>
                        <a:rPr lang="en-US" sz="1200" b="1" kern="0" spc="50" dirty="0">
                          <a:solidFill>
                            <a:srgbClr val="505050"/>
                          </a:solidFill>
                          <a:latin typeface="Segoe UI" panose="020B0502040204020203" pitchFamily="34" charset="0"/>
                          <a:cs typeface="Segoe UI" panose="020B0502040204020203" pitchFamily="34" charset="0"/>
                        </a:rPr>
                        <a:t>your own compute </a:t>
                      </a:r>
                      <a:r>
                        <a:rPr lang="en-US" sz="1200" b="0" kern="0" spc="50" dirty="0">
                          <a:solidFill>
                            <a:srgbClr val="505050"/>
                          </a:solidFill>
                          <a:latin typeface="Segoe UI" panose="020B0502040204020203" pitchFamily="34" charset="0"/>
                          <a:cs typeface="Segoe UI" panose="020B0502040204020203" pitchFamily="34" charset="0"/>
                        </a:rPr>
                        <a:t>AI infrastructure (cloud, on-premises) or </a:t>
                      </a:r>
                      <a:r>
                        <a:rPr lang="en-US" sz="1200" b="1" kern="0" spc="50" dirty="0">
                          <a:solidFill>
                            <a:srgbClr val="505050"/>
                          </a:solidFill>
                          <a:latin typeface="Segoe UI" panose="020B0502040204020203" pitchFamily="34" charset="0"/>
                          <a:cs typeface="Segoe UI" panose="020B0502040204020203" pitchFamily="34" charset="0"/>
                        </a:rPr>
                        <a:t>leverage Azure PaaS compute services</a:t>
                      </a:r>
                    </a:p>
                  </a:txBody>
                  <a:tcPr marL="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72250627"/>
                  </a:ext>
                </a:extLst>
              </a:tr>
              <a:tr h="1520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No coding required for building </a:t>
                      </a:r>
                      <a:r>
                        <a:rPr lang="en-US" sz="1200" b="0" kern="0" spc="50" dirty="0">
                          <a:solidFill>
                            <a:srgbClr val="505050"/>
                          </a:solidFill>
                          <a:latin typeface="Segoe UI" panose="020B0502040204020203" pitchFamily="34" charset="0"/>
                          <a:cs typeface="Segoe UI" panose="020B0502040204020203" pitchFamily="34" charset="0"/>
                        </a:rPr>
                        <a:t>models.  Code only for consuming models</a:t>
                      </a:r>
                    </a:p>
                  </a:txBody>
                  <a:tcPr marL="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UI web driven &amp; code-first development </a:t>
                      </a:r>
                      <a:r>
                        <a:rPr lang="en-US" sz="1200" b="0" kern="0" spc="50" dirty="0">
                          <a:solidFill>
                            <a:srgbClr val="505050"/>
                          </a:solidFill>
                          <a:latin typeface="Segoe UI" panose="020B0502040204020203" pitchFamily="34" charset="0"/>
                          <a:cs typeface="Segoe UI" panose="020B0502040204020203" pitchFamily="34" charset="0"/>
                        </a:rPr>
                        <a:t>environments</a:t>
                      </a:r>
                    </a:p>
                  </a:txBody>
                  <a:tcPr marL="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Code-first development environments </a:t>
                      </a:r>
                      <a:r>
                        <a:rPr lang="en-US" sz="1200" b="0" kern="0" spc="50" dirty="0">
                          <a:solidFill>
                            <a:srgbClr val="505050"/>
                          </a:solidFill>
                          <a:latin typeface="Segoe UI" panose="020B0502040204020203" pitchFamily="34" charset="0"/>
                          <a:cs typeface="Segoe UI" panose="020B0502040204020203" pitchFamily="34" charset="0"/>
                        </a:rPr>
                        <a:t>for building &amp; consuming AI/ML models</a:t>
                      </a:r>
                    </a:p>
                  </a:txBody>
                  <a:tcPr marL="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2605983"/>
                  </a:ext>
                </a:extLst>
              </a:tr>
              <a:tr h="1520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Azure PaaS &amp; pre-build model customer support</a:t>
                      </a:r>
                      <a:endParaRPr lang="en-US" sz="1200" b="0" kern="0" spc="50" dirty="0">
                        <a:solidFill>
                          <a:srgbClr val="505050"/>
                        </a:solidFill>
                        <a:latin typeface="Segoe UI" panose="020B0502040204020203" pitchFamily="34" charset="0"/>
                        <a:cs typeface="Segoe UI" panose="020B0502040204020203" pitchFamily="34" charset="0"/>
                      </a:endParaRPr>
                    </a:p>
                  </a:txBody>
                  <a:tcPr marL="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Azure PaaS customer support</a:t>
                      </a:r>
                      <a:r>
                        <a:rPr lang="en-US" sz="1200" b="0" kern="0" spc="50" dirty="0">
                          <a:solidFill>
                            <a:srgbClr val="505050"/>
                          </a:solidFill>
                          <a:latin typeface="Segoe UI" panose="020B0502040204020203" pitchFamily="34" charset="0"/>
                          <a:cs typeface="Segoe UI" panose="020B0502040204020203" pitchFamily="34" charset="0"/>
                        </a:rPr>
                        <a:t>.  Custom models are responsibility of developer.</a:t>
                      </a:r>
                    </a:p>
                  </a:txBody>
                  <a:tcPr marL="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Azure PaaS, IaaS &amp; software (i.e. SQL Server) customer support</a:t>
                      </a:r>
                      <a:r>
                        <a:rPr lang="en-US" sz="1200" b="0" kern="0" spc="50" dirty="0">
                          <a:solidFill>
                            <a:srgbClr val="505050"/>
                          </a:solidFill>
                          <a:latin typeface="Segoe UI" panose="020B0502040204020203" pitchFamily="34" charset="0"/>
                          <a:cs typeface="Segoe UI" panose="020B0502040204020203" pitchFamily="34" charset="0"/>
                        </a:rPr>
                        <a:t>.  Custom models are responsibility of developer</a:t>
                      </a:r>
                    </a:p>
                  </a:txBody>
                  <a:tcPr marL="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73326100"/>
                  </a:ext>
                </a:extLst>
              </a:tr>
              <a:tr h="1520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0" spc="50" dirty="0">
                          <a:solidFill>
                            <a:srgbClr val="505050"/>
                          </a:solidFill>
                          <a:latin typeface="Segoe UI" panose="020B0502040204020203" pitchFamily="34" charset="0"/>
                          <a:cs typeface="Segoe UI" panose="020B0502040204020203" pitchFamily="34" charset="0"/>
                        </a:rPr>
                        <a:t>Azure cloud services utilized</a:t>
                      </a:r>
                    </a:p>
                  </a:txBody>
                  <a:tcPr marL="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0" spc="50" dirty="0">
                          <a:solidFill>
                            <a:srgbClr val="505050"/>
                          </a:solidFill>
                          <a:latin typeface="Segoe UI" panose="020B0502040204020203" pitchFamily="34" charset="0"/>
                          <a:cs typeface="Segoe UI" panose="020B0502040204020203" pitchFamily="34" charset="0"/>
                        </a:rPr>
                        <a:t>Azure cloud services utilized</a:t>
                      </a:r>
                    </a:p>
                  </a:txBody>
                  <a:tcPr marL="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0" spc="50" dirty="0">
                          <a:solidFill>
                            <a:srgbClr val="505050"/>
                          </a:solidFill>
                          <a:latin typeface="Segoe UI" panose="020B0502040204020203" pitchFamily="34" charset="0"/>
                          <a:cs typeface="Segoe UI" panose="020B0502040204020203" pitchFamily="34" charset="0"/>
                        </a:rPr>
                        <a:t>Azure cloud services utilized or 100% on-premises options</a:t>
                      </a:r>
                    </a:p>
                  </a:txBody>
                  <a:tcPr marL="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63992002"/>
                  </a:ext>
                </a:extLst>
              </a:tr>
            </a:tbl>
          </a:graphicData>
        </a:graphic>
      </p:graphicFrame>
      <p:sp>
        <p:nvSpPr>
          <p:cNvPr id="41" name="Oval 40">
            <a:extLst>
              <a:ext uri="{FF2B5EF4-FFF2-40B4-BE49-F238E27FC236}">
                <a16:creationId xmlns:a16="http://schemas.microsoft.com/office/drawing/2014/main" id="{4CDD643E-79F3-9A47-A9D1-EA5C03CBF55C}"/>
              </a:ext>
            </a:extLst>
          </p:cNvPr>
          <p:cNvSpPr/>
          <p:nvPr/>
        </p:nvSpPr>
        <p:spPr bwMode="auto">
          <a:xfrm>
            <a:off x="8441228" y="2603852"/>
            <a:ext cx="180732" cy="180732"/>
          </a:xfrm>
          <a:prstGeom prst="ellipse">
            <a:avLst/>
          </a:prstGeom>
          <a:solidFill>
            <a:srgbClr val="0078D7"/>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353535"/>
                  </a:gs>
                  <a:gs pos="100000">
                    <a:srgbClr val="353535"/>
                  </a:gs>
                </a:gsLst>
                <a:lin ang="5400000" scaled="0"/>
              </a:gradFill>
              <a:latin typeface="Segoe UI Semilight"/>
            </a:endParaRPr>
          </a:p>
        </p:txBody>
      </p:sp>
      <p:cxnSp>
        <p:nvCxnSpPr>
          <p:cNvPr id="42" name="Straight Arrow Connector 41">
            <a:extLst>
              <a:ext uri="{FF2B5EF4-FFF2-40B4-BE49-F238E27FC236}">
                <a16:creationId xmlns:a16="http://schemas.microsoft.com/office/drawing/2014/main" id="{E877B973-03C5-CB47-80B2-DC06DD4A4C2D}"/>
              </a:ext>
            </a:extLst>
          </p:cNvPr>
          <p:cNvCxnSpPr>
            <a:cxnSpLocks/>
          </p:cNvCxnSpPr>
          <p:nvPr/>
        </p:nvCxnSpPr>
        <p:spPr>
          <a:xfrm>
            <a:off x="10473080" y="2659651"/>
            <a:ext cx="0" cy="228600"/>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4" name="Oval 43">
            <a:extLst>
              <a:ext uri="{FF2B5EF4-FFF2-40B4-BE49-F238E27FC236}">
                <a16:creationId xmlns:a16="http://schemas.microsoft.com/office/drawing/2014/main" id="{B4A1BB6E-2115-B442-AB7A-FD9264063CD3}"/>
              </a:ext>
            </a:extLst>
          </p:cNvPr>
          <p:cNvSpPr/>
          <p:nvPr/>
        </p:nvSpPr>
        <p:spPr bwMode="auto">
          <a:xfrm>
            <a:off x="10365360" y="2616281"/>
            <a:ext cx="180732" cy="180732"/>
          </a:xfrm>
          <a:prstGeom prst="ellipse">
            <a:avLst/>
          </a:prstGeom>
          <a:solidFill>
            <a:srgbClr val="0078D7"/>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353535"/>
                  </a:gs>
                  <a:gs pos="100000">
                    <a:srgbClr val="353535"/>
                  </a:gs>
                </a:gsLst>
                <a:lin ang="5400000" scaled="0"/>
              </a:gradFill>
              <a:latin typeface="Segoe UI Semilight"/>
            </a:endParaRPr>
          </a:p>
        </p:txBody>
      </p:sp>
      <p:cxnSp>
        <p:nvCxnSpPr>
          <p:cNvPr id="45" name="Straight Connector 44">
            <a:extLst>
              <a:ext uri="{FF2B5EF4-FFF2-40B4-BE49-F238E27FC236}">
                <a16:creationId xmlns:a16="http://schemas.microsoft.com/office/drawing/2014/main" id="{462C4DCC-6F09-8F42-A88F-A8EBC29F4034}"/>
              </a:ext>
            </a:extLst>
          </p:cNvPr>
          <p:cNvCxnSpPr>
            <a:cxnSpLocks/>
          </p:cNvCxnSpPr>
          <p:nvPr/>
        </p:nvCxnSpPr>
        <p:spPr>
          <a:xfrm flipV="1">
            <a:off x="3781766" y="3902315"/>
            <a:ext cx="0" cy="2601473"/>
          </a:xfrm>
          <a:prstGeom prst="line">
            <a:avLst/>
          </a:prstGeom>
          <a:ln w="9525" cap="flat" cmpd="sng" algn="ctr">
            <a:solidFill>
              <a:srgbClr val="7030A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E79189E6-853F-E34F-93ED-28936C95F126}"/>
              </a:ext>
            </a:extLst>
          </p:cNvPr>
          <p:cNvCxnSpPr>
            <a:cxnSpLocks/>
          </p:cNvCxnSpPr>
          <p:nvPr/>
        </p:nvCxnSpPr>
        <p:spPr>
          <a:xfrm flipV="1">
            <a:off x="7499094" y="3860007"/>
            <a:ext cx="0" cy="2601473"/>
          </a:xfrm>
          <a:prstGeom prst="line">
            <a:avLst/>
          </a:prstGeom>
          <a:ln w="9525" cap="flat" cmpd="sng" algn="ctr">
            <a:solidFill>
              <a:srgbClr val="7030A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0" name="Picture 39">
            <a:extLst>
              <a:ext uri="{FF2B5EF4-FFF2-40B4-BE49-F238E27FC236}">
                <a16:creationId xmlns:a16="http://schemas.microsoft.com/office/drawing/2014/main" id="{129CC5AA-4FCE-104F-A1CF-E6D634B83647}"/>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V="1">
            <a:off x="8425137" y="-21586"/>
            <a:ext cx="3757576" cy="2421478"/>
          </a:xfrm>
          <a:prstGeom prst="rect">
            <a:avLst/>
          </a:prstGeom>
        </p:spPr>
      </p:pic>
      <p:sp>
        <p:nvSpPr>
          <p:cNvPr id="46" name="Title 1">
            <a:extLst>
              <a:ext uri="{FF2B5EF4-FFF2-40B4-BE49-F238E27FC236}">
                <a16:creationId xmlns:a16="http://schemas.microsoft.com/office/drawing/2014/main" id="{5821D51C-6CE1-D344-85F1-3B525C2557B3}"/>
              </a:ext>
            </a:extLst>
          </p:cNvPr>
          <p:cNvSpPr txBox="1">
            <a:spLocks/>
          </p:cNvSpPr>
          <p:nvPr/>
        </p:nvSpPr>
        <p:spPr>
          <a:xfrm>
            <a:off x="583956" y="153637"/>
            <a:ext cx="1133281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r>
              <a:rPr lang="en-IN" dirty="0">
                <a:solidFill>
                  <a:srgbClr val="1A1A1A"/>
                </a:solidFill>
              </a:rPr>
              <a:t>Microsoft AI Platform – Access Personas</a:t>
            </a:r>
            <a:endParaRPr lang="en-IN" dirty="0">
              <a:solidFill>
                <a:srgbClr val="1A1A1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7910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0B7288-AF9E-9045-9003-F4FE5FD2DD31}"/>
              </a:ext>
            </a:extLst>
          </p:cNvPr>
          <p:cNvSpPr>
            <a:spLocks noGrp="1"/>
          </p:cNvSpPr>
          <p:nvPr>
            <p:ph type="title"/>
          </p:nvPr>
        </p:nvSpPr>
        <p:spPr>
          <a:xfrm>
            <a:off x="585216" y="2036027"/>
            <a:ext cx="10409618" cy="1495794"/>
          </a:xfrm>
        </p:spPr>
        <p:txBody>
          <a:bodyPr/>
          <a:lstStyle/>
          <a:p>
            <a:r>
              <a:rPr lang="en-US" dirty="0">
                <a:solidFill>
                  <a:srgbClr val="00BCF2"/>
                </a:solidFill>
              </a:rPr>
              <a:t>DEMO</a:t>
            </a:r>
            <a:br>
              <a:rPr lang="en-US" dirty="0"/>
            </a:br>
            <a:r>
              <a:rPr lang="en-US" dirty="0"/>
              <a:t>Showing Quick Impact from AI Investments -</a:t>
            </a:r>
            <a:br>
              <a:rPr lang="en-US" dirty="0"/>
            </a:br>
            <a:r>
              <a:rPr lang="en-US" dirty="0"/>
              <a:t>AI Persona Demos </a:t>
            </a:r>
          </a:p>
        </p:txBody>
      </p:sp>
    </p:spTree>
    <p:extLst>
      <p:ext uri="{BB962C8B-B14F-4D97-AF65-F5344CB8AC3E}">
        <p14:creationId xmlns:p14="http://schemas.microsoft.com/office/powerpoint/2010/main" val="359932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740" y="767083"/>
            <a:ext cx="11018520" cy="369332"/>
          </a:xfrm>
        </p:spPr>
        <p:txBody>
          <a:bodyPr/>
          <a:lstStyle/>
          <a:p>
            <a:r>
              <a:rPr lang="en-US" sz="2400" dirty="0"/>
              <a:t>Focus vital (and expensive) resources on core business</a:t>
            </a:r>
          </a:p>
        </p:txBody>
      </p:sp>
      <p:pic>
        <p:nvPicPr>
          <p:cNvPr id="4" name="Picture 3">
            <a:extLst>
              <a:ext uri="{FF2B5EF4-FFF2-40B4-BE49-F238E27FC236}">
                <a16:creationId xmlns:a16="http://schemas.microsoft.com/office/drawing/2014/main" id="{97C43C13-1A6E-1940-ADF0-F30F7BF3BEAA}"/>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V="1">
            <a:off x="8425137" y="-21586"/>
            <a:ext cx="3757576" cy="2421478"/>
          </a:xfrm>
          <a:prstGeom prst="rect">
            <a:avLst/>
          </a:prstGeom>
        </p:spPr>
      </p:pic>
      <p:pic>
        <p:nvPicPr>
          <p:cNvPr id="9" name="Picture 8">
            <a:extLst>
              <a:ext uri="{FF2B5EF4-FFF2-40B4-BE49-F238E27FC236}">
                <a16:creationId xmlns:a16="http://schemas.microsoft.com/office/drawing/2014/main" id="{999EBD75-81ED-7A4A-B051-83614DC7D43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920925" y="1712720"/>
            <a:ext cx="8383000" cy="4068313"/>
          </a:xfrm>
          <a:prstGeom prst="rect">
            <a:avLst/>
          </a:prstGeom>
        </p:spPr>
      </p:pic>
      <p:sp>
        <p:nvSpPr>
          <p:cNvPr id="10" name="TextBox 9">
            <a:extLst>
              <a:ext uri="{FF2B5EF4-FFF2-40B4-BE49-F238E27FC236}">
                <a16:creationId xmlns:a16="http://schemas.microsoft.com/office/drawing/2014/main" id="{5A8C5DBA-148C-0249-B725-DE7E31EC0711}"/>
              </a:ext>
            </a:extLst>
          </p:cNvPr>
          <p:cNvSpPr txBox="1"/>
          <p:nvPr/>
        </p:nvSpPr>
        <p:spPr>
          <a:xfrm>
            <a:off x="1824395" y="5781033"/>
            <a:ext cx="8383000" cy="923330"/>
          </a:xfrm>
          <a:prstGeom prst="rect">
            <a:avLst/>
          </a:prstGeom>
          <a:noFill/>
        </p:spPr>
        <p:txBody>
          <a:bodyPr wrap="square" rtlCol="0">
            <a:spAutoFit/>
          </a:bodyPr>
          <a:lstStyle/>
          <a:p>
            <a:r>
              <a:rPr lang="en-US" dirty="0">
                <a:hlinkClick r:id="rId5"/>
              </a:rPr>
              <a:t>https://blogs.microsoft.com/firehose/2016/09/26/powered-by-microsoft-cognitive-services-uber-begins-using-driver-selfies-to-enhance-security/</a:t>
            </a:r>
            <a:endParaRPr lang="en-US" dirty="0"/>
          </a:p>
          <a:p>
            <a:endParaRPr lang="en-US" dirty="0"/>
          </a:p>
        </p:txBody>
      </p:sp>
      <p:sp>
        <p:nvSpPr>
          <p:cNvPr id="6" name="Title 1">
            <a:extLst>
              <a:ext uri="{FF2B5EF4-FFF2-40B4-BE49-F238E27FC236}">
                <a16:creationId xmlns:a16="http://schemas.microsoft.com/office/drawing/2014/main" id="{FC607CA8-5A43-E14F-A162-BCD08737110E}"/>
              </a:ext>
            </a:extLst>
          </p:cNvPr>
          <p:cNvSpPr txBox="1">
            <a:spLocks/>
          </p:cNvSpPr>
          <p:nvPr/>
        </p:nvSpPr>
        <p:spPr>
          <a:xfrm>
            <a:off x="583956" y="153637"/>
            <a:ext cx="1133281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r>
              <a:rPr lang="en-IN" dirty="0">
                <a:solidFill>
                  <a:srgbClr val="1A1A1A"/>
                </a:solidFill>
              </a:rPr>
              <a:t>Purposeful Artificial Intelligence</a:t>
            </a:r>
            <a:endParaRPr lang="en-IN" dirty="0">
              <a:solidFill>
                <a:srgbClr val="1A1A1A"/>
              </a:solidFill>
              <a:latin typeface="Segoe UI Semilight" panose="020B0402040204020203" pitchFamily="34" charset="0"/>
              <a:cs typeface="Segoe UI Semilight" panose="020B0402040204020203" pitchFamily="34" charset="0"/>
            </a:endParaRPr>
          </a:p>
        </p:txBody>
      </p:sp>
      <p:sp>
        <p:nvSpPr>
          <p:cNvPr id="7" name="Title 16">
            <a:extLst>
              <a:ext uri="{FF2B5EF4-FFF2-40B4-BE49-F238E27FC236}">
                <a16:creationId xmlns:a16="http://schemas.microsoft.com/office/drawing/2014/main" id="{CB411D08-1093-1040-BE54-AA47CA8BAE56}"/>
              </a:ext>
            </a:extLst>
          </p:cNvPr>
          <p:cNvSpPr txBox="1">
            <a:spLocks/>
          </p:cNvSpPr>
          <p:nvPr/>
        </p:nvSpPr>
        <p:spPr>
          <a:xfrm>
            <a:off x="1920924" y="1415264"/>
            <a:ext cx="8922521"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r>
              <a:rPr lang="en-US" sz="2000" dirty="0"/>
              <a:t>Uber Case Study – Uber has the resources, but chose to leverage Microsoft AI </a:t>
            </a:r>
          </a:p>
        </p:txBody>
      </p:sp>
    </p:spTree>
    <p:extLst>
      <p:ext uri="{BB962C8B-B14F-4D97-AF65-F5344CB8AC3E}">
        <p14:creationId xmlns:p14="http://schemas.microsoft.com/office/powerpoint/2010/main" val="26669538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EE3E9CFF-2F91-1041-B021-2C0B8B56666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6"/>
          <p:cNvSpPr>
            <a:spLocks noGrp="1"/>
          </p:cNvSpPr>
          <p:nvPr>
            <p:ph type="title"/>
          </p:nvPr>
        </p:nvSpPr>
        <p:spPr>
          <a:xfrm>
            <a:off x="403126" y="2875002"/>
            <a:ext cx="5692874" cy="1107996"/>
          </a:xfrm>
        </p:spPr>
        <p:txBody>
          <a:bodyPr/>
          <a:lstStyle/>
          <a:p>
            <a:r>
              <a:rPr lang="en-US" dirty="0"/>
              <a:t>Bringing AI to Life in</a:t>
            </a:r>
            <a:br>
              <a:rPr lang="en-US" dirty="0"/>
            </a:br>
            <a:r>
              <a:rPr lang="en-US" dirty="0"/>
              <a:t>Financial Services</a:t>
            </a:r>
          </a:p>
        </p:txBody>
      </p:sp>
    </p:spTree>
    <p:extLst>
      <p:ext uri="{BB962C8B-B14F-4D97-AF65-F5344CB8AC3E}">
        <p14:creationId xmlns:p14="http://schemas.microsoft.com/office/powerpoint/2010/main" val="35475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290C629E-D8EC-41D0-879E-70DB39CEC71A}"/>
              </a:ext>
            </a:extLst>
          </p:cNvPr>
          <p:cNvSpPr/>
          <p:nvPr/>
        </p:nvSpPr>
        <p:spPr>
          <a:xfrm>
            <a:off x="6223000" y="5626100"/>
            <a:ext cx="5969000" cy="93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a:ea typeface="+mn-ea"/>
                <a:cs typeface="Segoe UI" pitchFamily="34" charset="0"/>
              </a:rPr>
              <a:t>See you there!</a:t>
            </a:r>
          </a:p>
        </p:txBody>
      </p:sp>
      <p:sp>
        <p:nvSpPr>
          <p:cNvPr id="2" name="Title 1">
            <a:extLst>
              <a:ext uri="{FF2B5EF4-FFF2-40B4-BE49-F238E27FC236}">
                <a16:creationId xmlns:a16="http://schemas.microsoft.com/office/drawing/2014/main" id="{2D70DE5B-A730-4B9B-BECA-D989EB837349}"/>
              </a:ext>
            </a:extLst>
          </p:cNvPr>
          <p:cNvSpPr>
            <a:spLocks noGrp="1"/>
          </p:cNvSpPr>
          <p:nvPr>
            <p:ph type="title"/>
          </p:nvPr>
        </p:nvSpPr>
        <p:spPr/>
        <p:txBody>
          <a:bodyPr/>
          <a:lstStyle/>
          <a:p>
            <a:r>
              <a:rPr lang="en-US" dirty="0"/>
              <a:t>Don’t Miss the AI Executive Briefing!</a:t>
            </a:r>
          </a:p>
        </p:txBody>
      </p:sp>
      <p:sp>
        <p:nvSpPr>
          <p:cNvPr id="13" name="Rectangle 12">
            <a:extLst>
              <a:ext uri="{FF2B5EF4-FFF2-40B4-BE49-F238E27FC236}">
                <a16:creationId xmlns:a16="http://schemas.microsoft.com/office/drawing/2014/main" id="{C413D2E2-1E44-4DCB-8C9D-75F65280FCD4}"/>
              </a:ext>
            </a:extLst>
          </p:cNvPr>
          <p:cNvSpPr/>
          <p:nvPr/>
        </p:nvSpPr>
        <p:spPr>
          <a:xfrm>
            <a:off x="0" y="1206501"/>
            <a:ext cx="12192000" cy="1523999"/>
          </a:xfrm>
          <a:prstGeom prst="rect">
            <a:avLst/>
          </a:prstGeom>
          <a:solidFill>
            <a:schemeClr val="accent1"/>
          </a:solidFill>
        </p:spPr>
        <p:txBody>
          <a:bodyPr wrap="none" lIns="640080" tIns="13716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Tuesday 9am Start</a:t>
            </a:r>
          </a:p>
        </p:txBody>
      </p:sp>
      <p:sp>
        <p:nvSpPr>
          <p:cNvPr id="14" name="Oval 13">
            <a:extLst>
              <a:ext uri="{FF2B5EF4-FFF2-40B4-BE49-F238E27FC236}">
                <a16:creationId xmlns:a16="http://schemas.microsoft.com/office/drawing/2014/main" id="{21373E2A-CC6E-4276-A316-46351C55CA9E}"/>
              </a:ext>
            </a:extLst>
          </p:cNvPr>
          <p:cNvSpPr/>
          <p:nvPr/>
        </p:nvSpPr>
        <p:spPr bwMode="auto">
          <a:xfrm>
            <a:off x="812800" y="2338302"/>
            <a:ext cx="2822746" cy="2822746"/>
          </a:xfrm>
          <a:prstGeom prst="ellipse">
            <a:avLst/>
          </a:prstGeom>
          <a:solidFill>
            <a:schemeClr val="bg1"/>
          </a:solidFill>
          <a:ln w="31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ts val="1200"/>
              </a:spcBef>
              <a:spcAft>
                <a:spcPct val="0"/>
              </a:spcAft>
              <a:buClrTx/>
              <a:buSzTx/>
              <a:buFontTx/>
              <a:buNone/>
              <a:tabLst/>
              <a:defRPr/>
            </a:pPr>
            <a:r>
              <a:rPr kumimoji="0" lang="en-US" sz="2800" b="0" i="0" u="none" strike="noStrike" kern="1200" cap="none" spc="0" normalizeH="0" baseline="0" noProof="0" dirty="0">
                <a:ln>
                  <a:noFill/>
                </a:ln>
                <a:solidFill>
                  <a:srgbClr val="353535"/>
                </a:solidFill>
                <a:effectLst/>
                <a:uLnTx/>
                <a:uFillTx/>
                <a:latin typeface="Segoe UI"/>
                <a:ea typeface="+mn-ea"/>
                <a:cs typeface="Segoe UI" pitchFamily="34" charset="0"/>
              </a:rPr>
              <a:t>Why AI</a:t>
            </a:r>
            <a:br>
              <a:rPr kumimoji="0" lang="en-US" sz="2800" b="0" i="0" u="none" strike="noStrike" kern="1200" cap="none" spc="0" normalizeH="0" baseline="0" noProof="0" dirty="0">
                <a:ln>
                  <a:noFill/>
                </a:ln>
                <a:solidFill>
                  <a:srgbClr val="353535"/>
                </a:solidFill>
                <a:effectLst/>
                <a:uLnTx/>
                <a:uFillTx/>
                <a:latin typeface="Segoe UI"/>
                <a:ea typeface="+mn-ea"/>
                <a:cs typeface="Segoe UI" pitchFamily="34" charset="0"/>
              </a:rPr>
            </a:br>
            <a:r>
              <a:rPr kumimoji="0" lang="en-US" sz="2800" b="0" i="0" u="none" strike="noStrike" kern="1200" cap="none" spc="0" normalizeH="0" baseline="0" noProof="0" dirty="0">
                <a:ln>
                  <a:noFill/>
                </a:ln>
                <a:solidFill>
                  <a:srgbClr val="353535"/>
                </a:solidFill>
                <a:effectLst/>
                <a:uLnTx/>
                <a:uFillTx/>
                <a:latin typeface="Segoe UI"/>
                <a:ea typeface="+mn-ea"/>
                <a:cs typeface="Segoe UI" pitchFamily="34" charset="0"/>
              </a:rPr>
              <a:t>with Microsoft?</a:t>
            </a:r>
          </a:p>
        </p:txBody>
      </p:sp>
      <p:grpSp>
        <p:nvGrpSpPr>
          <p:cNvPr id="18" name="Group 17">
            <a:extLst>
              <a:ext uri="{FF2B5EF4-FFF2-40B4-BE49-F238E27FC236}">
                <a16:creationId xmlns:a16="http://schemas.microsoft.com/office/drawing/2014/main" id="{8819072B-BF40-4B9D-831C-688BE4DA27C6}"/>
              </a:ext>
            </a:extLst>
          </p:cNvPr>
          <p:cNvGrpSpPr/>
          <p:nvPr/>
        </p:nvGrpSpPr>
        <p:grpSpPr>
          <a:xfrm>
            <a:off x="588263" y="2113766"/>
            <a:ext cx="3271820" cy="3271818"/>
            <a:chOff x="-198420" y="1217123"/>
            <a:chExt cx="4389420" cy="4389418"/>
          </a:xfrm>
        </p:grpSpPr>
        <p:sp>
          <p:nvSpPr>
            <p:cNvPr id="22" name="Arc 21">
              <a:extLst>
                <a:ext uri="{FF2B5EF4-FFF2-40B4-BE49-F238E27FC236}">
                  <a16:creationId xmlns:a16="http://schemas.microsoft.com/office/drawing/2014/main" id="{BD65E6B4-D3F7-4CBD-BEC1-F658042DAF75}"/>
                </a:ext>
              </a:extLst>
            </p:cNvPr>
            <p:cNvSpPr/>
            <p:nvPr/>
          </p:nvSpPr>
          <p:spPr bwMode="auto">
            <a:xfrm>
              <a:off x="-198420" y="1217123"/>
              <a:ext cx="4389420" cy="4389418"/>
            </a:xfrm>
            <a:prstGeom prst="arc">
              <a:avLst>
                <a:gd name="adj1" fmla="val 9387233"/>
                <a:gd name="adj2" fmla="val 16427916"/>
              </a:avLst>
            </a:prstGeom>
            <a:noFill/>
            <a:ln w="6350">
              <a:solidFill>
                <a:schemeClr val="bg1">
                  <a:lumMod val="65000"/>
                </a:schemeClr>
              </a:solidFill>
              <a:headEnd type="none" w="med" len="med"/>
              <a:tailEnd type="diamond" w="lg" len="lg"/>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002050"/>
                </a:solidFill>
                <a:effectLst/>
                <a:uLnTx/>
                <a:uFillTx/>
                <a:latin typeface="Segoe UI Semibold"/>
                <a:ea typeface="Segoe UI" pitchFamily="34" charset="0"/>
                <a:cs typeface="Segoe UI" pitchFamily="34" charset="0"/>
              </a:endParaRPr>
            </a:p>
          </p:txBody>
        </p:sp>
        <p:sp>
          <p:nvSpPr>
            <p:cNvPr id="23" name="Arc 22">
              <a:extLst>
                <a:ext uri="{FF2B5EF4-FFF2-40B4-BE49-F238E27FC236}">
                  <a16:creationId xmlns:a16="http://schemas.microsoft.com/office/drawing/2014/main" id="{D0959D5D-E4F8-4B04-B045-FAEB958A1754}"/>
                </a:ext>
              </a:extLst>
            </p:cNvPr>
            <p:cNvSpPr/>
            <p:nvPr/>
          </p:nvSpPr>
          <p:spPr bwMode="auto">
            <a:xfrm>
              <a:off x="-198420" y="1217123"/>
              <a:ext cx="4389420" cy="4389418"/>
            </a:xfrm>
            <a:prstGeom prst="arc">
              <a:avLst>
                <a:gd name="adj1" fmla="val 16461740"/>
                <a:gd name="adj2" fmla="val 21597239"/>
              </a:avLst>
            </a:prstGeom>
            <a:noFill/>
            <a:ln w="6350">
              <a:solidFill>
                <a:schemeClr val="bg1">
                  <a:lumMod val="65000"/>
                </a:schemeClr>
              </a:solidFill>
              <a:headEnd type="none" w="med" len="med"/>
              <a:tailEnd type="diamond" w="lg" len="lg"/>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002050"/>
                </a:solidFill>
                <a:effectLst/>
                <a:uLnTx/>
                <a:uFillTx/>
                <a:latin typeface="Segoe UI Semibold"/>
                <a:ea typeface="Segoe UI" pitchFamily="34" charset="0"/>
                <a:cs typeface="Segoe UI" pitchFamily="34" charset="0"/>
              </a:endParaRPr>
            </a:p>
          </p:txBody>
        </p:sp>
        <p:sp>
          <p:nvSpPr>
            <p:cNvPr id="24" name="Arc 23">
              <a:extLst>
                <a:ext uri="{FF2B5EF4-FFF2-40B4-BE49-F238E27FC236}">
                  <a16:creationId xmlns:a16="http://schemas.microsoft.com/office/drawing/2014/main" id="{58E2F0D5-E538-4B92-85C5-ADBC3174106D}"/>
                </a:ext>
              </a:extLst>
            </p:cNvPr>
            <p:cNvSpPr/>
            <p:nvPr/>
          </p:nvSpPr>
          <p:spPr bwMode="auto">
            <a:xfrm>
              <a:off x="-198420" y="1217123"/>
              <a:ext cx="4389420" cy="4389418"/>
            </a:xfrm>
            <a:prstGeom prst="arc">
              <a:avLst>
                <a:gd name="adj1" fmla="val 21579868"/>
                <a:gd name="adj2" fmla="val 8303556"/>
              </a:avLst>
            </a:prstGeom>
            <a:noFill/>
            <a:ln w="6350">
              <a:solidFill>
                <a:schemeClr val="bg1">
                  <a:lumMod val="65000"/>
                </a:schemeClr>
              </a:solidFill>
              <a:headEnd type="none" w="med" len="med"/>
              <a:tailEnd type="diamond" w="lg" len="lg"/>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002050"/>
                </a:solidFill>
                <a:effectLst/>
                <a:uLnTx/>
                <a:uFillTx/>
                <a:latin typeface="Segoe UI Semibold"/>
                <a:ea typeface="Segoe UI" pitchFamily="34" charset="0"/>
                <a:cs typeface="Segoe UI" pitchFamily="34" charset="0"/>
              </a:endParaRPr>
            </a:p>
          </p:txBody>
        </p:sp>
        <p:sp>
          <p:nvSpPr>
            <p:cNvPr id="25" name="Arc 24">
              <a:extLst>
                <a:ext uri="{FF2B5EF4-FFF2-40B4-BE49-F238E27FC236}">
                  <a16:creationId xmlns:a16="http://schemas.microsoft.com/office/drawing/2014/main" id="{FB97E88A-E740-408E-9EB7-855BE9477998}"/>
                </a:ext>
              </a:extLst>
            </p:cNvPr>
            <p:cNvSpPr/>
            <p:nvPr/>
          </p:nvSpPr>
          <p:spPr bwMode="auto">
            <a:xfrm>
              <a:off x="-198420" y="1217123"/>
              <a:ext cx="4389420" cy="4389418"/>
            </a:xfrm>
            <a:prstGeom prst="arc">
              <a:avLst>
                <a:gd name="adj1" fmla="val 8332210"/>
                <a:gd name="adj2" fmla="val 9387958"/>
              </a:avLst>
            </a:prstGeom>
            <a:noFill/>
            <a:ln w="6350">
              <a:solidFill>
                <a:schemeClr val="bg1">
                  <a:lumMod val="65000"/>
                </a:schemeClr>
              </a:solidFill>
              <a:headEnd type="none" w="med" len="med"/>
              <a:tailEnd type="none" w="lg" len="lg"/>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002050"/>
                </a:solidFill>
                <a:effectLst/>
                <a:uLnTx/>
                <a:uFillTx/>
                <a:latin typeface="Segoe UI Semibold"/>
                <a:ea typeface="Segoe UI" pitchFamily="34" charset="0"/>
                <a:cs typeface="Segoe UI" pitchFamily="34" charset="0"/>
              </a:endParaRPr>
            </a:p>
          </p:txBody>
        </p:sp>
      </p:grpSp>
      <p:sp>
        <p:nvSpPr>
          <p:cNvPr id="16" name="Oval 15">
            <a:extLst>
              <a:ext uri="{FF2B5EF4-FFF2-40B4-BE49-F238E27FC236}">
                <a16:creationId xmlns:a16="http://schemas.microsoft.com/office/drawing/2014/main" id="{C7C39030-B6EF-4C69-866E-9ABBF9DBA417}"/>
              </a:ext>
            </a:extLst>
          </p:cNvPr>
          <p:cNvSpPr/>
          <p:nvPr/>
        </p:nvSpPr>
        <p:spPr bwMode="auto">
          <a:xfrm>
            <a:off x="4684627" y="2338302"/>
            <a:ext cx="2822746" cy="2822746"/>
          </a:xfrm>
          <a:prstGeom prst="ellipse">
            <a:avLst/>
          </a:prstGeom>
          <a:solidFill>
            <a:schemeClr val="bg1"/>
          </a:solidFill>
          <a:ln w="31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ts val="1200"/>
              </a:spcBef>
              <a:spcAft>
                <a:spcPct val="0"/>
              </a:spcAft>
              <a:buClrTx/>
              <a:buSzTx/>
              <a:buFontTx/>
              <a:buNone/>
              <a:tabLst/>
              <a:defRPr/>
            </a:pPr>
            <a:r>
              <a:rPr kumimoji="0" lang="en-US" sz="2800" b="0" i="0" u="none" strike="noStrike" kern="1200" cap="none" spc="0" normalizeH="0" baseline="0" noProof="0" dirty="0">
                <a:ln>
                  <a:noFill/>
                </a:ln>
                <a:solidFill>
                  <a:srgbClr val="353535"/>
                </a:solidFill>
                <a:effectLst/>
                <a:uLnTx/>
                <a:uFillTx/>
                <a:latin typeface="Segoe UI"/>
                <a:ea typeface="+mn-ea"/>
                <a:cs typeface="Segoe UI" pitchFamily="34" charset="0"/>
              </a:rPr>
              <a:t>Bringing AI to</a:t>
            </a:r>
            <a:br>
              <a:rPr kumimoji="0" lang="en-US" sz="2800" b="0" i="0" u="none" strike="noStrike" kern="1200" cap="none" spc="0" normalizeH="0" baseline="0" noProof="0" dirty="0">
                <a:ln>
                  <a:noFill/>
                </a:ln>
                <a:solidFill>
                  <a:srgbClr val="353535"/>
                </a:solidFill>
                <a:effectLst/>
                <a:uLnTx/>
                <a:uFillTx/>
                <a:latin typeface="Segoe UI"/>
                <a:ea typeface="+mn-ea"/>
                <a:cs typeface="Segoe UI" pitchFamily="34" charset="0"/>
              </a:rPr>
            </a:br>
            <a:r>
              <a:rPr kumimoji="0" lang="en-US" sz="2800" b="0" i="0" u="none" strike="noStrike" kern="1200" cap="none" spc="0" normalizeH="0" baseline="0" noProof="0" dirty="0">
                <a:ln>
                  <a:noFill/>
                </a:ln>
                <a:solidFill>
                  <a:srgbClr val="353535"/>
                </a:solidFill>
                <a:effectLst/>
                <a:uLnTx/>
                <a:uFillTx/>
                <a:latin typeface="Segoe UI"/>
                <a:ea typeface="+mn-ea"/>
                <a:cs typeface="Segoe UI" pitchFamily="34" charset="0"/>
              </a:rPr>
              <a:t>Life in Financial</a:t>
            </a:r>
            <a:br>
              <a:rPr kumimoji="0" lang="en-US" sz="2800" b="0" i="0" u="none" strike="noStrike" kern="1200" cap="none" spc="0" normalizeH="0" baseline="0" noProof="0" dirty="0">
                <a:ln>
                  <a:noFill/>
                </a:ln>
                <a:solidFill>
                  <a:srgbClr val="353535"/>
                </a:solidFill>
                <a:effectLst/>
                <a:uLnTx/>
                <a:uFillTx/>
                <a:latin typeface="Segoe UI"/>
                <a:ea typeface="+mn-ea"/>
                <a:cs typeface="Segoe UI" pitchFamily="34" charset="0"/>
              </a:rPr>
            </a:br>
            <a:r>
              <a:rPr kumimoji="0" lang="en-US" sz="2800" b="0" i="0" u="none" strike="noStrike" kern="1200" cap="none" spc="0" normalizeH="0" baseline="0" noProof="0" dirty="0">
                <a:ln>
                  <a:noFill/>
                </a:ln>
                <a:solidFill>
                  <a:srgbClr val="353535"/>
                </a:solidFill>
                <a:effectLst/>
                <a:uLnTx/>
                <a:uFillTx/>
                <a:latin typeface="Segoe UI"/>
                <a:ea typeface="+mn-ea"/>
                <a:cs typeface="Segoe UI" pitchFamily="34" charset="0"/>
              </a:rPr>
              <a:t>Services</a:t>
            </a:r>
          </a:p>
        </p:txBody>
      </p:sp>
      <p:grpSp>
        <p:nvGrpSpPr>
          <p:cNvPr id="26" name="Group 25">
            <a:extLst>
              <a:ext uri="{FF2B5EF4-FFF2-40B4-BE49-F238E27FC236}">
                <a16:creationId xmlns:a16="http://schemas.microsoft.com/office/drawing/2014/main" id="{C1D4EDD2-58AE-4174-97A6-E8EADAA7A650}"/>
              </a:ext>
            </a:extLst>
          </p:cNvPr>
          <p:cNvGrpSpPr/>
          <p:nvPr/>
        </p:nvGrpSpPr>
        <p:grpSpPr>
          <a:xfrm>
            <a:off x="4460090" y="2113766"/>
            <a:ext cx="3271820" cy="3271818"/>
            <a:chOff x="-198420" y="1217123"/>
            <a:chExt cx="4389420" cy="4389418"/>
          </a:xfrm>
        </p:grpSpPr>
        <p:sp>
          <p:nvSpPr>
            <p:cNvPr id="27" name="Arc 26">
              <a:extLst>
                <a:ext uri="{FF2B5EF4-FFF2-40B4-BE49-F238E27FC236}">
                  <a16:creationId xmlns:a16="http://schemas.microsoft.com/office/drawing/2014/main" id="{A463A46E-3D98-4AC9-9F9C-024A1C0DCE62}"/>
                </a:ext>
              </a:extLst>
            </p:cNvPr>
            <p:cNvSpPr/>
            <p:nvPr/>
          </p:nvSpPr>
          <p:spPr bwMode="auto">
            <a:xfrm>
              <a:off x="-198420" y="1217123"/>
              <a:ext cx="4389420" cy="4389418"/>
            </a:xfrm>
            <a:prstGeom prst="arc">
              <a:avLst>
                <a:gd name="adj1" fmla="val 9387233"/>
                <a:gd name="adj2" fmla="val 16427916"/>
              </a:avLst>
            </a:prstGeom>
            <a:noFill/>
            <a:ln w="6350">
              <a:solidFill>
                <a:schemeClr val="bg1">
                  <a:lumMod val="65000"/>
                </a:schemeClr>
              </a:solidFill>
              <a:headEnd type="none" w="med" len="med"/>
              <a:tailEnd type="diamond" w="lg" len="lg"/>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002050"/>
                </a:solidFill>
                <a:effectLst/>
                <a:uLnTx/>
                <a:uFillTx/>
                <a:latin typeface="Segoe UI Semibold"/>
                <a:ea typeface="Segoe UI" pitchFamily="34" charset="0"/>
                <a:cs typeface="Segoe UI" pitchFamily="34" charset="0"/>
              </a:endParaRPr>
            </a:p>
          </p:txBody>
        </p:sp>
        <p:sp>
          <p:nvSpPr>
            <p:cNvPr id="28" name="Arc 27">
              <a:extLst>
                <a:ext uri="{FF2B5EF4-FFF2-40B4-BE49-F238E27FC236}">
                  <a16:creationId xmlns:a16="http://schemas.microsoft.com/office/drawing/2014/main" id="{78704E6F-C922-4761-8318-3C591F389E09}"/>
                </a:ext>
              </a:extLst>
            </p:cNvPr>
            <p:cNvSpPr/>
            <p:nvPr/>
          </p:nvSpPr>
          <p:spPr bwMode="auto">
            <a:xfrm>
              <a:off x="-198420" y="1217123"/>
              <a:ext cx="4389420" cy="4389418"/>
            </a:xfrm>
            <a:prstGeom prst="arc">
              <a:avLst>
                <a:gd name="adj1" fmla="val 16461740"/>
                <a:gd name="adj2" fmla="val 21597239"/>
              </a:avLst>
            </a:prstGeom>
            <a:noFill/>
            <a:ln w="6350">
              <a:solidFill>
                <a:schemeClr val="bg1">
                  <a:lumMod val="65000"/>
                </a:schemeClr>
              </a:solidFill>
              <a:headEnd type="none" w="med" len="med"/>
              <a:tailEnd type="diamond" w="lg" len="lg"/>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002050"/>
                </a:solidFill>
                <a:effectLst/>
                <a:uLnTx/>
                <a:uFillTx/>
                <a:latin typeface="Segoe UI Semibold"/>
                <a:ea typeface="Segoe UI" pitchFamily="34" charset="0"/>
                <a:cs typeface="Segoe UI" pitchFamily="34" charset="0"/>
              </a:endParaRPr>
            </a:p>
          </p:txBody>
        </p:sp>
        <p:sp>
          <p:nvSpPr>
            <p:cNvPr id="29" name="Arc 28">
              <a:extLst>
                <a:ext uri="{FF2B5EF4-FFF2-40B4-BE49-F238E27FC236}">
                  <a16:creationId xmlns:a16="http://schemas.microsoft.com/office/drawing/2014/main" id="{6BAF2141-A5D9-4F4A-A201-CBF15D199E2A}"/>
                </a:ext>
              </a:extLst>
            </p:cNvPr>
            <p:cNvSpPr/>
            <p:nvPr/>
          </p:nvSpPr>
          <p:spPr bwMode="auto">
            <a:xfrm>
              <a:off x="-198420" y="1217123"/>
              <a:ext cx="4389420" cy="4389418"/>
            </a:xfrm>
            <a:prstGeom prst="arc">
              <a:avLst>
                <a:gd name="adj1" fmla="val 21579868"/>
                <a:gd name="adj2" fmla="val 8303556"/>
              </a:avLst>
            </a:prstGeom>
            <a:noFill/>
            <a:ln w="6350">
              <a:solidFill>
                <a:schemeClr val="bg1">
                  <a:lumMod val="65000"/>
                </a:schemeClr>
              </a:solidFill>
              <a:headEnd type="none" w="med" len="med"/>
              <a:tailEnd type="diamond" w="lg" len="lg"/>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002050"/>
                </a:solidFill>
                <a:effectLst/>
                <a:uLnTx/>
                <a:uFillTx/>
                <a:latin typeface="Segoe UI Semibold"/>
                <a:ea typeface="Segoe UI" pitchFamily="34" charset="0"/>
                <a:cs typeface="Segoe UI" pitchFamily="34" charset="0"/>
              </a:endParaRPr>
            </a:p>
          </p:txBody>
        </p:sp>
        <p:sp>
          <p:nvSpPr>
            <p:cNvPr id="30" name="Arc 29">
              <a:extLst>
                <a:ext uri="{FF2B5EF4-FFF2-40B4-BE49-F238E27FC236}">
                  <a16:creationId xmlns:a16="http://schemas.microsoft.com/office/drawing/2014/main" id="{EA4676EC-B765-4A1E-B860-EB0C63FCF623}"/>
                </a:ext>
              </a:extLst>
            </p:cNvPr>
            <p:cNvSpPr/>
            <p:nvPr/>
          </p:nvSpPr>
          <p:spPr bwMode="auto">
            <a:xfrm>
              <a:off x="-198420" y="1217123"/>
              <a:ext cx="4389420" cy="4389418"/>
            </a:xfrm>
            <a:prstGeom prst="arc">
              <a:avLst>
                <a:gd name="adj1" fmla="val 8332210"/>
                <a:gd name="adj2" fmla="val 9387958"/>
              </a:avLst>
            </a:prstGeom>
            <a:noFill/>
            <a:ln w="6350">
              <a:solidFill>
                <a:schemeClr val="bg1">
                  <a:lumMod val="65000"/>
                </a:schemeClr>
              </a:solidFill>
              <a:headEnd type="none" w="med" len="med"/>
              <a:tailEnd type="none" w="lg" len="lg"/>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002050"/>
                </a:solidFill>
                <a:effectLst/>
                <a:uLnTx/>
                <a:uFillTx/>
                <a:latin typeface="Segoe UI Semibold"/>
                <a:ea typeface="Segoe UI" pitchFamily="34" charset="0"/>
                <a:cs typeface="Segoe UI" pitchFamily="34" charset="0"/>
              </a:endParaRPr>
            </a:p>
          </p:txBody>
        </p:sp>
      </p:grpSp>
      <p:sp>
        <p:nvSpPr>
          <p:cNvPr id="17" name="Oval 16">
            <a:extLst>
              <a:ext uri="{FF2B5EF4-FFF2-40B4-BE49-F238E27FC236}">
                <a16:creationId xmlns:a16="http://schemas.microsoft.com/office/drawing/2014/main" id="{5BF97E98-9DDE-471C-9227-DC270AD34BEB}"/>
              </a:ext>
            </a:extLst>
          </p:cNvPr>
          <p:cNvSpPr/>
          <p:nvPr/>
        </p:nvSpPr>
        <p:spPr bwMode="auto">
          <a:xfrm>
            <a:off x="8556454" y="2338302"/>
            <a:ext cx="2822746" cy="2822746"/>
          </a:xfrm>
          <a:prstGeom prst="ellipse">
            <a:avLst/>
          </a:prstGeom>
          <a:solidFill>
            <a:schemeClr val="bg1"/>
          </a:solidFill>
          <a:ln w="31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ts val="1200"/>
              </a:spcBef>
              <a:spcAft>
                <a:spcPct val="0"/>
              </a:spcAft>
              <a:buClrTx/>
              <a:buSzTx/>
              <a:buFontTx/>
              <a:buNone/>
              <a:tabLst/>
              <a:defRPr/>
            </a:pPr>
            <a:r>
              <a:rPr kumimoji="0" lang="en-US" sz="2800" b="0" i="0" u="none" strike="noStrike" kern="1200" cap="none" spc="0" normalizeH="0" baseline="0" noProof="0" dirty="0">
                <a:ln>
                  <a:noFill/>
                </a:ln>
                <a:solidFill>
                  <a:srgbClr val="353535"/>
                </a:solidFill>
                <a:effectLst/>
                <a:uLnTx/>
                <a:uFillTx/>
                <a:latin typeface="Segoe UI"/>
                <a:ea typeface="+mn-ea"/>
                <a:cs typeface="Segoe UI" pitchFamily="34" charset="0"/>
              </a:rPr>
              <a:t>AI Activation</a:t>
            </a:r>
            <a:br>
              <a:rPr kumimoji="0" lang="en-US" sz="2800" b="0" i="0" u="none" strike="noStrike" kern="1200" cap="none" spc="0" normalizeH="0" baseline="0" noProof="0" dirty="0">
                <a:ln>
                  <a:noFill/>
                </a:ln>
                <a:solidFill>
                  <a:srgbClr val="353535"/>
                </a:solidFill>
                <a:effectLst/>
                <a:uLnTx/>
                <a:uFillTx/>
                <a:latin typeface="Segoe UI"/>
                <a:ea typeface="+mn-ea"/>
                <a:cs typeface="Segoe UI" pitchFamily="34" charset="0"/>
              </a:rPr>
            </a:br>
            <a:r>
              <a:rPr kumimoji="0" lang="en-US" sz="2800" b="0" i="0" u="none" strike="noStrike" kern="1200" cap="none" spc="0" normalizeH="0" baseline="0" noProof="0" dirty="0">
                <a:ln>
                  <a:noFill/>
                </a:ln>
                <a:solidFill>
                  <a:srgbClr val="353535"/>
                </a:solidFill>
                <a:effectLst/>
                <a:uLnTx/>
                <a:uFillTx/>
                <a:latin typeface="Segoe UI"/>
                <a:ea typeface="+mn-ea"/>
                <a:cs typeface="Segoe UI" pitchFamily="34" charset="0"/>
              </a:rPr>
              <a:t>&amp; Get Started</a:t>
            </a:r>
            <a:br>
              <a:rPr kumimoji="0" lang="en-US" sz="2800" b="0" i="0" u="none" strike="noStrike" kern="1200" cap="none" spc="0" normalizeH="0" baseline="0" noProof="0" dirty="0">
                <a:ln>
                  <a:noFill/>
                </a:ln>
                <a:solidFill>
                  <a:srgbClr val="353535"/>
                </a:solidFill>
                <a:effectLst/>
                <a:uLnTx/>
                <a:uFillTx/>
                <a:latin typeface="Segoe UI"/>
                <a:ea typeface="+mn-ea"/>
                <a:cs typeface="Segoe UI" pitchFamily="34" charset="0"/>
              </a:rPr>
            </a:br>
            <a:r>
              <a:rPr kumimoji="0" lang="en-US" sz="2800" b="0" i="0" u="none" strike="noStrike" kern="1200" cap="none" spc="0" normalizeH="0" baseline="0" noProof="0" dirty="0">
                <a:ln>
                  <a:noFill/>
                </a:ln>
                <a:solidFill>
                  <a:srgbClr val="353535"/>
                </a:solidFill>
                <a:effectLst/>
                <a:uLnTx/>
                <a:uFillTx/>
                <a:latin typeface="Segoe UI"/>
                <a:ea typeface="+mn-ea"/>
                <a:cs typeface="Segoe UI" pitchFamily="34" charset="0"/>
              </a:rPr>
              <a:t>Resources</a:t>
            </a:r>
          </a:p>
        </p:txBody>
      </p:sp>
      <p:grpSp>
        <p:nvGrpSpPr>
          <p:cNvPr id="31" name="Group 30">
            <a:extLst>
              <a:ext uri="{FF2B5EF4-FFF2-40B4-BE49-F238E27FC236}">
                <a16:creationId xmlns:a16="http://schemas.microsoft.com/office/drawing/2014/main" id="{AAFA65F1-15CA-4107-B2AD-CCDF09E24A36}"/>
              </a:ext>
            </a:extLst>
          </p:cNvPr>
          <p:cNvGrpSpPr/>
          <p:nvPr/>
        </p:nvGrpSpPr>
        <p:grpSpPr>
          <a:xfrm>
            <a:off x="8331917" y="2113766"/>
            <a:ext cx="3271820" cy="3271818"/>
            <a:chOff x="-198420" y="1217123"/>
            <a:chExt cx="4389420" cy="4389418"/>
          </a:xfrm>
        </p:grpSpPr>
        <p:sp>
          <p:nvSpPr>
            <p:cNvPr id="32" name="Arc 31">
              <a:extLst>
                <a:ext uri="{FF2B5EF4-FFF2-40B4-BE49-F238E27FC236}">
                  <a16:creationId xmlns:a16="http://schemas.microsoft.com/office/drawing/2014/main" id="{60E9F40C-7E29-4A3D-A1BB-29F317BE022F}"/>
                </a:ext>
              </a:extLst>
            </p:cNvPr>
            <p:cNvSpPr/>
            <p:nvPr/>
          </p:nvSpPr>
          <p:spPr bwMode="auto">
            <a:xfrm>
              <a:off x="-198420" y="1217123"/>
              <a:ext cx="4389420" cy="4389418"/>
            </a:xfrm>
            <a:prstGeom prst="arc">
              <a:avLst>
                <a:gd name="adj1" fmla="val 9387233"/>
                <a:gd name="adj2" fmla="val 16427916"/>
              </a:avLst>
            </a:prstGeom>
            <a:noFill/>
            <a:ln w="6350">
              <a:solidFill>
                <a:schemeClr val="bg1">
                  <a:lumMod val="65000"/>
                </a:schemeClr>
              </a:solidFill>
              <a:headEnd type="none" w="med" len="med"/>
              <a:tailEnd type="diamond" w="lg" len="lg"/>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002050"/>
                </a:solidFill>
                <a:effectLst/>
                <a:uLnTx/>
                <a:uFillTx/>
                <a:latin typeface="Segoe UI Semibold"/>
                <a:ea typeface="Segoe UI" pitchFamily="34" charset="0"/>
                <a:cs typeface="Segoe UI" pitchFamily="34" charset="0"/>
              </a:endParaRPr>
            </a:p>
          </p:txBody>
        </p:sp>
        <p:sp>
          <p:nvSpPr>
            <p:cNvPr id="33" name="Arc 32">
              <a:extLst>
                <a:ext uri="{FF2B5EF4-FFF2-40B4-BE49-F238E27FC236}">
                  <a16:creationId xmlns:a16="http://schemas.microsoft.com/office/drawing/2014/main" id="{7F9ED973-3F03-4335-995C-948306B32105}"/>
                </a:ext>
              </a:extLst>
            </p:cNvPr>
            <p:cNvSpPr/>
            <p:nvPr/>
          </p:nvSpPr>
          <p:spPr bwMode="auto">
            <a:xfrm>
              <a:off x="-198420" y="1217123"/>
              <a:ext cx="4389420" cy="4389418"/>
            </a:xfrm>
            <a:prstGeom prst="arc">
              <a:avLst>
                <a:gd name="adj1" fmla="val 16461740"/>
                <a:gd name="adj2" fmla="val 21597239"/>
              </a:avLst>
            </a:prstGeom>
            <a:noFill/>
            <a:ln w="6350">
              <a:solidFill>
                <a:schemeClr val="bg1">
                  <a:lumMod val="65000"/>
                </a:schemeClr>
              </a:solidFill>
              <a:headEnd type="none" w="med" len="med"/>
              <a:tailEnd type="diamond" w="lg" len="lg"/>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002050"/>
                </a:solidFill>
                <a:effectLst/>
                <a:uLnTx/>
                <a:uFillTx/>
                <a:latin typeface="Segoe UI Semibold"/>
                <a:ea typeface="Segoe UI" pitchFamily="34" charset="0"/>
                <a:cs typeface="Segoe UI" pitchFamily="34" charset="0"/>
              </a:endParaRPr>
            </a:p>
          </p:txBody>
        </p:sp>
        <p:sp>
          <p:nvSpPr>
            <p:cNvPr id="34" name="Arc 33">
              <a:extLst>
                <a:ext uri="{FF2B5EF4-FFF2-40B4-BE49-F238E27FC236}">
                  <a16:creationId xmlns:a16="http://schemas.microsoft.com/office/drawing/2014/main" id="{43BE5016-7B1E-46F3-B3CF-0F45D01EEF38}"/>
                </a:ext>
              </a:extLst>
            </p:cNvPr>
            <p:cNvSpPr/>
            <p:nvPr/>
          </p:nvSpPr>
          <p:spPr bwMode="auto">
            <a:xfrm>
              <a:off x="-198420" y="1217123"/>
              <a:ext cx="4389420" cy="4389418"/>
            </a:xfrm>
            <a:prstGeom prst="arc">
              <a:avLst>
                <a:gd name="adj1" fmla="val 21579868"/>
                <a:gd name="adj2" fmla="val 8303556"/>
              </a:avLst>
            </a:prstGeom>
            <a:noFill/>
            <a:ln w="6350">
              <a:solidFill>
                <a:schemeClr val="bg1">
                  <a:lumMod val="65000"/>
                </a:schemeClr>
              </a:solidFill>
              <a:headEnd type="none" w="med" len="med"/>
              <a:tailEnd type="diamond" w="lg" len="lg"/>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002050"/>
                </a:solidFill>
                <a:effectLst/>
                <a:uLnTx/>
                <a:uFillTx/>
                <a:latin typeface="Segoe UI Semibold"/>
                <a:ea typeface="Segoe UI" pitchFamily="34" charset="0"/>
                <a:cs typeface="Segoe UI" pitchFamily="34" charset="0"/>
              </a:endParaRPr>
            </a:p>
          </p:txBody>
        </p:sp>
        <p:sp>
          <p:nvSpPr>
            <p:cNvPr id="35" name="Arc 34">
              <a:extLst>
                <a:ext uri="{FF2B5EF4-FFF2-40B4-BE49-F238E27FC236}">
                  <a16:creationId xmlns:a16="http://schemas.microsoft.com/office/drawing/2014/main" id="{FAB52241-7804-443B-B258-A35A7E347116}"/>
                </a:ext>
              </a:extLst>
            </p:cNvPr>
            <p:cNvSpPr/>
            <p:nvPr/>
          </p:nvSpPr>
          <p:spPr bwMode="auto">
            <a:xfrm>
              <a:off x="-198420" y="1217123"/>
              <a:ext cx="4389420" cy="4389418"/>
            </a:xfrm>
            <a:prstGeom prst="arc">
              <a:avLst>
                <a:gd name="adj1" fmla="val 8332210"/>
                <a:gd name="adj2" fmla="val 9387958"/>
              </a:avLst>
            </a:prstGeom>
            <a:noFill/>
            <a:ln w="6350">
              <a:solidFill>
                <a:schemeClr val="bg1">
                  <a:lumMod val="65000"/>
                </a:schemeClr>
              </a:solidFill>
              <a:headEnd type="none" w="med" len="med"/>
              <a:tailEnd type="none" w="lg" len="lg"/>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002050"/>
                </a:solidFill>
                <a:effectLst/>
                <a:uLnTx/>
                <a:uFillTx/>
                <a:latin typeface="Segoe UI Semibold"/>
                <a:ea typeface="Segoe UI" pitchFamily="34" charset="0"/>
                <a:cs typeface="Segoe UI" pitchFamily="34" charset="0"/>
              </a:endParaRPr>
            </a:p>
          </p:txBody>
        </p:sp>
      </p:grpSp>
      <p:sp>
        <p:nvSpPr>
          <p:cNvPr id="36" name="Rectangle 35">
            <a:extLst>
              <a:ext uri="{FF2B5EF4-FFF2-40B4-BE49-F238E27FC236}">
                <a16:creationId xmlns:a16="http://schemas.microsoft.com/office/drawing/2014/main" id="{AC183BF5-4F1C-41F7-9CF7-E1761E27B363}"/>
              </a:ext>
            </a:extLst>
          </p:cNvPr>
          <p:cNvSpPr/>
          <p:nvPr/>
        </p:nvSpPr>
        <p:spPr>
          <a:xfrm>
            <a:off x="0" y="5626100"/>
            <a:ext cx="6223000" cy="93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a:ea typeface="+mn-ea"/>
                <a:cs typeface="Segoe UI" pitchFamily="34" charset="0"/>
              </a:rPr>
              <a:t>Get your AI questions answered!</a:t>
            </a:r>
          </a:p>
        </p:txBody>
      </p:sp>
      <p:cxnSp>
        <p:nvCxnSpPr>
          <p:cNvPr id="4" name="Straight Connector 3">
            <a:extLst>
              <a:ext uri="{FF2B5EF4-FFF2-40B4-BE49-F238E27FC236}">
                <a16:creationId xmlns:a16="http://schemas.microsoft.com/office/drawing/2014/main" id="{F44F4ED7-947A-4890-98D8-3A91BCF4D295}"/>
              </a:ext>
            </a:extLst>
          </p:cNvPr>
          <p:cNvCxnSpPr>
            <a:cxnSpLocks/>
          </p:cNvCxnSpPr>
          <p:nvPr/>
        </p:nvCxnSpPr>
        <p:spPr>
          <a:xfrm>
            <a:off x="6794500" y="5778500"/>
            <a:ext cx="0" cy="633412"/>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039065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C750C6-B094-9641-A1B9-020340A8856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6313" y="1011198"/>
            <a:ext cx="11359373" cy="5657958"/>
          </a:xfrm>
          <a:prstGeom prst="rect">
            <a:avLst/>
          </a:prstGeom>
        </p:spPr>
      </p:pic>
      <p:sp>
        <p:nvSpPr>
          <p:cNvPr id="6" name="Title 1">
            <a:extLst>
              <a:ext uri="{FF2B5EF4-FFF2-40B4-BE49-F238E27FC236}">
                <a16:creationId xmlns:a16="http://schemas.microsoft.com/office/drawing/2014/main" id="{52C6EAC6-0C10-9B4B-9542-715A893DE00C}"/>
              </a:ext>
            </a:extLst>
          </p:cNvPr>
          <p:cNvSpPr txBox="1">
            <a:spLocks/>
          </p:cNvSpPr>
          <p:nvPr/>
        </p:nvSpPr>
        <p:spPr>
          <a:xfrm>
            <a:off x="583956" y="153637"/>
            <a:ext cx="1133281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r>
              <a:rPr lang="en-IN" dirty="0">
                <a:solidFill>
                  <a:srgbClr val="1A1A1A"/>
                </a:solidFill>
              </a:rPr>
              <a:t>Artificial Intelligence in Financial Services</a:t>
            </a:r>
            <a:endParaRPr lang="en-IN" dirty="0">
              <a:solidFill>
                <a:srgbClr val="1A1A1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6778255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C43C13-1A6E-1940-ADF0-F30F7BF3BEAA}"/>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V="1">
            <a:off x="8425137" y="-21586"/>
            <a:ext cx="3757576" cy="2421478"/>
          </a:xfrm>
          <a:prstGeom prst="rect">
            <a:avLst/>
          </a:prstGeom>
        </p:spPr>
      </p:pic>
      <p:sp>
        <p:nvSpPr>
          <p:cNvPr id="5" name="Rectangle 4">
            <a:extLst>
              <a:ext uri="{FF2B5EF4-FFF2-40B4-BE49-F238E27FC236}">
                <a16:creationId xmlns:a16="http://schemas.microsoft.com/office/drawing/2014/main" id="{3B73BFC6-EA19-1F4E-963C-006F565AABDD}"/>
              </a:ext>
            </a:extLst>
          </p:cNvPr>
          <p:cNvSpPr/>
          <p:nvPr/>
        </p:nvSpPr>
        <p:spPr>
          <a:xfrm>
            <a:off x="206686" y="3364270"/>
            <a:ext cx="2421268" cy="1738938"/>
          </a:xfrm>
          <a:prstGeom prst="rect">
            <a:avLst/>
          </a:prstGeom>
        </p:spPr>
        <p:txBody>
          <a:bodyPr wrap="square">
            <a:spAutoFit/>
          </a:bodyPr>
          <a:lstStyle/>
          <a:p>
            <a:r>
              <a:rPr lang="en-US" sz="1800" dirty="0">
                <a:solidFill>
                  <a:srgbClr val="004D86"/>
                </a:solidFill>
                <a:latin typeface="Segoe UI" panose="020B0502040204020203" pitchFamily="34" charset="0"/>
                <a:cs typeface="Segoe UI" panose="020B0502040204020203" pitchFamily="34" charset="0"/>
              </a:rPr>
              <a:t>Quantitative Data</a:t>
            </a:r>
          </a:p>
          <a:p>
            <a:endParaRPr lang="en-US" sz="1200" dirty="0">
              <a:latin typeface="Segoe UI" panose="020B0502040204020203" pitchFamily="34" charset="0"/>
              <a:cs typeface="Segoe UI" panose="020B0502040204020203" pitchFamily="34" charset="0"/>
            </a:endParaRPr>
          </a:p>
          <a:p>
            <a:r>
              <a:rPr lang="en-US" sz="1300" dirty="0">
                <a:latin typeface="Segoe UI" panose="020B0502040204020203" pitchFamily="34" charset="0"/>
                <a:cs typeface="Segoe UI" panose="020B0502040204020203" pitchFamily="34" charset="0"/>
              </a:rPr>
              <a:t>More focus on quantitative &amp; tabular data sets focusing more on Machine Learning type problems.  Can “mimic” solutions from other industries.</a:t>
            </a:r>
          </a:p>
          <a:p>
            <a:endParaRPr lang="en-US" sz="1200"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FDA66602-734A-E74F-8A36-D9120183FECF}"/>
              </a:ext>
            </a:extLst>
          </p:cNvPr>
          <p:cNvSpPr/>
          <p:nvPr/>
        </p:nvSpPr>
        <p:spPr>
          <a:xfrm>
            <a:off x="5503963" y="3364270"/>
            <a:ext cx="3082190" cy="1538883"/>
          </a:xfrm>
          <a:prstGeom prst="rect">
            <a:avLst/>
          </a:prstGeom>
        </p:spPr>
        <p:txBody>
          <a:bodyPr wrap="square">
            <a:spAutoFit/>
          </a:bodyPr>
          <a:lstStyle/>
          <a:p>
            <a:r>
              <a:rPr lang="en-US" sz="1800" dirty="0">
                <a:solidFill>
                  <a:srgbClr val="004D86"/>
                </a:solidFill>
                <a:latin typeface="Segoe UI" panose="020B0502040204020203" pitchFamily="34" charset="0"/>
                <a:cs typeface="Segoe UI" panose="020B0502040204020203" pitchFamily="34" charset="0"/>
              </a:rPr>
              <a:t>Statisticians, Quants, Actuaries</a:t>
            </a:r>
          </a:p>
          <a:p>
            <a:endParaRPr lang="en-US" sz="1200" dirty="0">
              <a:latin typeface="Segoe UI" panose="020B0502040204020203" pitchFamily="34" charset="0"/>
              <a:cs typeface="Segoe UI" panose="020B0502040204020203" pitchFamily="34" charset="0"/>
            </a:endParaRPr>
          </a:p>
          <a:p>
            <a:r>
              <a:rPr lang="en-US" sz="1300" dirty="0">
                <a:latin typeface="Segoe UI" panose="020B0502040204020203" pitchFamily="34" charset="0"/>
                <a:cs typeface="Segoe UI" panose="020B0502040204020203" pitchFamily="34" charset="0"/>
              </a:rPr>
              <a:t>Areas dominated by heavy mathematics require the AI &amp; ML ability to explain the underlying algorithm’s “path” in order to replace legacy systems.</a:t>
            </a:r>
          </a:p>
          <a:p>
            <a:endParaRPr lang="en-US" sz="1200" dirty="0">
              <a:latin typeface="Segoe UI" panose="020B0502040204020203" pitchFamily="34" charset="0"/>
              <a:cs typeface="Segoe UI" panose="020B0502040204020203" pitchFamily="34" charset="0"/>
            </a:endParaRPr>
          </a:p>
        </p:txBody>
      </p:sp>
      <p:sp>
        <p:nvSpPr>
          <p:cNvPr id="7" name="Rectangle 6">
            <a:extLst>
              <a:ext uri="{FF2B5EF4-FFF2-40B4-BE49-F238E27FC236}">
                <a16:creationId xmlns:a16="http://schemas.microsoft.com/office/drawing/2014/main" id="{F73E5751-1277-1F49-922B-0444F61173DB}"/>
              </a:ext>
            </a:extLst>
          </p:cNvPr>
          <p:cNvSpPr/>
          <p:nvPr/>
        </p:nvSpPr>
        <p:spPr>
          <a:xfrm>
            <a:off x="8722776" y="3364270"/>
            <a:ext cx="3082190" cy="1538883"/>
          </a:xfrm>
          <a:prstGeom prst="rect">
            <a:avLst/>
          </a:prstGeom>
        </p:spPr>
        <p:txBody>
          <a:bodyPr wrap="square">
            <a:spAutoFit/>
          </a:bodyPr>
          <a:lstStyle/>
          <a:p>
            <a:r>
              <a:rPr lang="en-US" sz="1800" dirty="0">
                <a:solidFill>
                  <a:srgbClr val="004D86"/>
                </a:solidFill>
                <a:latin typeface="Segoe UI" panose="020B0502040204020203" pitchFamily="34" charset="0"/>
                <a:cs typeface="Segoe UI" panose="020B0502040204020203" pitchFamily="34" charset="0"/>
              </a:rPr>
              <a:t>AI &amp; ML Sophistication</a:t>
            </a:r>
          </a:p>
          <a:p>
            <a:endParaRPr lang="en-US" sz="1200" dirty="0">
              <a:latin typeface="Segoe UI" panose="020B0502040204020203" pitchFamily="34" charset="0"/>
              <a:cs typeface="Segoe UI" panose="020B0502040204020203" pitchFamily="34" charset="0"/>
            </a:endParaRPr>
          </a:p>
          <a:p>
            <a:r>
              <a:rPr lang="en-US" sz="1300" dirty="0">
                <a:latin typeface="Segoe UI" panose="020B0502040204020203" pitchFamily="34" charset="0"/>
                <a:cs typeface="Segoe UI" panose="020B0502040204020203" pitchFamily="34" charset="0"/>
              </a:rPr>
              <a:t>Have a good idea of what type of FSI problems can be solved with AI.  Can articulate the problem and potential solution vision</a:t>
            </a:r>
          </a:p>
          <a:p>
            <a:endParaRPr lang="en-US" sz="1200"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3E986EDE-880E-D74F-9406-ED2BE9C4B96B}"/>
              </a:ext>
            </a:extLst>
          </p:cNvPr>
          <p:cNvSpPr/>
          <p:nvPr/>
        </p:nvSpPr>
        <p:spPr>
          <a:xfrm>
            <a:off x="2855324" y="3364270"/>
            <a:ext cx="2421268" cy="1538883"/>
          </a:xfrm>
          <a:prstGeom prst="rect">
            <a:avLst/>
          </a:prstGeom>
        </p:spPr>
        <p:txBody>
          <a:bodyPr wrap="square">
            <a:spAutoFit/>
          </a:bodyPr>
          <a:lstStyle/>
          <a:p>
            <a:r>
              <a:rPr lang="en-US" sz="1800" dirty="0">
                <a:solidFill>
                  <a:srgbClr val="004D86"/>
                </a:solidFill>
                <a:latin typeface="Segoe UI" panose="020B0502040204020203" pitchFamily="34" charset="0"/>
                <a:cs typeface="Segoe UI" panose="020B0502040204020203" pitchFamily="34" charset="0"/>
              </a:rPr>
              <a:t>Access to Data</a:t>
            </a:r>
          </a:p>
          <a:p>
            <a:endParaRPr lang="en-US" sz="1200" dirty="0">
              <a:latin typeface="Segoe UI" panose="020B0502040204020203" pitchFamily="34" charset="0"/>
              <a:cs typeface="Segoe UI" panose="020B0502040204020203" pitchFamily="34" charset="0"/>
            </a:endParaRPr>
          </a:p>
          <a:p>
            <a:r>
              <a:rPr lang="en-US" sz="1300" dirty="0">
                <a:latin typeface="Segoe UI" panose="020B0502040204020203" pitchFamily="34" charset="0"/>
                <a:cs typeface="Segoe UI" panose="020B0502040204020203" pitchFamily="34" charset="0"/>
              </a:rPr>
              <a:t>Easier access to quality data compared to other industries.  Can acquire industry specific data with less friction</a:t>
            </a:r>
          </a:p>
          <a:p>
            <a:endParaRPr lang="en-US" sz="1200" dirty="0">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22432DC6-9BFE-0A48-A471-FAB6DACE3B08}"/>
              </a:ext>
            </a:extLst>
          </p:cNvPr>
          <p:cNvSpPr/>
          <p:nvPr/>
        </p:nvSpPr>
        <p:spPr bwMode="auto">
          <a:xfrm>
            <a:off x="4233805" y="1586730"/>
            <a:ext cx="649224" cy="13350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5197DAA1-0E50-6C40-89DD-41E7B09F7981}"/>
              </a:ext>
            </a:extLst>
          </p:cNvPr>
          <p:cNvSpPr/>
          <p:nvPr/>
        </p:nvSpPr>
        <p:spPr bwMode="auto">
          <a:xfrm>
            <a:off x="4946510" y="2144514"/>
            <a:ext cx="649224" cy="7716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1BD2FAFB-68B1-CC4F-8AAE-35E93DB47EF5}"/>
              </a:ext>
            </a:extLst>
          </p:cNvPr>
          <p:cNvSpPr/>
          <p:nvPr/>
        </p:nvSpPr>
        <p:spPr bwMode="auto">
          <a:xfrm>
            <a:off x="5631313" y="1796426"/>
            <a:ext cx="649224" cy="11253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7470E64E-412C-CD4B-9BD6-2A8D88B7E6F3}"/>
              </a:ext>
            </a:extLst>
          </p:cNvPr>
          <p:cNvSpPr/>
          <p:nvPr/>
        </p:nvSpPr>
        <p:spPr bwMode="auto">
          <a:xfrm>
            <a:off x="6395834" y="1377275"/>
            <a:ext cx="649224" cy="15388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FAA66CFC-D83C-DF49-A3A7-D60891BB438D}"/>
              </a:ext>
            </a:extLst>
          </p:cNvPr>
          <p:cNvSpPr txBox="1">
            <a:spLocks/>
          </p:cNvSpPr>
          <p:nvPr/>
        </p:nvSpPr>
        <p:spPr>
          <a:xfrm>
            <a:off x="583956" y="153637"/>
            <a:ext cx="1133281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r>
              <a:rPr lang="en-IN" dirty="0">
                <a:solidFill>
                  <a:srgbClr val="1A1A1A"/>
                </a:solidFill>
                <a:cs typeface="Segoe UI Semilight" panose="020B0402040204020203" pitchFamily="34" charset="0"/>
              </a:rPr>
              <a:t>Profile of a Financial Services Customer</a:t>
            </a:r>
          </a:p>
        </p:txBody>
      </p:sp>
    </p:spTree>
    <p:extLst>
      <p:ext uri="{BB962C8B-B14F-4D97-AF65-F5344CB8AC3E}">
        <p14:creationId xmlns:p14="http://schemas.microsoft.com/office/powerpoint/2010/main" val="193264489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0B7288-AF9E-9045-9003-F4FE5FD2DD31}"/>
              </a:ext>
            </a:extLst>
          </p:cNvPr>
          <p:cNvSpPr>
            <a:spLocks noGrp="1"/>
          </p:cNvSpPr>
          <p:nvPr>
            <p:ph type="title"/>
          </p:nvPr>
        </p:nvSpPr>
        <p:spPr>
          <a:xfrm>
            <a:off x="585216" y="2036027"/>
            <a:ext cx="10795208" cy="1495794"/>
          </a:xfrm>
        </p:spPr>
        <p:txBody>
          <a:bodyPr/>
          <a:lstStyle/>
          <a:p>
            <a:r>
              <a:rPr lang="en-US" dirty="0">
                <a:solidFill>
                  <a:srgbClr val="00BCF2"/>
                </a:solidFill>
              </a:rPr>
              <a:t>DEMO</a:t>
            </a:r>
            <a:br>
              <a:rPr lang="en-US" dirty="0"/>
            </a:br>
            <a:r>
              <a:rPr lang="en-US" dirty="0"/>
              <a:t>Extracting Financial Services Insights -</a:t>
            </a:r>
            <a:br>
              <a:rPr lang="en-US" dirty="0"/>
            </a:br>
            <a:r>
              <a:rPr lang="en-US" dirty="0"/>
              <a:t>Using Azure Machine Learning Service (new //BUILD)</a:t>
            </a:r>
          </a:p>
        </p:txBody>
      </p:sp>
    </p:spTree>
    <p:extLst>
      <p:ext uri="{BB962C8B-B14F-4D97-AF65-F5344CB8AC3E}">
        <p14:creationId xmlns:p14="http://schemas.microsoft.com/office/powerpoint/2010/main" val="84873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3">
            <a:extLst>
              <a:ext uri="{FF2B5EF4-FFF2-40B4-BE49-F238E27FC236}">
                <a16:creationId xmlns:a16="http://schemas.microsoft.com/office/drawing/2014/main" id="{267F7598-CCF2-4745-A57C-5C3D44EAC0C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1" y="1319689"/>
            <a:ext cx="12192000" cy="3032179"/>
          </a:xfrm>
          <a:prstGeom prst="rect">
            <a:avLst/>
          </a:prstGeom>
        </p:spPr>
      </p:pic>
      <p:sp>
        <p:nvSpPr>
          <p:cNvPr id="3" name="Rectangle 2"/>
          <p:cNvSpPr/>
          <p:nvPr/>
        </p:nvSpPr>
        <p:spPr bwMode="auto">
          <a:xfrm>
            <a:off x="0" y="1313536"/>
            <a:ext cx="12192000" cy="3038332"/>
          </a:xfrm>
          <a:prstGeom prst="rect">
            <a:avLst/>
          </a:prstGeom>
          <a:solidFill>
            <a:srgbClr val="0078D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p:nvSpPr>
        <p:spPr bwMode="auto">
          <a:xfrm>
            <a:off x="1344310" y="3519826"/>
            <a:ext cx="1747872" cy="17478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77991" y="4038008"/>
            <a:ext cx="680510" cy="680510"/>
          </a:xfrm>
          <a:prstGeom prst="rect">
            <a:avLst/>
          </a:prstGeom>
        </p:spPr>
      </p:pic>
      <p:sp>
        <p:nvSpPr>
          <p:cNvPr id="17" name="Oval 16"/>
          <p:cNvSpPr/>
          <p:nvPr/>
        </p:nvSpPr>
        <p:spPr bwMode="auto">
          <a:xfrm>
            <a:off x="5069649" y="3519826"/>
            <a:ext cx="1747872" cy="17478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53536" y="3995413"/>
            <a:ext cx="780098" cy="796696"/>
          </a:xfrm>
          <a:prstGeom prst="rect">
            <a:avLst/>
          </a:prstGeom>
        </p:spPr>
      </p:pic>
      <p:sp>
        <p:nvSpPr>
          <p:cNvPr id="21" name="Oval 20"/>
          <p:cNvSpPr/>
          <p:nvPr/>
        </p:nvSpPr>
        <p:spPr bwMode="auto">
          <a:xfrm>
            <a:off x="8842005" y="3519826"/>
            <a:ext cx="1747872" cy="17478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3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375686" y="3937561"/>
            <a:ext cx="680510" cy="796696"/>
          </a:xfrm>
          <a:prstGeom prst="rect">
            <a:avLst/>
          </a:prstGeom>
        </p:spPr>
      </p:pic>
      <p:sp>
        <p:nvSpPr>
          <p:cNvPr id="35" name="TextBox 34">
            <a:extLst>
              <a:ext uri="{FF2B5EF4-FFF2-40B4-BE49-F238E27FC236}">
                <a16:creationId xmlns:a16="http://schemas.microsoft.com/office/drawing/2014/main" id="{6A6C0BCD-75D3-4D79-A0AF-023B62D83899}"/>
              </a:ext>
            </a:extLst>
          </p:cNvPr>
          <p:cNvSpPr txBox="1"/>
          <p:nvPr/>
        </p:nvSpPr>
        <p:spPr>
          <a:xfrm>
            <a:off x="1262021" y="5113807"/>
            <a:ext cx="1922000" cy="615553"/>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dirty="0">
                <a:ln>
                  <a:noFill/>
                </a:ln>
                <a:solidFill>
                  <a:srgbClr val="0078D4"/>
                </a:solidFill>
                <a:effectLst/>
                <a:uLnTx/>
                <a:uFillTx/>
                <a:latin typeface="Segoe UI Semibold"/>
                <a:ea typeface="+mn-ea"/>
                <a:cs typeface="+mn-cs"/>
              </a:rPr>
              <a:t>Automated</a:t>
            </a:r>
          </a:p>
          <a:p>
            <a:pPr marL="0" marR="0" lvl="0" indent="0" algn="ctr" defTabSz="932114" rtl="0" eaLnBrk="1" fontAlgn="base" latinLnBrk="0" hangingPunct="1">
              <a:lnSpc>
                <a:spcPct val="100000"/>
              </a:lnSpc>
              <a:spcBef>
                <a:spcPct val="0"/>
              </a:spcBef>
              <a:spcAft>
                <a:spcPts val="0"/>
              </a:spcAft>
              <a:buClrTx/>
              <a:buSzTx/>
              <a:buFontTx/>
              <a:buNone/>
              <a:tabLst/>
              <a:defRPr/>
            </a:pPr>
            <a:r>
              <a:rPr kumimoji="0" lang="zh-CN" altLang="en-US" sz="2000" b="0" i="0" u="none" strike="noStrike" kern="1200" cap="none" spc="0" normalizeH="0" baseline="0" noProof="0">
                <a:ln>
                  <a:noFill/>
                </a:ln>
                <a:solidFill>
                  <a:srgbClr val="0078D4"/>
                </a:solidFill>
                <a:effectLst/>
                <a:uLnTx/>
                <a:uFillTx/>
                <a:latin typeface="Segoe UI Semibold"/>
                <a:ea typeface="+mn-ea"/>
                <a:cs typeface="+mn-cs"/>
              </a:rPr>
              <a:t> </a:t>
            </a:r>
            <a:r>
              <a:rPr kumimoji="0" lang="en-US" altLang="zh-CN" sz="2000" b="0" i="0" u="none" strike="noStrike" kern="1200" cap="none" spc="0" normalizeH="0" baseline="0" noProof="0" dirty="0">
                <a:ln>
                  <a:noFill/>
                </a:ln>
                <a:solidFill>
                  <a:srgbClr val="0078D4"/>
                </a:solidFill>
                <a:effectLst/>
                <a:uLnTx/>
                <a:uFillTx/>
                <a:latin typeface="Segoe UI Semibold"/>
                <a:ea typeface="+mn-ea"/>
                <a:cs typeface="+mn-cs"/>
              </a:rPr>
              <a:t>Machine</a:t>
            </a:r>
            <a:r>
              <a:rPr kumimoji="0" lang="zh-CN" altLang="en-US" sz="2000" b="0" i="0" u="none" strike="noStrike" kern="1200" cap="none" spc="0" normalizeH="0" baseline="0" noProof="0">
                <a:ln>
                  <a:noFill/>
                </a:ln>
                <a:solidFill>
                  <a:srgbClr val="0078D4"/>
                </a:solidFill>
                <a:effectLst/>
                <a:uLnTx/>
                <a:uFillTx/>
                <a:latin typeface="Segoe UI Semibold"/>
                <a:ea typeface="+mn-ea"/>
                <a:cs typeface="+mn-cs"/>
              </a:rPr>
              <a:t> </a:t>
            </a:r>
            <a:r>
              <a:rPr kumimoji="0" lang="en-US" altLang="zh-CN" sz="2000" b="0" i="0" u="none" strike="noStrike" kern="1200" cap="none" spc="0" normalizeH="0" baseline="0" noProof="0" dirty="0">
                <a:ln>
                  <a:noFill/>
                </a:ln>
                <a:solidFill>
                  <a:srgbClr val="0078D4"/>
                </a:solidFill>
                <a:effectLst/>
                <a:uLnTx/>
                <a:uFillTx/>
                <a:latin typeface="Segoe UI Semibold"/>
                <a:ea typeface="+mn-ea"/>
                <a:cs typeface="+mn-cs"/>
              </a:rPr>
              <a:t>Learning</a:t>
            </a:r>
            <a:endParaRPr kumimoji="0" lang="en-US" sz="2000" b="0" i="0" u="none" strike="noStrike" kern="1200" cap="none" spc="0" normalizeH="0" baseline="0" noProof="0" dirty="0">
              <a:ln>
                <a:noFill/>
              </a:ln>
              <a:solidFill>
                <a:srgbClr val="0078D4"/>
              </a:solidFill>
              <a:effectLst/>
              <a:uLnTx/>
              <a:uFillTx/>
              <a:latin typeface="Segoe UI Semibold"/>
              <a:ea typeface="+mn-ea"/>
              <a:cs typeface="+mn-cs"/>
            </a:endParaRPr>
          </a:p>
        </p:txBody>
      </p:sp>
      <p:sp>
        <p:nvSpPr>
          <p:cNvPr id="36" name="TextBox 35">
            <a:extLst>
              <a:ext uri="{FF2B5EF4-FFF2-40B4-BE49-F238E27FC236}">
                <a16:creationId xmlns:a16="http://schemas.microsoft.com/office/drawing/2014/main" id="{6A6C0BCD-75D3-4D79-A0AF-023B62D83899}"/>
              </a:ext>
            </a:extLst>
          </p:cNvPr>
          <p:cNvSpPr txBox="1"/>
          <p:nvPr/>
        </p:nvSpPr>
        <p:spPr>
          <a:xfrm>
            <a:off x="5069649" y="5113807"/>
            <a:ext cx="1796262" cy="307777"/>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lang="en-US" altLang="zh-CN" sz="2000" dirty="0">
                <a:solidFill>
                  <a:srgbClr val="0078D4"/>
                </a:solidFill>
                <a:latin typeface="Segoe UI Semibold"/>
              </a:rPr>
              <a:t>Visual</a:t>
            </a:r>
            <a:r>
              <a:rPr lang="zh-CN" altLang="en-US" sz="2000">
                <a:solidFill>
                  <a:srgbClr val="0078D4"/>
                </a:solidFill>
                <a:latin typeface="Segoe UI Semibold"/>
              </a:rPr>
              <a:t> </a:t>
            </a:r>
            <a:r>
              <a:rPr lang="en-US" altLang="zh-CN" sz="2000" dirty="0">
                <a:solidFill>
                  <a:srgbClr val="0078D4"/>
                </a:solidFill>
                <a:latin typeface="Segoe UI Semibold"/>
              </a:rPr>
              <a:t>Interface</a:t>
            </a:r>
            <a:endParaRPr lang="en-US" sz="2000" dirty="0">
              <a:solidFill>
                <a:srgbClr val="0078D4"/>
              </a:solidFill>
              <a:latin typeface="Segoe UI Semibold"/>
            </a:endParaRPr>
          </a:p>
        </p:txBody>
      </p:sp>
      <p:sp>
        <p:nvSpPr>
          <p:cNvPr id="37" name="TextBox 36">
            <a:extLst>
              <a:ext uri="{FF2B5EF4-FFF2-40B4-BE49-F238E27FC236}">
                <a16:creationId xmlns:a16="http://schemas.microsoft.com/office/drawing/2014/main" id="{6A6C0BCD-75D3-4D79-A0AF-023B62D83899}"/>
              </a:ext>
            </a:extLst>
          </p:cNvPr>
          <p:cNvSpPr txBox="1"/>
          <p:nvPr/>
        </p:nvSpPr>
        <p:spPr>
          <a:xfrm>
            <a:off x="8781556" y="5113807"/>
            <a:ext cx="1868781" cy="615553"/>
          </a:xfrm>
          <a:prstGeom prst="rect">
            <a:avLst/>
          </a:prstGeom>
          <a:noFill/>
        </p:spPr>
        <p:txBody>
          <a:bodyPr wrap="none" lIns="0" tIns="0" rIns="0" bIns="0" rtlCol="0">
            <a:spAutoFit/>
          </a:bodyPr>
          <a:lstStyle/>
          <a:p>
            <a:pPr algn="ctr" defTabSz="932114" fontAlgn="base">
              <a:spcBef>
                <a:spcPct val="0"/>
              </a:spcBef>
              <a:defRPr/>
            </a:pPr>
            <a:r>
              <a:rPr lang="en-US" altLang="zh-CN" sz="2000" dirty="0">
                <a:solidFill>
                  <a:srgbClr val="0078D4"/>
                </a:solidFill>
                <a:latin typeface="Segoe UI Semibold"/>
              </a:rPr>
              <a:t>Code-First</a:t>
            </a:r>
          </a:p>
          <a:p>
            <a:pPr algn="ctr" defTabSz="932114" fontAlgn="base">
              <a:spcBef>
                <a:spcPct val="0"/>
              </a:spcBef>
              <a:defRPr/>
            </a:pPr>
            <a:r>
              <a:rPr lang="en-US" altLang="zh-CN" sz="2000" dirty="0">
                <a:solidFill>
                  <a:srgbClr val="0078D4"/>
                </a:solidFill>
                <a:latin typeface="Segoe UI Semibold"/>
              </a:rPr>
              <a:t>Notebooks &amp; IDEs</a:t>
            </a:r>
            <a:endParaRPr lang="en-US" sz="2000" dirty="0">
              <a:solidFill>
                <a:srgbClr val="0078D4"/>
              </a:solidFill>
              <a:latin typeface="Segoe UI Semibold"/>
            </a:endParaRPr>
          </a:p>
        </p:txBody>
      </p:sp>
      <p:grpSp>
        <p:nvGrpSpPr>
          <p:cNvPr id="38" name="Group 37"/>
          <p:cNvGrpSpPr/>
          <p:nvPr/>
        </p:nvGrpSpPr>
        <p:grpSpPr>
          <a:xfrm>
            <a:off x="-3244018" y="2094610"/>
            <a:ext cx="1245475" cy="1255795"/>
            <a:chOff x="10061863" y="2923598"/>
            <a:chExt cx="1023819" cy="1099226"/>
          </a:xfrm>
        </p:grpSpPr>
        <p:sp>
          <p:nvSpPr>
            <p:cNvPr id="39" name="Freeform: Shape 32">
              <a:extLst>
                <a:ext uri="{FF2B5EF4-FFF2-40B4-BE49-F238E27FC236}">
                  <a16:creationId xmlns:a16="http://schemas.microsoft.com/office/drawing/2014/main" id="{AD4B44CC-03AB-4FDE-B726-CD976D1322CD}"/>
                </a:ext>
              </a:extLst>
            </p:cNvPr>
            <p:cNvSpPr/>
            <p:nvPr/>
          </p:nvSpPr>
          <p:spPr>
            <a:xfrm>
              <a:off x="10128571" y="3721189"/>
              <a:ext cx="899104" cy="290033"/>
            </a:xfrm>
            <a:custGeom>
              <a:avLst/>
              <a:gdLst>
                <a:gd name="connsiteX0" fmla="*/ 21753 w 899103"/>
                <a:gd name="connsiteY0" fmla="*/ 279882 h 290033"/>
                <a:gd name="connsiteX1" fmla="*/ 891853 w 899103"/>
                <a:gd name="connsiteY1" fmla="*/ 279882 h 290033"/>
                <a:gd name="connsiteX2" fmla="*/ 625022 w 899103"/>
                <a:gd name="connsiteY2" fmla="*/ 21753 h 290033"/>
                <a:gd name="connsiteX3" fmla="*/ 245078 w 899103"/>
                <a:gd name="connsiteY3" fmla="*/ 21753 h 290033"/>
              </a:gdLst>
              <a:ahLst/>
              <a:cxnLst>
                <a:cxn ang="0">
                  <a:pos x="connsiteX0" y="connsiteY0"/>
                </a:cxn>
                <a:cxn ang="0">
                  <a:pos x="connsiteX1" y="connsiteY1"/>
                </a:cxn>
                <a:cxn ang="0">
                  <a:pos x="connsiteX2" y="connsiteY2"/>
                </a:cxn>
                <a:cxn ang="0">
                  <a:pos x="connsiteX3" y="connsiteY3"/>
                </a:cxn>
              </a:cxnLst>
              <a:rect l="l" t="t" r="r" b="b"/>
              <a:pathLst>
                <a:path w="899103" h="290033">
                  <a:moveTo>
                    <a:pt x="21753" y="279882"/>
                  </a:moveTo>
                  <a:lnTo>
                    <a:pt x="891853" y="279882"/>
                  </a:lnTo>
                  <a:lnTo>
                    <a:pt x="625022" y="21753"/>
                  </a:lnTo>
                  <a:lnTo>
                    <a:pt x="245078" y="21753"/>
                  </a:lnTo>
                  <a:close/>
                </a:path>
              </a:pathLst>
            </a:custGeom>
            <a:solidFill>
              <a:schemeClr val="bg1">
                <a:lumMod val="75000"/>
                <a:alpha val="28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40" name="Freeform: Shape 33">
              <a:extLst>
                <a:ext uri="{FF2B5EF4-FFF2-40B4-BE49-F238E27FC236}">
                  <a16:creationId xmlns:a16="http://schemas.microsoft.com/office/drawing/2014/main" id="{975B0DD9-CB1F-4460-8FDB-BF182D868BF0}"/>
                </a:ext>
              </a:extLst>
            </p:cNvPr>
            <p:cNvSpPr/>
            <p:nvPr/>
          </p:nvSpPr>
          <p:spPr>
            <a:xfrm>
              <a:off x="10061863" y="3326744"/>
              <a:ext cx="667077" cy="696080"/>
            </a:xfrm>
            <a:custGeom>
              <a:avLst/>
              <a:gdLst>
                <a:gd name="connsiteX0" fmla="*/ 88460 w 667077"/>
                <a:gd name="connsiteY0" fmla="*/ 674328 h 696080"/>
                <a:gd name="connsiteX1" fmla="*/ 21753 w 667077"/>
                <a:gd name="connsiteY1" fmla="*/ 416198 h 696080"/>
                <a:gd name="connsiteX2" fmla="*/ 390095 w 667077"/>
                <a:gd name="connsiteY2" fmla="*/ 21753 h 696080"/>
                <a:gd name="connsiteX3" fmla="*/ 648225 w 667077"/>
                <a:gd name="connsiteY3" fmla="*/ 21753 h 696080"/>
              </a:gdLst>
              <a:ahLst/>
              <a:cxnLst>
                <a:cxn ang="0">
                  <a:pos x="connsiteX0" y="connsiteY0"/>
                </a:cxn>
                <a:cxn ang="0">
                  <a:pos x="connsiteX1" y="connsiteY1"/>
                </a:cxn>
                <a:cxn ang="0">
                  <a:pos x="connsiteX2" y="connsiteY2"/>
                </a:cxn>
                <a:cxn ang="0">
                  <a:pos x="connsiteX3" y="connsiteY3"/>
                </a:cxn>
              </a:cxnLst>
              <a:rect l="l" t="t" r="r" b="b"/>
              <a:pathLst>
                <a:path w="667077" h="696080">
                  <a:moveTo>
                    <a:pt x="88460" y="674328"/>
                  </a:moveTo>
                  <a:lnTo>
                    <a:pt x="21753" y="416198"/>
                  </a:lnTo>
                  <a:lnTo>
                    <a:pt x="390095" y="21753"/>
                  </a:lnTo>
                  <a:lnTo>
                    <a:pt x="648225" y="21753"/>
                  </a:lnTo>
                  <a:close/>
                </a:path>
              </a:pathLst>
            </a:custGeom>
            <a:solidFill>
              <a:schemeClr val="bg1">
                <a:lumMod val="85000"/>
                <a:alpha val="21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41" name="Freeform: Shape 34">
              <a:extLst>
                <a:ext uri="{FF2B5EF4-FFF2-40B4-BE49-F238E27FC236}">
                  <a16:creationId xmlns:a16="http://schemas.microsoft.com/office/drawing/2014/main" id="{D5AA2359-6089-46EB-9110-B6D5B028FB34}"/>
                </a:ext>
              </a:extLst>
            </p:cNvPr>
            <p:cNvSpPr/>
            <p:nvPr/>
          </p:nvSpPr>
          <p:spPr>
            <a:xfrm>
              <a:off x="10427306" y="2923598"/>
              <a:ext cx="290034" cy="435050"/>
            </a:xfrm>
            <a:custGeom>
              <a:avLst/>
              <a:gdLst>
                <a:gd name="connsiteX0" fmla="*/ 21753 w 290033"/>
                <a:gd name="connsiteY0" fmla="*/ 21753 h 435050"/>
                <a:gd name="connsiteX1" fmla="*/ 282783 w 290033"/>
                <a:gd name="connsiteY1" fmla="*/ 21753 h 435050"/>
                <a:gd name="connsiteX2" fmla="*/ 282783 w 290033"/>
                <a:gd name="connsiteY2" fmla="*/ 424899 h 435050"/>
                <a:gd name="connsiteX3" fmla="*/ 24653 w 290033"/>
                <a:gd name="connsiteY3" fmla="*/ 424899 h 435050"/>
              </a:gdLst>
              <a:ahLst/>
              <a:cxnLst>
                <a:cxn ang="0">
                  <a:pos x="connsiteX0" y="connsiteY0"/>
                </a:cxn>
                <a:cxn ang="0">
                  <a:pos x="connsiteX1" y="connsiteY1"/>
                </a:cxn>
                <a:cxn ang="0">
                  <a:pos x="connsiteX2" y="connsiteY2"/>
                </a:cxn>
                <a:cxn ang="0">
                  <a:pos x="connsiteX3" y="connsiteY3"/>
                </a:cxn>
              </a:cxnLst>
              <a:rect l="l" t="t" r="r" b="b"/>
              <a:pathLst>
                <a:path w="290033" h="435050">
                  <a:moveTo>
                    <a:pt x="21753" y="21753"/>
                  </a:moveTo>
                  <a:lnTo>
                    <a:pt x="282783" y="21753"/>
                  </a:lnTo>
                  <a:lnTo>
                    <a:pt x="282783" y="424899"/>
                  </a:lnTo>
                  <a:lnTo>
                    <a:pt x="24653" y="424899"/>
                  </a:lnTo>
                  <a:close/>
                </a:path>
              </a:pathLst>
            </a:custGeom>
            <a:solidFill>
              <a:schemeClr val="bg1">
                <a:lumMod val="95000"/>
                <a:alpha val="7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42" name="Freeform: Shape 35">
              <a:extLst>
                <a:ext uri="{FF2B5EF4-FFF2-40B4-BE49-F238E27FC236}">
                  <a16:creationId xmlns:a16="http://schemas.microsoft.com/office/drawing/2014/main" id="{9D3EE85A-10F7-49F1-BEC9-C84193102745}"/>
                </a:ext>
              </a:extLst>
            </p:cNvPr>
            <p:cNvSpPr/>
            <p:nvPr/>
          </p:nvSpPr>
          <p:spPr>
            <a:xfrm>
              <a:off x="10592625" y="3393452"/>
              <a:ext cx="493057" cy="609070"/>
            </a:xfrm>
            <a:custGeom>
              <a:avLst/>
              <a:gdLst>
                <a:gd name="connsiteX0" fmla="*/ 21753 w 493057"/>
                <a:gd name="connsiteY0" fmla="*/ 213174 h 609070"/>
                <a:gd name="connsiteX1" fmla="*/ 187072 w 493057"/>
                <a:gd name="connsiteY1" fmla="*/ 21753 h 609070"/>
                <a:gd name="connsiteX2" fmla="*/ 485806 w 493057"/>
                <a:gd name="connsiteY2" fmla="*/ 355291 h 609070"/>
                <a:gd name="connsiteX3" fmla="*/ 427799 w 493057"/>
                <a:gd name="connsiteY3" fmla="*/ 607620 h 609070"/>
              </a:gdLst>
              <a:ahLst/>
              <a:cxnLst>
                <a:cxn ang="0">
                  <a:pos x="connsiteX0" y="connsiteY0"/>
                </a:cxn>
                <a:cxn ang="0">
                  <a:pos x="connsiteX1" y="connsiteY1"/>
                </a:cxn>
                <a:cxn ang="0">
                  <a:pos x="connsiteX2" y="connsiteY2"/>
                </a:cxn>
                <a:cxn ang="0">
                  <a:pos x="connsiteX3" y="connsiteY3"/>
                </a:cxn>
              </a:cxnLst>
              <a:rect l="l" t="t" r="r" b="b"/>
              <a:pathLst>
                <a:path w="493057" h="609070">
                  <a:moveTo>
                    <a:pt x="21753" y="213174"/>
                  </a:moveTo>
                  <a:lnTo>
                    <a:pt x="187072" y="21753"/>
                  </a:lnTo>
                  <a:lnTo>
                    <a:pt x="485806" y="355291"/>
                  </a:lnTo>
                  <a:lnTo>
                    <a:pt x="427799" y="607620"/>
                  </a:lnTo>
                  <a:close/>
                </a:path>
              </a:pathLst>
            </a:custGeom>
            <a:solidFill>
              <a:schemeClr val="bg1">
                <a:lumMod val="85000"/>
                <a:alpha val="18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grpSp>
        <p:nvGrpSpPr>
          <p:cNvPr id="44" name="Graphic 4">
            <a:extLst>
              <a:ext uri="{FF2B5EF4-FFF2-40B4-BE49-F238E27FC236}">
                <a16:creationId xmlns:a16="http://schemas.microsoft.com/office/drawing/2014/main" id="{A5F3BD6B-18ED-4BA4-9942-943FBDA18367}"/>
              </a:ext>
            </a:extLst>
          </p:cNvPr>
          <p:cNvGrpSpPr>
            <a:grpSpLocks noChangeAspect="1"/>
          </p:cNvGrpSpPr>
          <p:nvPr/>
        </p:nvGrpSpPr>
        <p:grpSpPr>
          <a:xfrm>
            <a:off x="11596612" y="6228272"/>
            <a:ext cx="428610" cy="453821"/>
            <a:chOff x="11448302" y="6116320"/>
            <a:chExt cx="515552" cy="545879"/>
          </a:xfrm>
        </p:grpSpPr>
        <p:sp>
          <p:nvSpPr>
            <p:cNvPr id="45" name="Freeform: Shape 14">
              <a:extLst>
                <a:ext uri="{FF2B5EF4-FFF2-40B4-BE49-F238E27FC236}">
                  <a16:creationId xmlns:a16="http://schemas.microsoft.com/office/drawing/2014/main" id="{298EB83F-099E-488F-9FC3-3E3C12ADFC4F}"/>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46" name="Freeform: Shape 15">
              <a:extLst>
                <a:ext uri="{FF2B5EF4-FFF2-40B4-BE49-F238E27FC236}">
                  <a16:creationId xmlns:a16="http://schemas.microsoft.com/office/drawing/2014/main" id="{C96E63E2-8FF3-497D-8FAB-53306EF43A2D}"/>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47" name="Freeform: Shape 16">
              <a:extLst>
                <a:ext uri="{FF2B5EF4-FFF2-40B4-BE49-F238E27FC236}">
                  <a16:creationId xmlns:a16="http://schemas.microsoft.com/office/drawing/2014/main" id="{AA44F0CA-C6D4-4842-A1B2-4755F56F6A2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48" name="Freeform: Shape 17">
              <a:extLst>
                <a:ext uri="{FF2B5EF4-FFF2-40B4-BE49-F238E27FC236}">
                  <a16:creationId xmlns:a16="http://schemas.microsoft.com/office/drawing/2014/main" id="{8D9C93CB-684A-4F9F-8AB5-4D6862CFE053}"/>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sp>
        <p:nvSpPr>
          <p:cNvPr id="26" name="Title 1">
            <a:extLst>
              <a:ext uri="{FF2B5EF4-FFF2-40B4-BE49-F238E27FC236}">
                <a16:creationId xmlns:a16="http://schemas.microsoft.com/office/drawing/2014/main" id="{B000250A-A104-084F-99CE-4E2EB690578D}"/>
              </a:ext>
            </a:extLst>
          </p:cNvPr>
          <p:cNvSpPr txBox="1">
            <a:spLocks/>
          </p:cNvSpPr>
          <p:nvPr/>
        </p:nvSpPr>
        <p:spPr>
          <a:xfrm>
            <a:off x="583956" y="153637"/>
            <a:ext cx="1133281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r>
              <a:rPr lang="en-IN" dirty="0">
                <a:solidFill>
                  <a:srgbClr val="1A1A1A"/>
                </a:solidFill>
                <a:cs typeface="Segoe UI Semilight" panose="020B0402040204020203" pitchFamily="34" charset="0"/>
              </a:rPr>
              <a:t>Machine Learning – Multiple Authoring Experiences</a:t>
            </a:r>
          </a:p>
        </p:txBody>
      </p:sp>
    </p:spTree>
    <p:extLst>
      <p:ext uri="{BB962C8B-B14F-4D97-AF65-F5344CB8AC3E}">
        <p14:creationId xmlns:p14="http://schemas.microsoft.com/office/powerpoint/2010/main" val="28563395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EC0D51-02E7-3F4F-830B-66D13DC74228}"/>
              </a:ext>
            </a:extLst>
          </p:cNvPr>
          <p:cNvSpPr/>
          <p:nvPr/>
        </p:nvSpPr>
        <p:spPr bwMode="auto">
          <a:xfrm>
            <a:off x="5334001" y="0"/>
            <a:ext cx="6857999"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A6B4716D-FD71-9749-883E-FC94B5E9088F}"/>
              </a:ext>
            </a:extLst>
          </p:cNvPr>
          <p:cNvGrpSpPr/>
          <p:nvPr/>
        </p:nvGrpSpPr>
        <p:grpSpPr>
          <a:xfrm>
            <a:off x="5532532" y="1716417"/>
            <a:ext cx="6460935" cy="3718187"/>
            <a:chOff x="4746620" y="1393705"/>
            <a:chExt cx="8141802" cy="4685504"/>
          </a:xfrm>
          <a:effectLst>
            <a:outerShdw blurRad="990600" dist="647700" dir="5700000" sx="98000" sy="98000" algn="tl" rotWithShape="0">
              <a:schemeClr val="tx1">
                <a:alpha val="25000"/>
              </a:schemeClr>
            </a:outerShdw>
          </a:effectLst>
        </p:grpSpPr>
        <p:grpSp>
          <p:nvGrpSpPr>
            <p:cNvPr id="6" name="Group 36">
              <a:extLst>
                <a:ext uri="{FF2B5EF4-FFF2-40B4-BE49-F238E27FC236}">
                  <a16:creationId xmlns:a16="http://schemas.microsoft.com/office/drawing/2014/main" id="{CAD9DAAB-5765-2B40-9F4C-3FF528528356}"/>
                </a:ext>
              </a:extLst>
            </p:cNvPr>
            <p:cNvGrpSpPr>
              <a:grpSpLocks/>
            </p:cNvGrpSpPr>
            <p:nvPr/>
          </p:nvGrpSpPr>
          <p:grpSpPr bwMode="auto">
            <a:xfrm>
              <a:off x="4746620" y="1393705"/>
              <a:ext cx="8141802" cy="4685504"/>
              <a:chOff x="5898415" y="1976415"/>
              <a:chExt cx="5654530" cy="3255020"/>
            </a:xfrm>
          </p:grpSpPr>
          <p:sp>
            <p:nvSpPr>
              <p:cNvPr id="8" name="Freeform 45">
                <a:extLst>
                  <a:ext uri="{FF2B5EF4-FFF2-40B4-BE49-F238E27FC236}">
                    <a16:creationId xmlns:a16="http://schemas.microsoft.com/office/drawing/2014/main" id="{CD421675-8922-5A42-B1D5-ADCE582DA82D}"/>
                  </a:ext>
                </a:extLst>
              </p:cNvPr>
              <p:cNvSpPr>
                <a:spLocks/>
              </p:cNvSpPr>
              <p:nvPr/>
            </p:nvSpPr>
            <p:spPr bwMode="auto">
              <a:xfrm>
                <a:off x="5898415" y="5105745"/>
                <a:ext cx="2848207" cy="125690"/>
              </a:xfrm>
              <a:custGeom>
                <a:avLst/>
                <a:gdLst>
                  <a:gd name="T0" fmla="*/ 0 w 885"/>
                  <a:gd name="T1" fmla="*/ 51565 h 39"/>
                  <a:gd name="T2" fmla="*/ 251028 w 885"/>
                  <a:gd name="T3" fmla="*/ 125690 h 39"/>
                  <a:gd name="T4" fmla="*/ 2848207 w 885"/>
                  <a:gd name="T5" fmla="*/ 125690 h 39"/>
                  <a:gd name="T6" fmla="*/ 2848207 w 885"/>
                  <a:gd name="T7" fmla="*/ 0 h 39"/>
                  <a:gd name="T8" fmla="*/ 0 w 885"/>
                  <a:gd name="T9" fmla="*/ 0 h 39"/>
                  <a:gd name="T10" fmla="*/ 0 w 885"/>
                  <a:gd name="T11" fmla="*/ 51565 h 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dirty="0"/>
              </a:p>
            </p:txBody>
          </p:sp>
          <p:sp>
            <p:nvSpPr>
              <p:cNvPr id="9" name="Freeform 46">
                <a:extLst>
                  <a:ext uri="{FF2B5EF4-FFF2-40B4-BE49-F238E27FC236}">
                    <a16:creationId xmlns:a16="http://schemas.microsoft.com/office/drawing/2014/main" id="{2BEF6400-061A-4F4E-8847-A0DABA287E7B}"/>
                  </a:ext>
                </a:extLst>
              </p:cNvPr>
              <p:cNvSpPr>
                <a:spLocks/>
              </p:cNvSpPr>
              <p:nvPr/>
            </p:nvSpPr>
            <p:spPr bwMode="auto">
              <a:xfrm>
                <a:off x="8704736" y="5105745"/>
                <a:ext cx="2848207" cy="125690"/>
              </a:xfrm>
              <a:custGeom>
                <a:avLst/>
                <a:gdLst>
                  <a:gd name="T0" fmla="*/ 2848207 w 884"/>
                  <a:gd name="T1" fmla="*/ 51565 h 39"/>
                  <a:gd name="T2" fmla="*/ 2596895 w 884"/>
                  <a:gd name="T3" fmla="*/ 125690 h 39"/>
                  <a:gd name="T4" fmla="*/ 0 w 884"/>
                  <a:gd name="T5" fmla="*/ 125690 h 39"/>
                  <a:gd name="T6" fmla="*/ 0 w 884"/>
                  <a:gd name="T7" fmla="*/ 0 h 39"/>
                  <a:gd name="T8" fmla="*/ 2848207 w 884"/>
                  <a:gd name="T9" fmla="*/ 0 h 39"/>
                  <a:gd name="T10" fmla="*/ 2848207 w 884"/>
                  <a:gd name="T11" fmla="*/ 51565 h 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dirty="0"/>
              </a:p>
            </p:txBody>
          </p:sp>
          <p:sp>
            <p:nvSpPr>
              <p:cNvPr id="10" name="Freeform 47">
                <a:extLst>
                  <a:ext uri="{FF2B5EF4-FFF2-40B4-BE49-F238E27FC236}">
                    <a16:creationId xmlns:a16="http://schemas.microsoft.com/office/drawing/2014/main" id="{B989B4AC-D26E-E542-A427-96E54C444427}"/>
                  </a:ext>
                </a:extLst>
              </p:cNvPr>
              <p:cNvSpPr>
                <a:spLocks/>
              </p:cNvSpPr>
              <p:nvPr/>
            </p:nvSpPr>
            <p:spPr bwMode="auto">
              <a:xfrm>
                <a:off x="6455812" y="1976415"/>
                <a:ext cx="4581618" cy="3138999"/>
              </a:xfrm>
              <a:custGeom>
                <a:avLst/>
                <a:gdLst>
                  <a:gd name="T0" fmla="*/ 4436732 w 1423"/>
                  <a:gd name="T1" fmla="*/ 0 h 974"/>
                  <a:gd name="T2" fmla="*/ 144886 w 1423"/>
                  <a:gd name="T3" fmla="*/ 0 h 974"/>
                  <a:gd name="T4" fmla="*/ 0 w 1423"/>
                  <a:gd name="T5" fmla="*/ 145026 h 974"/>
                  <a:gd name="T6" fmla="*/ 0 w 1423"/>
                  <a:gd name="T7" fmla="*/ 702569 h 974"/>
                  <a:gd name="T8" fmla="*/ 0 w 1423"/>
                  <a:gd name="T9" fmla="*/ 2993973 h 974"/>
                  <a:gd name="T10" fmla="*/ 144886 w 1423"/>
                  <a:gd name="T11" fmla="*/ 3138999 h 974"/>
                  <a:gd name="T12" fmla="*/ 4436732 w 1423"/>
                  <a:gd name="T13" fmla="*/ 3138999 h 974"/>
                  <a:gd name="T14" fmla="*/ 4581618 w 1423"/>
                  <a:gd name="T15" fmla="*/ 2993973 h 974"/>
                  <a:gd name="T16" fmla="*/ 4581618 w 1423"/>
                  <a:gd name="T17" fmla="*/ 145026 h 974"/>
                  <a:gd name="T18" fmla="*/ 4436732 w 1423"/>
                  <a:gd name="T19" fmla="*/ 0 h 9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dirty="0"/>
              </a:p>
            </p:txBody>
          </p:sp>
          <p:sp>
            <p:nvSpPr>
              <p:cNvPr id="11" name="Freeform 48">
                <a:extLst>
                  <a:ext uri="{FF2B5EF4-FFF2-40B4-BE49-F238E27FC236}">
                    <a16:creationId xmlns:a16="http://schemas.microsoft.com/office/drawing/2014/main" id="{18956717-EC65-FF48-8BF4-43098602B2B3}"/>
                  </a:ext>
                </a:extLst>
              </p:cNvPr>
              <p:cNvSpPr>
                <a:spLocks/>
              </p:cNvSpPr>
              <p:nvPr/>
            </p:nvSpPr>
            <p:spPr bwMode="auto">
              <a:xfrm>
                <a:off x="6471541" y="1992406"/>
                <a:ext cx="4553040" cy="3107101"/>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bg1">
                  <a:lumMod val="85000"/>
                </a:schemeClr>
              </a:solidFill>
              <a:ln>
                <a:noFill/>
              </a:ln>
              <a:extLst>
                <a:ext uri="{91240B29-F687-4f45-9708-019B960494DF}"/>
              </a:extLst>
            </p:spPr>
            <p:txBody>
              <a:bodyPr/>
              <a:lstStyle/>
              <a:p>
                <a:pPr defTabSz="914217">
                  <a:defRPr/>
                </a:pPr>
                <a:endParaRPr lang="id-ID" sz="882" dirty="0">
                  <a:latin typeface="Source Sans Pro Light" charset="0"/>
                </a:endParaRPr>
              </a:p>
            </p:txBody>
          </p:sp>
          <p:sp>
            <p:nvSpPr>
              <p:cNvPr id="12" name="Rectangle 50">
                <a:extLst>
                  <a:ext uri="{FF2B5EF4-FFF2-40B4-BE49-F238E27FC236}">
                    <a16:creationId xmlns:a16="http://schemas.microsoft.com/office/drawing/2014/main" id="{6247C515-97CF-F142-BC1C-21ABE2D31C62}"/>
                  </a:ext>
                </a:extLst>
              </p:cNvPr>
              <p:cNvSpPr>
                <a:spLocks noChangeArrowheads="1"/>
              </p:cNvSpPr>
              <p:nvPr/>
            </p:nvSpPr>
            <p:spPr bwMode="auto">
              <a:xfrm>
                <a:off x="5898415" y="5053932"/>
                <a:ext cx="5654530" cy="103143"/>
              </a:xfrm>
              <a:prstGeom prst="rect">
                <a:avLst/>
              </a:prstGeom>
              <a:solidFill>
                <a:schemeClr val="bg1">
                  <a:lumMod val="95000"/>
                </a:schemeClr>
              </a:solidFill>
              <a:ln>
                <a:noFill/>
              </a:ln>
              <a:extLst>
                <a:ext uri="{91240B29-F687-4f45-9708-019B960494DF}"/>
              </a:extLst>
            </p:spPr>
            <p:txBody>
              <a:bodyPr/>
              <a:lstStyle/>
              <a:p>
                <a:pPr defTabSz="914217">
                  <a:defRPr/>
                </a:pPr>
                <a:endParaRPr lang="id-ID" sz="882" dirty="0">
                  <a:latin typeface="Source Sans Pro Light" charset="0"/>
                </a:endParaRPr>
              </a:p>
            </p:txBody>
          </p:sp>
          <p:sp>
            <p:nvSpPr>
              <p:cNvPr id="13" name="Freeform 51">
                <a:extLst>
                  <a:ext uri="{FF2B5EF4-FFF2-40B4-BE49-F238E27FC236}">
                    <a16:creationId xmlns:a16="http://schemas.microsoft.com/office/drawing/2014/main" id="{0D295823-9F35-B944-9C76-A13AAA0173E7}"/>
                  </a:ext>
                </a:extLst>
              </p:cNvPr>
              <p:cNvSpPr>
                <a:spLocks/>
              </p:cNvSpPr>
              <p:nvPr/>
            </p:nvSpPr>
            <p:spPr bwMode="auto">
              <a:xfrm>
                <a:off x="8318101" y="5054180"/>
                <a:ext cx="811932" cy="58010"/>
              </a:xfrm>
              <a:custGeom>
                <a:avLst/>
                <a:gdLst>
                  <a:gd name="T0" fmla="*/ 0 w 252"/>
                  <a:gd name="T1" fmla="*/ 0 h 18"/>
                  <a:gd name="T2" fmla="*/ 70883 w 252"/>
                  <a:gd name="T3" fmla="*/ 58010 h 18"/>
                  <a:gd name="T4" fmla="*/ 741049 w 252"/>
                  <a:gd name="T5" fmla="*/ 58010 h 18"/>
                  <a:gd name="T6" fmla="*/ 811932 w 252"/>
                  <a:gd name="T7" fmla="*/ 0 h 18"/>
                  <a:gd name="T8" fmla="*/ 0 w 252"/>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dirty="0"/>
              </a:p>
            </p:txBody>
          </p:sp>
          <p:sp>
            <p:nvSpPr>
              <p:cNvPr id="14" name="Rectangle 52">
                <a:extLst>
                  <a:ext uri="{FF2B5EF4-FFF2-40B4-BE49-F238E27FC236}">
                    <a16:creationId xmlns:a16="http://schemas.microsoft.com/office/drawing/2014/main" id="{1497A367-8E69-5544-9459-7BFDA098E139}"/>
                  </a:ext>
                </a:extLst>
              </p:cNvPr>
              <p:cNvSpPr>
                <a:spLocks noChangeArrowheads="1"/>
              </p:cNvSpPr>
              <p:nvPr/>
            </p:nvSpPr>
            <p:spPr bwMode="auto">
              <a:xfrm>
                <a:off x="6623416" y="2189099"/>
                <a:ext cx="4250090" cy="2684932"/>
              </a:xfrm>
              <a:prstGeom prst="rect">
                <a:avLst/>
              </a:prstGeom>
              <a:solidFill>
                <a:schemeClr val="bg1">
                  <a:lumMod val="95000"/>
                </a:schemeClr>
              </a:solidFill>
              <a:ln>
                <a:noFill/>
              </a:ln>
              <a:extLst>
                <a:ext uri="{91240B29-F687-4f45-9708-019B960494DF}"/>
              </a:extLst>
            </p:spPr>
            <p:txBody>
              <a:bodyPr/>
              <a:lstStyle/>
              <a:p>
                <a:pPr defTabSz="914217">
                  <a:defRPr/>
                </a:pPr>
                <a:endParaRPr lang="id-ID" sz="882" dirty="0">
                  <a:latin typeface="Source Sans Pro Light" charset="0"/>
                </a:endParaRPr>
              </a:p>
            </p:txBody>
          </p:sp>
          <p:sp>
            <p:nvSpPr>
              <p:cNvPr id="15" name="Oval 54">
                <a:extLst>
                  <a:ext uri="{FF2B5EF4-FFF2-40B4-BE49-F238E27FC236}">
                    <a16:creationId xmlns:a16="http://schemas.microsoft.com/office/drawing/2014/main" id="{0F7948BA-E1C3-7948-AD29-6694D8B7A3FC}"/>
                  </a:ext>
                </a:extLst>
              </p:cNvPr>
              <p:cNvSpPr>
                <a:spLocks noChangeArrowheads="1"/>
              </p:cNvSpPr>
              <p:nvPr/>
            </p:nvSpPr>
            <p:spPr bwMode="auto">
              <a:xfrm>
                <a:off x="8720847" y="2076321"/>
                <a:ext cx="48330" cy="48343"/>
              </a:xfrm>
              <a:prstGeom prst="ellipse">
                <a:avLst/>
              </a:prstGeom>
              <a:solidFill>
                <a:srgbClr val="2C2C2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dirty="0">
                  <a:latin typeface="Source Sans Pro Light" charset="0"/>
                </a:endParaRPr>
              </a:p>
            </p:txBody>
          </p:sp>
          <p:sp>
            <p:nvSpPr>
              <p:cNvPr id="16" name="Oval 55">
                <a:extLst>
                  <a:ext uri="{FF2B5EF4-FFF2-40B4-BE49-F238E27FC236}">
                    <a16:creationId xmlns:a16="http://schemas.microsoft.com/office/drawing/2014/main" id="{53538ACE-49AC-7E4B-B0EE-083016EAB9ED}"/>
                  </a:ext>
                </a:extLst>
              </p:cNvPr>
              <p:cNvSpPr>
                <a:spLocks noChangeArrowheads="1"/>
              </p:cNvSpPr>
              <p:nvPr/>
            </p:nvSpPr>
            <p:spPr bwMode="auto">
              <a:xfrm>
                <a:off x="8720847" y="2073099"/>
                <a:ext cx="48330" cy="45119"/>
              </a:xfrm>
              <a:prstGeom prst="ellipse">
                <a:avLst/>
              </a:prstGeom>
              <a:solidFill>
                <a:srgbClr val="0A0A0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dirty="0">
                  <a:latin typeface="Source Sans Pro Light" charset="0"/>
                </a:endParaRPr>
              </a:p>
            </p:txBody>
          </p:sp>
          <p:sp>
            <p:nvSpPr>
              <p:cNvPr id="17" name="Oval 56">
                <a:extLst>
                  <a:ext uri="{FF2B5EF4-FFF2-40B4-BE49-F238E27FC236}">
                    <a16:creationId xmlns:a16="http://schemas.microsoft.com/office/drawing/2014/main" id="{14A90A91-5CD6-5443-B896-F4F90E690990}"/>
                  </a:ext>
                </a:extLst>
              </p:cNvPr>
              <p:cNvSpPr>
                <a:spLocks noChangeArrowheads="1"/>
              </p:cNvSpPr>
              <p:nvPr/>
            </p:nvSpPr>
            <p:spPr bwMode="auto">
              <a:xfrm>
                <a:off x="8730511" y="2079544"/>
                <a:ext cx="28999" cy="3222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dirty="0">
                  <a:latin typeface="Source Sans Pro Light" charset="0"/>
                </a:endParaRPr>
              </a:p>
            </p:txBody>
          </p:sp>
          <p:sp>
            <p:nvSpPr>
              <p:cNvPr id="18" name="Oval 57">
                <a:extLst>
                  <a:ext uri="{FF2B5EF4-FFF2-40B4-BE49-F238E27FC236}">
                    <a16:creationId xmlns:a16="http://schemas.microsoft.com/office/drawing/2014/main" id="{90D8FE94-39FF-6741-AD3A-F6B2B6AFEB51}"/>
                  </a:ext>
                </a:extLst>
              </p:cNvPr>
              <p:cNvSpPr>
                <a:spLocks noChangeArrowheads="1"/>
              </p:cNvSpPr>
              <p:nvPr/>
            </p:nvSpPr>
            <p:spPr bwMode="auto">
              <a:xfrm>
                <a:off x="8736955" y="2089212"/>
                <a:ext cx="16111" cy="16115"/>
              </a:xfrm>
              <a:prstGeom prst="ellipse">
                <a:avLst/>
              </a:prstGeom>
              <a:solidFill>
                <a:srgbClr val="2C99B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dirty="0">
                  <a:latin typeface="Source Sans Pro Light" charset="0"/>
                </a:endParaRPr>
              </a:p>
            </p:txBody>
          </p:sp>
          <p:sp>
            <p:nvSpPr>
              <p:cNvPr id="19" name="Freeform 58">
                <a:extLst>
                  <a:ext uri="{FF2B5EF4-FFF2-40B4-BE49-F238E27FC236}">
                    <a16:creationId xmlns:a16="http://schemas.microsoft.com/office/drawing/2014/main" id="{4588D90B-AFD3-5E40-923C-179F5CDD41F5}"/>
                  </a:ext>
                </a:extLst>
              </p:cNvPr>
              <p:cNvSpPr>
                <a:spLocks/>
              </p:cNvSpPr>
              <p:nvPr/>
            </p:nvSpPr>
            <p:spPr bwMode="auto">
              <a:xfrm>
                <a:off x="8743399" y="2092436"/>
                <a:ext cx="3223" cy="6446"/>
              </a:xfrm>
              <a:custGeom>
                <a:avLst/>
                <a:gdLst>
                  <a:gd name="T0" fmla="*/ 3223 w 1"/>
                  <a:gd name="T1" fmla="*/ 3223 h 2"/>
                  <a:gd name="T2" fmla="*/ 3223 w 1"/>
                  <a:gd name="T3" fmla="*/ 6446 h 2"/>
                  <a:gd name="T4" fmla="*/ 0 w 1"/>
                  <a:gd name="T5" fmla="*/ 3223 h 2"/>
                  <a:gd name="T6" fmla="*/ 3223 w 1"/>
                  <a:gd name="T7" fmla="*/ 0 h 2"/>
                  <a:gd name="T8" fmla="*/ 3223 w 1"/>
                  <a:gd name="T9" fmla="*/ 322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dirty="0"/>
              </a:p>
            </p:txBody>
          </p:sp>
        </p:grpSp>
        <p:pic>
          <p:nvPicPr>
            <p:cNvPr id="7" name="Picture 6">
              <a:extLst>
                <a:ext uri="{FF2B5EF4-FFF2-40B4-BE49-F238E27FC236}">
                  <a16:creationId xmlns:a16="http://schemas.microsoft.com/office/drawing/2014/main" id="{609FA31C-D8E1-B546-B975-1C3D2B71E03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90534" y="1711511"/>
              <a:ext cx="6160886" cy="3850553"/>
            </a:xfrm>
            <a:prstGeom prst="rect">
              <a:avLst/>
            </a:prstGeom>
          </p:spPr>
        </p:pic>
      </p:grpSp>
      <p:sp>
        <p:nvSpPr>
          <p:cNvPr id="20" name="Title 7">
            <a:extLst>
              <a:ext uri="{FF2B5EF4-FFF2-40B4-BE49-F238E27FC236}">
                <a16:creationId xmlns:a16="http://schemas.microsoft.com/office/drawing/2014/main" id="{6ED95208-FF6B-204E-ADD1-5242EA24AC35}"/>
              </a:ext>
            </a:extLst>
          </p:cNvPr>
          <p:cNvSpPr>
            <a:spLocks noGrp="1"/>
          </p:cNvSpPr>
          <p:nvPr>
            <p:ph type="title"/>
          </p:nvPr>
        </p:nvSpPr>
        <p:spPr>
          <a:xfrm>
            <a:off x="588263" y="1359520"/>
            <a:ext cx="4158362" cy="1107996"/>
          </a:xfrm>
        </p:spPr>
        <p:txBody>
          <a:bodyPr/>
          <a:lstStyle/>
          <a:p>
            <a:r>
              <a:rPr lang="en-US" dirty="0">
                <a:solidFill>
                  <a:schemeClr val="tx1"/>
                </a:solidFill>
              </a:rPr>
              <a:t>Automated</a:t>
            </a:r>
            <a:br>
              <a:rPr lang="en-US" dirty="0">
                <a:solidFill>
                  <a:schemeClr val="tx1"/>
                </a:solidFill>
              </a:rPr>
            </a:br>
            <a:r>
              <a:rPr lang="en-US" dirty="0">
                <a:solidFill>
                  <a:schemeClr val="tx1"/>
                </a:solidFill>
              </a:rPr>
              <a:t>Machine Learning</a:t>
            </a:r>
          </a:p>
        </p:txBody>
      </p:sp>
      <p:sp>
        <p:nvSpPr>
          <p:cNvPr id="21" name="Text Placeholder 2">
            <a:extLst>
              <a:ext uri="{FF2B5EF4-FFF2-40B4-BE49-F238E27FC236}">
                <a16:creationId xmlns:a16="http://schemas.microsoft.com/office/drawing/2014/main" id="{20F41BD1-D1C9-924F-947F-ADBA7F6E145A}"/>
              </a:ext>
            </a:extLst>
          </p:cNvPr>
          <p:cNvSpPr>
            <a:spLocks noGrp="1"/>
          </p:cNvSpPr>
          <p:nvPr>
            <p:ph type="body" sz="quarter" idx="10"/>
          </p:nvPr>
        </p:nvSpPr>
        <p:spPr>
          <a:xfrm>
            <a:off x="584200" y="3986852"/>
            <a:ext cx="4162425" cy="1846659"/>
          </a:xfrm>
        </p:spPr>
        <p:txBody>
          <a:bodyPr/>
          <a:lstStyle/>
          <a:p>
            <a:pPr marL="0" indent="0">
              <a:buNone/>
            </a:pPr>
            <a:r>
              <a:rPr lang="en-US" sz="2400" dirty="0"/>
              <a:t>Allows data scientists, analysts, and developers to build ML models with high scale, efficiency, and productivity all while sustaining model quality</a:t>
            </a:r>
          </a:p>
        </p:txBody>
      </p:sp>
      <p:pic>
        <p:nvPicPr>
          <p:cNvPr id="23" name="Picture 22">
            <a:extLst>
              <a:ext uri="{FF2B5EF4-FFF2-40B4-BE49-F238E27FC236}">
                <a16:creationId xmlns:a16="http://schemas.microsoft.com/office/drawing/2014/main" id="{D6AC6F76-ACE2-3845-AEE8-67EFF79DA6B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4200" y="679010"/>
            <a:ext cx="680510" cy="680510"/>
          </a:xfrm>
          <a:prstGeom prst="rect">
            <a:avLst/>
          </a:prstGeom>
        </p:spPr>
      </p:pic>
      <p:pic>
        <p:nvPicPr>
          <p:cNvPr id="24" name="Picture 23">
            <a:extLst>
              <a:ext uri="{FF2B5EF4-FFF2-40B4-BE49-F238E27FC236}">
                <a16:creationId xmlns:a16="http://schemas.microsoft.com/office/drawing/2014/main" id="{90D57D20-2235-414A-9853-7E87BDBF088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60927" y="1970300"/>
            <a:ext cx="4888977" cy="3053923"/>
          </a:xfrm>
          <a:prstGeom prst="rect">
            <a:avLst/>
          </a:prstGeom>
        </p:spPr>
      </p:pic>
    </p:spTree>
    <p:extLst>
      <p:ext uri="{BB962C8B-B14F-4D97-AF65-F5344CB8AC3E}">
        <p14:creationId xmlns:p14="http://schemas.microsoft.com/office/powerpoint/2010/main" val="116910251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EC0D51-02E7-3F4F-830B-66D13DC74228}"/>
              </a:ext>
            </a:extLst>
          </p:cNvPr>
          <p:cNvSpPr/>
          <p:nvPr/>
        </p:nvSpPr>
        <p:spPr bwMode="auto">
          <a:xfrm>
            <a:off x="5334001" y="0"/>
            <a:ext cx="6857999"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A6B4716D-FD71-9749-883E-FC94B5E9088F}"/>
              </a:ext>
            </a:extLst>
          </p:cNvPr>
          <p:cNvGrpSpPr/>
          <p:nvPr/>
        </p:nvGrpSpPr>
        <p:grpSpPr>
          <a:xfrm>
            <a:off x="5532532" y="1716417"/>
            <a:ext cx="6460935" cy="3718187"/>
            <a:chOff x="4746620" y="1393705"/>
            <a:chExt cx="8141802" cy="4685504"/>
          </a:xfrm>
          <a:effectLst>
            <a:outerShdw blurRad="990600" dist="647700" dir="5700000" sx="98000" sy="98000" algn="tl" rotWithShape="0">
              <a:schemeClr val="tx1">
                <a:alpha val="25000"/>
              </a:schemeClr>
            </a:outerShdw>
          </a:effectLst>
        </p:grpSpPr>
        <p:grpSp>
          <p:nvGrpSpPr>
            <p:cNvPr id="6" name="Group 36">
              <a:extLst>
                <a:ext uri="{FF2B5EF4-FFF2-40B4-BE49-F238E27FC236}">
                  <a16:creationId xmlns:a16="http://schemas.microsoft.com/office/drawing/2014/main" id="{CAD9DAAB-5765-2B40-9F4C-3FF528528356}"/>
                </a:ext>
              </a:extLst>
            </p:cNvPr>
            <p:cNvGrpSpPr>
              <a:grpSpLocks/>
            </p:cNvGrpSpPr>
            <p:nvPr/>
          </p:nvGrpSpPr>
          <p:grpSpPr bwMode="auto">
            <a:xfrm>
              <a:off x="4746620" y="1393705"/>
              <a:ext cx="8141802" cy="4685504"/>
              <a:chOff x="5898415" y="1976415"/>
              <a:chExt cx="5654530" cy="3255020"/>
            </a:xfrm>
          </p:grpSpPr>
          <p:sp>
            <p:nvSpPr>
              <p:cNvPr id="8" name="Freeform 45">
                <a:extLst>
                  <a:ext uri="{FF2B5EF4-FFF2-40B4-BE49-F238E27FC236}">
                    <a16:creationId xmlns:a16="http://schemas.microsoft.com/office/drawing/2014/main" id="{CD421675-8922-5A42-B1D5-ADCE582DA82D}"/>
                  </a:ext>
                </a:extLst>
              </p:cNvPr>
              <p:cNvSpPr>
                <a:spLocks/>
              </p:cNvSpPr>
              <p:nvPr/>
            </p:nvSpPr>
            <p:spPr bwMode="auto">
              <a:xfrm>
                <a:off x="5898415" y="5105745"/>
                <a:ext cx="2848207" cy="125690"/>
              </a:xfrm>
              <a:custGeom>
                <a:avLst/>
                <a:gdLst>
                  <a:gd name="T0" fmla="*/ 0 w 885"/>
                  <a:gd name="T1" fmla="*/ 51565 h 39"/>
                  <a:gd name="T2" fmla="*/ 251028 w 885"/>
                  <a:gd name="T3" fmla="*/ 125690 h 39"/>
                  <a:gd name="T4" fmla="*/ 2848207 w 885"/>
                  <a:gd name="T5" fmla="*/ 125690 h 39"/>
                  <a:gd name="T6" fmla="*/ 2848207 w 885"/>
                  <a:gd name="T7" fmla="*/ 0 h 39"/>
                  <a:gd name="T8" fmla="*/ 0 w 885"/>
                  <a:gd name="T9" fmla="*/ 0 h 39"/>
                  <a:gd name="T10" fmla="*/ 0 w 885"/>
                  <a:gd name="T11" fmla="*/ 51565 h 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dirty="0"/>
              </a:p>
            </p:txBody>
          </p:sp>
          <p:sp>
            <p:nvSpPr>
              <p:cNvPr id="9" name="Freeform 46">
                <a:extLst>
                  <a:ext uri="{FF2B5EF4-FFF2-40B4-BE49-F238E27FC236}">
                    <a16:creationId xmlns:a16="http://schemas.microsoft.com/office/drawing/2014/main" id="{2BEF6400-061A-4F4E-8847-A0DABA287E7B}"/>
                  </a:ext>
                </a:extLst>
              </p:cNvPr>
              <p:cNvSpPr>
                <a:spLocks/>
              </p:cNvSpPr>
              <p:nvPr/>
            </p:nvSpPr>
            <p:spPr bwMode="auto">
              <a:xfrm>
                <a:off x="8704736" y="5105745"/>
                <a:ext cx="2848207" cy="125690"/>
              </a:xfrm>
              <a:custGeom>
                <a:avLst/>
                <a:gdLst>
                  <a:gd name="T0" fmla="*/ 2848207 w 884"/>
                  <a:gd name="T1" fmla="*/ 51565 h 39"/>
                  <a:gd name="T2" fmla="*/ 2596895 w 884"/>
                  <a:gd name="T3" fmla="*/ 125690 h 39"/>
                  <a:gd name="T4" fmla="*/ 0 w 884"/>
                  <a:gd name="T5" fmla="*/ 125690 h 39"/>
                  <a:gd name="T6" fmla="*/ 0 w 884"/>
                  <a:gd name="T7" fmla="*/ 0 h 39"/>
                  <a:gd name="T8" fmla="*/ 2848207 w 884"/>
                  <a:gd name="T9" fmla="*/ 0 h 39"/>
                  <a:gd name="T10" fmla="*/ 2848207 w 884"/>
                  <a:gd name="T11" fmla="*/ 51565 h 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dirty="0"/>
              </a:p>
            </p:txBody>
          </p:sp>
          <p:sp>
            <p:nvSpPr>
              <p:cNvPr id="10" name="Freeform 47">
                <a:extLst>
                  <a:ext uri="{FF2B5EF4-FFF2-40B4-BE49-F238E27FC236}">
                    <a16:creationId xmlns:a16="http://schemas.microsoft.com/office/drawing/2014/main" id="{B989B4AC-D26E-E542-A427-96E54C444427}"/>
                  </a:ext>
                </a:extLst>
              </p:cNvPr>
              <p:cNvSpPr>
                <a:spLocks/>
              </p:cNvSpPr>
              <p:nvPr/>
            </p:nvSpPr>
            <p:spPr bwMode="auto">
              <a:xfrm>
                <a:off x="6455812" y="1976415"/>
                <a:ext cx="4581618" cy="3138999"/>
              </a:xfrm>
              <a:custGeom>
                <a:avLst/>
                <a:gdLst>
                  <a:gd name="T0" fmla="*/ 4436732 w 1423"/>
                  <a:gd name="T1" fmla="*/ 0 h 974"/>
                  <a:gd name="T2" fmla="*/ 144886 w 1423"/>
                  <a:gd name="T3" fmla="*/ 0 h 974"/>
                  <a:gd name="T4" fmla="*/ 0 w 1423"/>
                  <a:gd name="T5" fmla="*/ 145026 h 974"/>
                  <a:gd name="T6" fmla="*/ 0 w 1423"/>
                  <a:gd name="T7" fmla="*/ 702569 h 974"/>
                  <a:gd name="T8" fmla="*/ 0 w 1423"/>
                  <a:gd name="T9" fmla="*/ 2993973 h 974"/>
                  <a:gd name="T10" fmla="*/ 144886 w 1423"/>
                  <a:gd name="T11" fmla="*/ 3138999 h 974"/>
                  <a:gd name="T12" fmla="*/ 4436732 w 1423"/>
                  <a:gd name="T13" fmla="*/ 3138999 h 974"/>
                  <a:gd name="T14" fmla="*/ 4581618 w 1423"/>
                  <a:gd name="T15" fmla="*/ 2993973 h 974"/>
                  <a:gd name="T16" fmla="*/ 4581618 w 1423"/>
                  <a:gd name="T17" fmla="*/ 145026 h 974"/>
                  <a:gd name="T18" fmla="*/ 4436732 w 1423"/>
                  <a:gd name="T19" fmla="*/ 0 h 9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dirty="0"/>
              </a:p>
            </p:txBody>
          </p:sp>
          <p:sp>
            <p:nvSpPr>
              <p:cNvPr id="11" name="Freeform 48">
                <a:extLst>
                  <a:ext uri="{FF2B5EF4-FFF2-40B4-BE49-F238E27FC236}">
                    <a16:creationId xmlns:a16="http://schemas.microsoft.com/office/drawing/2014/main" id="{18956717-EC65-FF48-8BF4-43098602B2B3}"/>
                  </a:ext>
                </a:extLst>
              </p:cNvPr>
              <p:cNvSpPr>
                <a:spLocks/>
              </p:cNvSpPr>
              <p:nvPr/>
            </p:nvSpPr>
            <p:spPr bwMode="auto">
              <a:xfrm>
                <a:off x="6471541" y="1992406"/>
                <a:ext cx="4553040" cy="3107101"/>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bg1">
                  <a:lumMod val="85000"/>
                </a:schemeClr>
              </a:solidFill>
              <a:ln>
                <a:noFill/>
              </a:ln>
              <a:extLst>
                <a:ext uri="{91240B29-F687-4f45-9708-019B960494DF}"/>
              </a:extLst>
            </p:spPr>
            <p:txBody>
              <a:bodyPr/>
              <a:lstStyle/>
              <a:p>
                <a:pPr defTabSz="914217">
                  <a:defRPr/>
                </a:pPr>
                <a:endParaRPr lang="id-ID" sz="882" dirty="0">
                  <a:latin typeface="Source Sans Pro Light" charset="0"/>
                </a:endParaRPr>
              </a:p>
            </p:txBody>
          </p:sp>
          <p:sp>
            <p:nvSpPr>
              <p:cNvPr id="12" name="Rectangle 50">
                <a:extLst>
                  <a:ext uri="{FF2B5EF4-FFF2-40B4-BE49-F238E27FC236}">
                    <a16:creationId xmlns:a16="http://schemas.microsoft.com/office/drawing/2014/main" id="{6247C515-97CF-F142-BC1C-21ABE2D31C62}"/>
                  </a:ext>
                </a:extLst>
              </p:cNvPr>
              <p:cNvSpPr>
                <a:spLocks noChangeArrowheads="1"/>
              </p:cNvSpPr>
              <p:nvPr/>
            </p:nvSpPr>
            <p:spPr bwMode="auto">
              <a:xfrm>
                <a:off x="5898415" y="5053932"/>
                <a:ext cx="5654530" cy="103143"/>
              </a:xfrm>
              <a:prstGeom prst="rect">
                <a:avLst/>
              </a:prstGeom>
              <a:solidFill>
                <a:schemeClr val="bg1">
                  <a:lumMod val="95000"/>
                </a:schemeClr>
              </a:solidFill>
              <a:ln>
                <a:noFill/>
              </a:ln>
              <a:extLst>
                <a:ext uri="{91240B29-F687-4f45-9708-019B960494DF}"/>
              </a:extLst>
            </p:spPr>
            <p:txBody>
              <a:bodyPr/>
              <a:lstStyle/>
              <a:p>
                <a:pPr defTabSz="914217">
                  <a:defRPr/>
                </a:pPr>
                <a:endParaRPr lang="id-ID" sz="882" dirty="0">
                  <a:latin typeface="Source Sans Pro Light" charset="0"/>
                </a:endParaRPr>
              </a:p>
            </p:txBody>
          </p:sp>
          <p:sp>
            <p:nvSpPr>
              <p:cNvPr id="13" name="Freeform 51">
                <a:extLst>
                  <a:ext uri="{FF2B5EF4-FFF2-40B4-BE49-F238E27FC236}">
                    <a16:creationId xmlns:a16="http://schemas.microsoft.com/office/drawing/2014/main" id="{0D295823-9F35-B944-9C76-A13AAA0173E7}"/>
                  </a:ext>
                </a:extLst>
              </p:cNvPr>
              <p:cNvSpPr>
                <a:spLocks/>
              </p:cNvSpPr>
              <p:nvPr/>
            </p:nvSpPr>
            <p:spPr bwMode="auto">
              <a:xfrm>
                <a:off x="8318101" y="5054180"/>
                <a:ext cx="811932" cy="58010"/>
              </a:xfrm>
              <a:custGeom>
                <a:avLst/>
                <a:gdLst>
                  <a:gd name="T0" fmla="*/ 0 w 252"/>
                  <a:gd name="T1" fmla="*/ 0 h 18"/>
                  <a:gd name="T2" fmla="*/ 70883 w 252"/>
                  <a:gd name="T3" fmla="*/ 58010 h 18"/>
                  <a:gd name="T4" fmla="*/ 741049 w 252"/>
                  <a:gd name="T5" fmla="*/ 58010 h 18"/>
                  <a:gd name="T6" fmla="*/ 811932 w 252"/>
                  <a:gd name="T7" fmla="*/ 0 h 18"/>
                  <a:gd name="T8" fmla="*/ 0 w 252"/>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dirty="0"/>
              </a:p>
            </p:txBody>
          </p:sp>
          <p:sp>
            <p:nvSpPr>
              <p:cNvPr id="14" name="Rectangle 52">
                <a:extLst>
                  <a:ext uri="{FF2B5EF4-FFF2-40B4-BE49-F238E27FC236}">
                    <a16:creationId xmlns:a16="http://schemas.microsoft.com/office/drawing/2014/main" id="{1497A367-8E69-5544-9459-7BFDA098E139}"/>
                  </a:ext>
                </a:extLst>
              </p:cNvPr>
              <p:cNvSpPr>
                <a:spLocks noChangeArrowheads="1"/>
              </p:cNvSpPr>
              <p:nvPr/>
            </p:nvSpPr>
            <p:spPr bwMode="auto">
              <a:xfrm>
                <a:off x="6623416" y="2189099"/>
                <a:ext cx="4250090" cy="2684932"/>
              </a:xfrm>
              <a:prstGeom prst="rect">
                <a:avLst/>
              </a:prstGeom>
              <a:solidFill>
                <a:schemeClr val="bg1">
                  <a:lumMod val="95000"/>
                </a:schemeClr>
              </a:solidFill>
              <a:ln>
                <a:noFill/>
              </a:ln>
              <a:extLst>
                <a:ext uri="{91240B29-F687-4f45-9708-019B960494DF}"/>
              </a:extLst>
            </p:spPr>
            <p:txBody>
              <a:bodyPr/>
              <a:lstStyle/>
              <a:p>
                <a:pPr defTabSz="914217">
                  <a:defRPr/>
                </a:pPr>
                <a:endParaRPr lang="id-ID" sz="882" dirty="0">
                  <a:latin typeface="Source Sans Pro Light" charset="0"/>
                </a:endParaRPr>
              </a:p>
            </p:txBody>
          </p:sp>
          <p:sp>
            <p:nvSpPr>
              <p:cNvPr id="15" name="Oval 54">
                <a:extLst>
                  <a:ext uri="{FF2B5EF4-FFF2-40B4-BE49-F238E27FC236}">
                    <a16:creationId xmlns:a16="http://schemas.microsoft.com/office/drawing/2014/main" id="{0F7948BA-E1C3-7948-AD29-6694D8B7A3FC}"/>
                  </a:ext>
                </a:extLst>
              </p:cNvPr>
              <p:cNvSpPr>
                <a:spLocks noChangeArrowheads="1"/>
              </p:cNvSpPr>
              <p:nvPr/>
            </p:nvSpPr>
            <p:spPr bwMode="auto">
              <a:xfrm>
                <a:off x="8720847" y="2076321"/>
                <a:ext cx="48330" cy="48343"/>
              </a:xfrm>
              <a:prstGeom prst="ellipse">
                <a:avLst/>
              </a:prstGeom>
              <a:solidFill>
                <a:srgbClr val="2C2C2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dirty="0">
                  <a:latin typeface="Source Sans Pro Light" charset="0"/>
                </a:endParaRPr>
              </a:p>
            </p:txBody>
          </p:sp>
          <p:sp>
            <p:nvSpPr>
              <p:cNvPr id="16" name="Oval 55">
                <a:extLst>
                  <a:ext uri="{FF2B5EF4-FFF2-40B4-BE49-F238E27FC236}">
                    <a16:creationId xmlns:a16="http://schemas.microsoft.com/office/drawing/2014/main" id="{53538ACE-49AC-7E4B-B0EE-083016EAB9ED}"/>
                  </a:ext>
                </a:extLst>
              </p:cNvPr>
              <p:cNvSpPr>
                <a:spLocks noChangeArrowheads="1"/>
              </p:cNvSpPr>
              <p:nvPr/>
            </p:nvSpPr>
            <p:spPr bwMode="auto">
              <a:xfrm>
                <a:off x="8720847" y="2073099"/>
                <a:ext cx="48330" cy="45119"/>
              </a:xfrm>
              <a:prstGeom prst="ellipse">
                <a:avLst/>
              </a:prstGeom>
              <a:solidFill>
                <a:srgbClr val="0A0A0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dirty="0">
                  <a:latin typeface="Source Sans Pro Light" charset="0"/>
                </a:endParaRPr>
              </a:p>
            </p:txBody>
          </p:sp>
          <p:sp>
            <p:nvSpPr>
              <p:cNvPr id="17" name="Oval 56">
                <a:extLst>
                  <a:ext uri="{FF2B5EF4-FFF2-40B4-BE49-F238E27FC236}">
                    <a16:creationId xmlns:a16="http://schemas.microsoft.com/office/drawing/2014/main" id="{14A90A91-5CD6-5443-B896-F4F90E690990}"/>
                  </a:ext>
                </a:extLst>
              </p:cNvPr>
              <p:cNvSpPr>
                <a:spLocks noChangeArrowheads="1"/>
              </p:cNvSpPr>
              <p:nvPr/>
            </p:nvSpPr>
            <p:spPr bwMode="auto">
              <a:xfrm>
                <a:off x="8730511" y="2079544"/>
                <a:ext cx="28999" cy="3222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dirty="0">
                  <a:latin typeface="Source Sans Pro Light" charset="0"/>
                </a:endParaRPr>
              </a:p>
            </p:txBody>
          </p:sp>
          <p:sp>
            <p:nvSpPr>
              <p:cNvPr id="18" name="Oval 57">
                <a:extLst>
                  <a:ext uri="{FF2B5EF4-FFF2-40B4-BE49-F238E27FC236}">
                    <a16:creationId xmlns:a16="http://schemas.microsoft.com/office/drawing/2014/main" id="{90D8FE94-39FF-6741-AD3A-F6B2B6AFEB51}"/>
                  </a:ext>
                </a:extLst>
              </p:cNvPr>
              <p:cNvSpPr>
                <a:spLocks noChangeArrowheads="1"/>
              </p:cNvSpPr>
              <p:nvPr/>
            </p:nvSpPr>
            <p:spPr bwMode="auto">
              <a:xfrm>
                <a:off x="8736955" y="2089212"/>
                <a:ext cx="16111" cy="16115"/>
              </a:xfrm>
              <a:prstGeom prst="ellipse">
                <a:avLst/>
              </a:prstGeom>
              <a:solidFill>
                <a:srgbClr val="2C99B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dirty="0">
                  <a:latin typeface="Source Sans Pro Light" charset="0"/>
                </a:endParaRPr>
              </a:p>
            </p:txBody>
          </p:sp>
          <p:sp>
            <p:nvSpPr>
              <p:cNvPr id="19" name="Freeform 58">
                <a:extLst>
                  <a:ext uri="{FF2B5EF4-FFF2-40B4-BE49-F238E27FC236}">
                    <a16:creationId xmlns:a16="http://schemas.microsoft.com/office/drawing/2014/main" id="{4588D90B-AFD3-5E40-923C-179F5CDD41F5}"/>
                  </a:ext>
                </a:extLst>
              </p:cNvPr>
              <p:cNvSpPr>
                <a:spLocks/>
              </p:cNvSpPr>
              <p:nvPr/>
            </p:nvSpPr>
            <p:spPr bwMode="auto">
              <a:xfrm>
                <a:off x="8743399" y="2092436"/>
                <a:ext cx="3223" cy="6446"/>
              </a:xfrm>
              <a:custGeom>
                <a:avLst/>
                <a:gdLst>
                  <a:gd name="T0" fmla="*/ 3223 w 1"/>
                  <a:gd name="T1" fmla="*/ 3223 h 2"/>
                  <a:gd name="T2" fmla="*/ 3223 w 1"/>
                  <a:gd name="T3" fmla="*/ 6446 h 2"/>
                  <a:gd name="T4" fmla="*/ 0 w 1"/>
                  <a:gd name="T5" fmla="*/ 3223 h 2"/>
                  <a:gd name="T6" fmla="*/ 3223 w 1"/>
                  <a:gd name="T7" fmla="*/ 0 h 2"/>
                  <a:gd name="T8" fmla="*/ 3223 w 1"/>
                  <a:gd name="T9" fmla="*/ 322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dirty="0"/>
              </a:p>
            </p:txBody>
          </p:sp>
        </p:grpSp>
        <p:pic>
          <p:nvPicPr>
            <p:cNvPr id="7" name="Picture 6">
              <a:extLst>
                <a:ext uri="{FF2B5EF4-FFF2-40B4-BE49-F238E27FC236}">
                  <a16:creationId xmlns:a16="http://schemas.microsoft.com/office/drawing/2014/main" id="{609FA31C-D8E1-B546-B975-1C3D2B71E03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90534" y="1711511"/>
              <a:ext cx="6160886" cy="3850553"/>
            </a:xfrm>
            <a:prstGeom prst="rect">
              <a:avLst/>
            </a:prstGeom>
          </p:spPr>
        </p:pic>
      </p:grpSp>
      <p:sp>
        <p:nvSpPr>
          <p:cNvPr id="20" name="Title 7">
            <a:extLst>
              <a:ext uri="{FF2B5EF4-FFF2-40B4-BE49-F238E27FC236}">
                <a16:creationId xmlns:a16="http://schemas.microsoft.com/office/drawing/2014/main" id="{6ED95208-FF6B-204E-ADD1-5242EA24AC35}"/>
              </a:ext>
            </a:extLst>
          </p:cNvPr>
          <p:cNvSpPr>
            <a:spLocks noGrp="1"/>
          </p:cNvSpPr>
          <p:nvPr>
            <p:ph type="title"/>
          </p:nvPr>
        </p:nvSpPr>
        <p:spPr>
          <a:xfrm>
            <a:off x="588263" y="1359520"/>
            <a:ext cx="4158362" cy="2215991"/>
          </a:xfrm>
        </p:spPr>
        <p:txBody>
          <a:bodyPr/>
          <a:lstStyle/>
          <a:p>
            <a:r>
              <a:rPr lang="en-US" dirty="0">
                <a:solidFill>
                  <a:schemeClr val="tx1"/>
                </a:solidFill>
              </a:rPr>
              <a:t>Visual Interface for </a:t>
            </a:r>
            <a:br>
              <a:rPr lang="en-US" dirty="0">
                <a:solidFill>
                  <a:schemeClr val="tx1"/>
                </a:solidFill>
              </a:rPr>
            </a:br>
            <a:r>
              <a:rPr lang="en-US" dirty="0">
                <a:solidFill>
                  <a:schemeClr val="tx1"/>
                </a:solidFill>
              </a:rPr>
              <a:t>Azure Machine Learning service</a:t>
            </a:r>
            <a:br>
              <a:rPr lang="en-US" dirty="0">
                <a:solidFill>
                  <a:schemeClr val="tx1"/>
                </a:solidFill>
              </a:rPr>
            </a:br>
            <a:r>
              <a:rPr lang="en-US" dirty="0">
                <a:solidFill>
                  <a:schemeClr val="tx1"/>
                </a:solidFill>
              </a:rPr>
              <a:t>(Public Preview)</a:t>
            </a:r>
          </a:p>
        </p:txBody>
      </p:sp>
      <p:sp>
        <p:nvSpPr>
          <p:cNvPr id="21" name="Text Placeholder 2">
            <a:extLst>
              <a:ext uri="{FF2B5EF4-FFF2-40B4-BE49-F238E27FC236}">
                <a16:creationId xmlns:a16="http://schemas.microsoft.com/office/drawing/2014/main" id="{20F41BD1-D1C9-924F-947F-ADBA7F6E145A}"/>
              </a:ext>
            </a:extLst>
          </p:cNvPr>
          <p:cNvSpPr>
            <a:spLocks noGrp="1"/>
          </p:cNvSpPr>
          <p:nvPr>
            <p:ph type="body" sz="quarter" idx="10"/>
          </p:nvPr>
        </p:nvSpPr>
        <p:spPr>
          <a:xfrm>
            <a:off x="584200" y="3986852"/>
            <a:ext cx="4162425" cy="1107996"/>
          </a:xfrm>
        </p:spPr>
        <p:txBody>
          <a:bodyPr/>
          <a:lstStyle/>
          <a:p>
            <a:pPr marL="0" indent="0">
              <a:buNone/>
            </a:pPr>
            <a:r>
              <a:rPr lang="en-US" altLang="zh-CN" sz="2400" dirty="0"/>
              <a:t>V</a:t>
            </a:r>
            <a:r>
              <a:rPr lang="en-US" sz="2400" dirty="0"/>
              <a:t>isual workflow to build, test, and deploy ML models </a:t>
            </a:r>
            <a:r>
              <a:rPr lang="en-US" altLang="zh-CN" sz="2400" dirty="0"/>
              <a:t>more</a:t>
            </a:r>
            <a:r>
              <a:rPr lang="zh-CN" altLang="en-US" sz="2400"/>
              <a:t> </a:t>
            </a:r>
            <a:r>
              <a:rPr lang="en-US" sz="2400" dirty="0"/>
              <a:t>easily and efficiently</a:t>
            </a:r>
          </a:p>
        </p:txBody>
      </p:sp>
      <p:pic>
        <p:nvPicPr>
          <p:cNvPr id="22" name="Picture 21">
            <a:extLst>
              <a:ext uri="{FF2B5EF4-FFF2-40B4-BE49-F238E27FC236}">
                <a16:creationId xmlns:a16="http://schemas.microsoft.com/office/drawing/2014/main" id="{CE267006-ABF6-4241-AD80-93E80D9B886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4200" y="694222"/>
            <a:ext cx="651437" cy="665298"/>
          </a:xfrm>
          <a:prstGeom prst="rect">
            <a:avLst/>
          </a:prstGeom>
        </p:spPr>
      </p:pic>
    </p:spTree>
    <p:extLst>
      <p:ext uri="{BB962C8B-B14F-4D97-AF65-F5344CB8AC3E}">
        <p14:creationId xmlns:p14="http://schemas.microsoft.com/office/powerpoint/2010/main" val="19912304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EC0D51-02E7-3F4F-830B-66D13DC74228}"/>
              </a:ext>
            </a:extLst>
          </p:cNvPr>
          <p:cNvSpPr/>
          <p:nvPr/>
        </p:nvSpPr>
        <p:spPr bwMode="auto">
          <a:xfrm>
            <a:off x="5334001" y="0"/>
            <a:ext cx="6857999"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A6B4716D-FD71-9749-883E-FC94B5E9088F}"/>
              </a:ext>
            </a:extLst>
          </p:cNvPr>
          <p:cNvGrpSpPr/>
          <p:nvPr/>
        </p:nvGrpSpPr>
        <p:grpSpPr>
          <a:xfrm>
            <a:off x="5532532" y="1716417"/>
            <a:ext cx="6460935" cy="3718187"/>
            <a:chOff x="4746620" y="1393705"/>
            <a:chExt cx="8141802" cy="4685504"/>
          </a:xfrm>
          <a:effectLst>
            <a:outerShdw blurRad="990600" dist="647700" dir="5700000" sx="98000" sy="98000" algn="tl" rotWithShape="0">
              <a:schemeClr val="tx1">
                <a:alpha val="25000"/>
              </a:schemeClr>
            </a:outerShdw>
          </a:effectLst>
        </p:grpSpPr>
        <p:grpSp>
          <p:nvGrpSpPr>
            <p:cNvPr id="6" name="Group 36">
              <a:extLst>
                <a:ext uri="{FF2B5EF4-FFF2-40B4-BE49-F238E27FC236}">
                  <a16:creationId xmlns:a16="http://schemas.microsoft.com/office/drawing/2014/main" id="{CAD9DAAB-5765-2B40-9F4C-3FF528528356}"/>
                </a:ext>
              </a:extLst>
            </p:cNvPr>
            <p:cNvGrpSpPr>
              <a:grpSpLocks/>
            </p:cNvGrpSpPr>
            <p:nvPr/>
          </p:nvGrpSpPr>
          <p:grpSpPr bwMode="auto">
            <a:xfrm>
              <a:off x="4746620" y="1393705"/>
              <a:ext cx="8141802" cy="4685504"/>
              <a:chOff x="5898415" y="1976415"/>
              <a:chExt cx="5654530" cy="3255020"/>
            </a:xfrm>
          </p:grpSpPr>
          <p:sp>
            <p:nvSpPr>
              <p:cNvPr id="8" name="Freeform 45">
                <a:extLst>
                  <a:ext uri="{FF2B5EF4-FFF2-40B4-BE49-F238E27FC236}">
                    <a16:creationId xmlns:a16="http://schemas.microsoft.com/office/drawing/2014/main" id="{CD421675-8922-5A42-B1D5-ADCE582DA82D}"/>
                  </a:ext>
                </a:extLst>
              </p:cNvPr>
              <p:cNvSpPr>
                <a:spLocks/>
              </p:cNvSpPr>
              <p:nvPr/>
            </p:nvSpPr>
            <p:spPr bwMode="auto">
              <a:xfrm>
                <a:off x="5898415" y="5105745"/>
                <a:ext cx="2848207" cy="125690"/>
              </a:xfrm>
              <a:custGeom>
                <a:avLst/>
                <a:gdLst>
                  <a:gd name="T0" fmla="*/ 0 w 885"/>
                  <a:gd name="T1" fmla="*/ 51565 h 39"/>
                  <a:gd name="T2" fmla="*/ 251028 w 885"/>
                  <a:gd name="T3" fmla="*/ 125690 h 39"/>
                  <a:gd name="T4" fmla="*/ 2848207 w 885"/>
                  <a:gd name="T5" fmla="*/ 125690 h 39"/>
                  <a:gd name="T6" fmla="*/ 2848207 w 885"/>
                  <a:gd name="T7" fmla="*/ 0 h 39"/>
                  <a:gd name="T8" fmla="*/ 0 w 885"/>
                  <a:gd name="T9" fmla="*/ 0 h 39"/>
                  <a:gd name="T10" fmla="*/ 0 w 885"/>
                  <a:gd name="T11" fmla="*/ 51565 h 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dirty="0"/>
              </a:p>
            </p:txBody>
          </p:sp>
          <p:sp>
            <p:nvSpPr>
              <p:cNvPr id="9" name="Freeform 46">
                <a:extLst>
                  <a:ext uri="{FF2B5EF4-FFF2-40B4-BE49-F238E27FC236}">
                    <a16:creationId xmlns:a16="http://schemas.microsoft.com/office/drawing/2014/main" id="{2BEF6400-061A-4F4E-8847-A0DABA287E7B}"/>
                  </a:ext>
                </a:extLst>
              </p:cNvPr>
              <p:cNvSpPr>
                <a:spLocks/>
              </p:cNvSpPr>
              <p:nvPr/>
            </p:nvSpPr>
            <p:spPr bwMode="auto">
              <a:xfrm>
                <a:off x="8704736" y="5105745"/>
                <a:ext cx="2848207" cy="125690"/>
              </a:xfrm>
              <a:custGeom>
                <a:avLst/>
                <a:gdLst>
                  <a:gd name="T0" fmla="*/ 2848207 w 884"/>
                  <a:gd name="T1" fmla="*/ 51565 h 39"/>
                  <a:gd name="T2" fmla="*/ 2596895 w 884"/>
                  <a:gd name="T3" fmla="*/ 125690 h 39"/>
                  <a:gd name="T4" fmla="*/ 0 w 884"/>
                  <a:gd name="T5" fmla="*/ 125690 h 39"/>
                  <a:gd name="T6" fmla="*/ 0 w 884"/>
                  <a:gd name="T7" fmla="*/ 0 h 39"/>
                  <a:gd name="T8" fmla="*/ 2848207 w 884"/>
                  <a:gd name="T9" fmla="*/ 0 h 39"/>
                  <a:gd name="T10" fmla="*/ 2848207 w 884"/>
                  <a:gd name="T11" fmla="*/ 51565 h 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dirty="0"/>
              </a:p>
            </p:txBody>
          </p:sp>
          <p:sp>
            <p:nvSpPr>
              <p:cNvPr id="10" name="Freeform 47">
                <a:extLst>
                  <a:ext uri="{FF2B5EF4-FFF2-40B4-BE49-F238E27FC236}">
                    <a16:creationId xmlns:a16="http://schemas.microsoft.com/office/drawing/2014/main" id="{B989B4AC-D26E-E542-A427-96E54C444427}"/>
                  </a:ext>
                </a:extLst>
              </p:cNvPr>
              <p:cNvSpPr>
                <a:spLocks/>
              </p:cNvSpPr>
              <p:nvPr/>
            </p:nvSpPr>
            <p:spPr bwMode="auto">
              <a:xfrm>
                <a:off x="6455812" y="1976415"/>
                <a:ext cx="4581618" cy="3138999"/>
              </a:xfrm>
              <a:custGeom>
                <a:avLst/>
                <a:gdLst>
                  <a:gd name="T0" fmla="*/ 4436732 w 1423"/>
                  <a:gd name="T1" fmla="*/ 0 h 974"/>
                  <a:gd name="T2" fmla="*/ 144886 w 1423"/>
                  <a:gd name="T3" fmla="*/ 0 h 974"/>
                  <a:gd name="T4" fmla="*/ 0 w 1423"/>
                  <a:gd name="T5" fmla="*/ 145026 h 974"/>
                  <a:gd name="T6" fmla="*/ 0 w 1423"/>
                  <a:gd name="T7" fmla="*/ 702569 h 974"/>
                  <a:gd name="T8" fmla="*/ 0 w 1423"/>
                  <a:gd name="T9" fmla="*/ 2993973 h 974"/>
                  <a:gd name="T10" fmla="*/ 144886 w 1423"/>
                  <a:gd name="T11" fmla="*/ 3138999 h 974"/>
                  <a:gd name="T12" fmla="*/ 4436732 w 1423"/>
                  <a:gd name="T13" fmla="*/ 3138999 h 974"/>
                  <a:gd name="T14" fmla="*/ 4581618 w 1423"/>
                  <a:gd name="T15" fmla="*/ 2993973 h 974"/>
                  <a:gd name="T16" fmla="*/ 4581618 w 1423"/>
                  <a:gd name="T17" fmla="*/ 145026 h 974"/>
                  <a:gd name="T18" fmla="*/ 4436732 w 1423"/>
                  <a:gd name="T19" fmla="*/ 0 h 9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dirty="0"/>
              </a:p>
            </p:txBody>
          </p:sp>
          <p:sp>
            <p:nvSpPr>
              <p:cNvPr id="11" name="Freeform 48">
                <a:extLst>
                  <a:ext uri="{FF2B5EF4-FFF2-40B4-BE49-F238E27FC236}">
                    <a16:creationId xmlns:a16="http://schemas.microsoft.com/office/drawing/2014/main" id="{18956717-EC65-FF48-8BF4-43098602B2B3}"/>
                  </a:ext>
                </a:extLst>
              </p:cNvPr>
              <p:cNvSpPr>
                <a:spLocks/>
              </p:cNvSpPr>
              <p:nvPr/>
            </p:nvSpPr>
            <p:spPr bwMode="auto">
              <a:xfrm>
                <a:off x="6471541" y="1992406"/>
                <a:ext cx="4553040" cy="3107101"/>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bg1">
                  <a:lumMod val="85000"/>
                </a:schemeClr>
              </a:solidFill>
              <a:ln>
                <a:noFill/>
              </a:ln>
              <a:extLst>
                <a:ext uri="{91240B29-F687-4f45-9708-019B960494DF}"/>
              </a:extLst>
            </p:spPr>
            <p:txBody>
              <a:bodyPr/>
              <a:lstStyle/>
              <a:p>
                <a:pPr defTabSz="914217">
                  <a:defRPr/>
                </a:pPr>
                <a:endParaRPr lang="id-ID" sz="882" dirty="0">
                  <a:latin typeface="Source Sans Pro Light" charset="0"/>
                </a:endParaRPr>
              </a:p>
            </p:txBody>
          </p:sp>
          <p:sp>
            <p:nvSpPr>
              <p:cNvPr id="12" name="Rectangle 50">
                <a:extLst>
                  <a:ext uri="{FF2B5EF4-FFF2-40B4-BE49-F238E27FC236}">
                    <a16:creationId xmlns:a16="http://schemas.microsoft.com/office/drawing/2014/main" id="{6247C515-97CF-F142-BC1C-21ABE2D31C62}"/>
                  </a:ext>
                </a:extLst>
              </p:cNvPr>
              <p:cNvSpPr>
                <a:spLocks noChangeArrowheads="1"/>
              </p:cNvSpPr>
              <p:nvPr/>
            </p:nvSpPr>
            <p:spPr bwMode="auto">
              <a:xfrm>
                <a:off x="5898415" y="5053932"/>
                <a:ext cx="5654530" cy="103143"/>
              </a:xfrm>
              <a:prstGeom prst="rect">
                <a:avLst/>
              </a:prstGeom>
              <a:solidFill>
                <a:schemeClr val="bg1">
                  <a:lumMod val="95000"/>
                </a:schemeClr>
              </a:solidFill>
              <a:ln>
                <a:noFill/>
              </a:ln>
              <a:extLst>
                <a:ext uri="{91240B29-F687-4f45-9708-019B960494DF}"/>
              </a:extLst>
            </p:spPr>
            <p:txBody>
              <a:bodyPr/>
              <a:lstStyle/>
              <a:p>
                <a:pPr defTabSz="914217">
                  <a:defRPr/>
                </a:pPr>
                <a:endParaRPr lang="id-ID" sz="882" dirty="0">
                  <a:latin typeface="Source Sans Pro Light" charset="0"/>
                </a:endParaRPr>
              </a:p>
            </p:txBody>
          </p:sp>
          <p:sp>
            <p:nvSpPr>
              <p:cNvPr id="13" name="Freeform 51">
                <a:extLst>
                  <a:ext uri="{FF2B5EF4-FFF2-40B4-BE49-F238E27FC236}">
                    <a16:creationId xmlns:a16="http://schemas.microsoft.com/office/drawing/2014/main" id="{0D295823-9F35-B944-9C76-A13AAA0173E7}"/>
                  </a:ext>
                </a:extLst>
              </p:cNvPr>
              <p:cNvSpPr>
                <a:spLocks/>
              </p:cNvSpPr>
              <p:nvPr/>
            </p:nvSpPr>
            <p:spPr bwMode="auto">
              <a:xfrm>
                <a:off x="8318101" y="5054180"/>
                <a:ext cx="811932" cy="58010"/>
              </a:xfrm>
              <a:custGeom>
                <a:avLst/>
                <a:gdLst>
                  <a:gd name="T0" fmla="*/ 0 w 252"/>
                  <a:gd name="T1" fmla="*/ 0 h 18"/>
                  <a:gd name="T2" fmla="*/ 70883 w 252"/>
                  <a:gd name="T3" fmla="*/ 58010 h 18"/>
                  <a:gd name="T4" fmla="*/ 741049 w 252"/>
                  <a:gd name="T5" fmla="*/ 58010 h 18"/>
                  <a:gd name="T6" fmla="*/ 811932 w 252"/>
                  <a:gd name="T7" fmla="*/ 0 h 18"/>
                  <a:gd name="T8" fmla="*/ 0 w 252"/>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dirty="0"/>
              </a:p>
            </p:txBody>
          </p:sp>
          <p:sp>
            <p:nvSpPr>
              <p:cNvPr id="14" name="Rectangle 52">
                <a:extLst>
                  <a:ext uri="{FF2B5EF4-FFF2-40B4-BE49-F238E27FC236}">
                    <a16:creationId xmlns:a16="http://schemas.microsoft.com/office/drawing/2014/main" id="{1497A367-8E69-5544-9459-7BFDA098E139}"/>
                  </a:ext>
                </a:extLst>
              </p:cNvPr>
              <p:cNvSpPr>
                <a:spLocks noChangeArrowheads="1"/>
              </p:cNvSpPr>
              <p:nvPr/>
            </p:nvSpPr>
            <p:spPr bwMode="auto">
              <a:xfrm>
                <a:off x="6623416" y="2189099"/>
                <a:ext cx="4250090" cy="2684932"/>
              </a:xfrm>
              <a:prstGeom prst="rect">
                <a:avLst/>
              </a:prstGeom>
              <a:solidFill>
                <a:schemeClr val="bg1">
                  <a:lumMod val="95000"/>
                </a:schemeClr>
              </a:solidFill>
              <a:ln>
                <a:noFill/>
              </a:ln>
              <a:extLst>
                <a:ext uri="{91240B29-F687-4f45-9708-019B960494DF}"/>
              </a:extLst>
            </p:spPr>
            <p:txBody>
              <a:bodyPr/>
              <a:lstStyle/>
              <a:p>
                <a:pPr defTabSz="914217">
                  <a:defRPr/>
                </a:pPr>
                <a:endParaRPr lang="id-ID" sz="882" dirty="0">
                  <a:latin typeface="Source Sans Pro Light" charset="0"/>
                </a:endParaRPr>
              </a:p>
            </p:txBody>
          </p:sp>
          <p:sp>
            <p:nvSpPr>
              <p:cNvPr id="15" name="Oval 54">
                <a:extLst>
                  <a:ext uri="{FF2B5EF4-FFF2-40B4-BE49-F238E27FC236}">
                    <a16:creationId xmlns:a16="http://schemas.microsoft.com/office/drawing/2014/main" id="{0F7948BA-E1C3-7948-AD29-6694D8B7A3FC}"/>
                  </a:ext>
                </a:extLst>
              </p:cNvPr>
              <p:cNvSpPr>
                <a:spLocks noChangeArrowheads="1"/>
              </p:cNvSpPr>
              <p:nvPr/>
            </p:nvSpPr>
            <p:spPr bwMode="auto">
              <a:xfrm>
                <a:off x="8720847" y="2076321"/>
                <a:ext cx="48330" cy="48343"/>
              </a:xfrm>
              <a:prstGeom prst="ellipse">
                <a:avLst/>
              </a:prstGeom>
              <a:solidFill>
                <a:srgbClr val="2C2C2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dirty="0">
                  <a:latin typeface="Source Sans Pro Light" charset="0"/>
                </a:endParaRPr>
              </a:p>
            </p:txBody>
          </p:sp>
          <p:sp>
            <p:nvSpPr>
              <p:cNvPr id="16" name="Oval 55">
                <a:extLst>
                  <a:ext uri="{FF2B5EF4-FFF2-40B4-BE49-F238E27FC236}">
                    <a16:creationId xmlns:a16="http://schemas.microsoft.com/office/drawing/2014/main" id="{53538ACE-49AC-7E4B-B0EE-083016EAB9ED}"/>
                  </a:ext>
                </a:extLst>
              </p:cNvPr>
              <p:cNvSpPr>
                <a:spLocks noChangeArrowheads="1"/>
              </p:cNvSpPr>
              <p:nvPr/>
            </p:nvSpPr>
            <p:spPr bwMode="auto">
              <a:xfrm>
                <a:off x="8720847" y="2073099"/>
                <a:ext cx="48330" cy="45119"/>
              </a:xfrm>
              <a:prstGeom prst="ellipse">
                <a:avLst/>
              </a:prstGeom>
              <a:solidFill>
                <a:srgbClr val="0A0A0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dirty="0">
                  <a:latin typeface="Source Sans Pro Light" charset="0"/>
                </a:endParaRPr>
              </a:p>
            </p:txBody>
          </p:sp>
          <p:sp>
            <p:nvSpPr>
              <p:cNvPr id="17" name="Oval 56">
                <a:extLst>
                  <a:ext uri="{FF2B5EF4-FFF2-40B4-BE49-F238E27FC236}">
                    <a16:creationId xmlns:a16="http://schemas.microsoft.com/office/drawing/2014/main" id="{14A90A91-5CD6-5443-B896-F4F90E690990}"/>
                  </a:ext>
                </a:extLst>
              </p:cNvPr>
              <p:cNvSpPr>
                <a:spLocks noChangeArrowheads="1"/>
              </p:cNvSpPr>
              <p:nvPr/>
            </p:nvSpPr>
            <p:spPr bwMode="auto">
              <a:xfrm>
                <a:off x="8730511" y="2079544"/>
                <a:ext cx="28999" cy="3222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dirty="0">
                  <a:latin typeface="Source Sans Pro Light" charset="0"/>
                </a:endParaRPr>
              </a:p>
            </p:txBody>
          </p:sp>
          <p:sp>
            <p:nvSpPr>
              <p:cNvPr id="18" name="Oval 57">
                <a:extLst>
                  <a:ext uri="{FF2B5EF4-FFF2-40B4-BE49-F238E27FC236}">
                    <a16:creationId xmlns:a16="http://schemas.microsoft.com/office/drawing/2014/main" id="{90D8FE94-39FF-6741-AD3A-F6B2B6AFEB51}"/>
                  </a:ext>
                </a:extLst>
              </p:cNvPr>
              <p:cNvSpPr>
                <a:spLocks noChangeArrowheads="1"/>
              </p:cNvSpPr>
              <p:nvPr/>
            </p:nvSpPr>
            <p:spPr bwMode="auto">
              <a:xfrm>
                <a:off x="8736955" y="2089212"/>
                <a:ext cx="16111" cy="16115"/>
              </a:xfrm>
              <a:prstGeom prst="ellipse">
                <a:avLst/>
              </a:prstGeom>
              <a:solidFill>
                <a:srgbClr val="2C99B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dirty="0">
                  <a:latin typeface="Source Sans Pro Light" charset="0"/>
                </a:endParaRPr>
              </a:p>
            </p:txBody>
          </p:sp>
          <p:sp>
            <p:nvSpPr>
              <p:cNvPr id="19" name="Freeform 58">
                <a:extLst>
                  <a:ext uri="{FF2B5EF4-FFF2-40B4-BE49-F238E27FC236}">
                    <a16:creationId xmlns:a16="http://schemas.microsoft.com/office/drawing/2014/main" id="{4588D90B-AFD3-5E40-923C-179F5CDD41F5}"/>
                  </a:ext>
                </a:extLst>
              </p:cNvPr>
              <p:cNvSpPr>
                <a:spLocks/>
              </p:cNvSpPr>
              <p:nvPr/>
            </p:nvSpPr>
            <p:spPr bwMode="auto">
              <a:xfrm>
                <a:off x="8743399" y="2092436"/>
                <a:ext cx="3223" cy="6446"/>
              </a:xfrm>
              <a:custGeom>
                <a:avLst/>
                <a:gdLst>
                  <a:gd name="T0" fmla="*/ 3223 w 1"/>
                  <a:gd name="T1" fmla="*/ 3223 h 2"/>
                  <a:gd name="T2" fmla="*/ 3223 w 1"/>
                  <a:gd name="T3" fmla="*/ 6446 h 2"/>
                  <a:gd name="T4" fmla="*/ 0 w 1"/>
                  <a:gd name="T5" fmla="*/ 3223 h 2"/>
                  <a:gd name="T6" fmla="*/ 3223 w 1"/>
                  <a:gd name="T7" fmla="*/ 0 h 2"/>
                  <a:gd name="T8" fmla="*/ 3223 w 1"/>
                  <a:gd name="T9" fmla="*/ 322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dirty="0"/>
              </a:p>
            </p:txBody>
          </p:sp>
        </p:grpSp>
        <p:pic>
          <p:nvPicPr>
            <p:cNvPr id="7" name="Picture 6">
              <a:extLst>
                <a:ext uri="{FF2B5EF4-FFF2-40B4-BE49-F238E27FC236}">
                  <a16:creationId xmlns:a16="http://schemas.microsoft.com/office/drawing/2014/main" id="{609FA31C-D8E1-B546-B975-1C3D2B71E03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90534" y="1711511"/>
              <a:ext cx="6160886" cy="3850553"/>
            </a:xfrm>
            <a:prstGeom prst="rect">
              <a:avLst/>
            </a:prstGeom>
          </p:spPr>
        </p:pic>
      </p:grpSp>
      <p:sp>
        <p:nvSpPr>
          <p:cNvPr id="20" name="Title 7">
            <a:extLst>
              <a:ext uri="{FF2B5EF4-FFF2-40B4-BE49-F238E27FC236}">
                <a16:creationId xmlns:a16="http://schemas.microsoft.com/office/drawing/2014/main" id="{6ED95208-FF6B-204E-ADD1-5242EA24AC35}"/>
              </a:ext>
            </a:extLst>
          </p:cNvPr>
          <p:cNvSpPr>
            <a:spLocks noGrp="1"/>
          </p:cNvSpPr>
          <p:nvPr>
            <p:ph type="title"/>
          </p:nvPr>
        </p:nvSpPr>
        <p:spPr>
          <a:xfrm>
            <a:off x="588263" y="1359520"/>
            <a:ext cx="4158362" cy="1107996"/>
          </a:xfrm>
        </p:spPr>
        <p:txBody>
          <a:bodyPr/>
          <a:lstStyle/>
          <a:p>
            <a:r>
              <a:rPr lang="en-US" dirty="0">
                <a:solidFill>
                  <a:schemeClr val="tx1"/>
                </a:solidFill>
              </a:rPr>
              <a:t>Code-First Notebooks &amp; IDEs</a:t>
            </a:r>
          </a:p>
        </p:txBody>
      </p:sp>
      <p:sp>
        <p:nvSpPr>
          <p:cNvPr id="21" name="Text Placeholder 2">
            <a:extLst>
              <a:ext uri="{FF2B5EF4-FFF2-40B4-BE49-F238E27FC236}">
                <a16:creationId xmlns:a16="http://schemas.microsoft.com/office/drawing/2014/main" id="{20F41BD1-D1C9-924F-947F-ADBA7F6E145A}"/>
              </a:ext>
            </a:extLst>
          </p:cNvPr>
          <p:cNvSpPr>
            <a:spLocks noGrp="1"/>
          </p:cNvSpPr>
          <p:nvPr>
            <p:ph type="body" sz="quarter" idx="10"/>
          </p:nvPr>
        </p:nvSpPr>
        <p:spPr>
          <a:xfrm>
            <a:off x="584200" y="3986852"/>
            <a:ext cx="4162425" cy="1107996"/>
          </a:xfrm>
        </p:spPr>
        <p:txBody>
          <a:bodyPr/>
          <a:lstStyle/>
          <a:p>
            <a:pPr marL="0" indent="0">
              <a:buNone/>
            </a:pPr>
            <a:r>
              <a:rPr lang="en-US" sz="2400" dirty="0"/>
              <a:t>Use a cloud-based notebook server, Visual Studio or another AI IDE</a:t>
            </a:r>
          </a:p>
        </p:txBody>
      </p:sp>
      <p:pic>
        <p:nvPicPr>
          <p:cNvPr id="23" name="Picture 22">
            <a:extLst>
              <a:ext uri="{FF2B5EF4-FFF2-40B4-BE49-F238E27FC236}">
                <a16:creationId xmlns:a16="http://schemas.microsoft.com/office/drawing/2014/main" id="{5F23FE39-8F70-5847-B95A-95D69B8786F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4200" y="562824"/>
            <a:ext cx="680510" cy="796696"/>
          </a:xfrm>
          <a:prstGeom prst="rect">
            <a:avLst/>
          </a:prstGeom>
        </p:spPr>
      </p:pic>
      <p:pic>
        <p:nvPicPr>
          <p:cNvPr id="3" name="Picture 2">
            <a:extLst>
              <a:ext uri="{FF2B5EF4-FFF2-40B4-BE49-F238E27FC236}">
                <a16:creationId xmlns:a16="http://schemas.microsoft.com/office/drawing/2014/main" id="{E26368AC-4BAD-B542-A5BC-0813B380F8B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60928" y="1957725"/>
            <a:ext cx="4922354" cy="3066497"/>
          </a:xfrm>
          <a:prstGeom prst="rect">
            <a:avLst/>
          </a:prstGeom>
        </p:spPr>
      </p:pic>
    </p:spTree>
    <p:extLst>
      <p:ext uri="{BB962C8B-B14F-4D97-AF65-F5344CB8AC3E}">
        <p14:creationId xmlns:p14="http://schemas.microsoft.com/office/powerpoint/2010/main" val="265529431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EE3E9CFF-2F91-1041-B021-2C0B8B56666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446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6"/>
          <p:cNvSpPr>
            <a:spLocks noGrp="1"/>
          </p:cNvSpPr>
          <p:nvPr>
            <p:ph type="title"/>
          </p:nvPr>
        </p:nvSpPr>
        <p:spPr>
          <a:xfrm>
            <a:off x="403126" y="2875002"/>
            <a:ext cx="5692874" cy="3323987"/>
          </a:xfrm>
        </p:spPr>
        <p:txBody>
          <a:bodyPr/>
          <a:lstStyle/>
          <a:p>
            <a:r>
              <a:rPr lang="en-US" dirty="0"/>
              <a:t>Bringing AI to Life in</a:t>
            </a:r>
            <a:br>
              <a:rPr lang="en-US" dirty="0"/>
            </a:br>
            <a:r>
              <a:rPr lang="en-US" dirty="0"/>
              <a:t>Financial Services</a:t>
            </a:r>
            <a:br>
              <a:rPr lang="en-US" dirty="0"/>
            </a:br>
            <a:br>
              <a:rPr lang="en-US" dirty="0"/>
            </a:br>
            <a:br>
              <a:rPr lang="en-US" dirty="0"/>
            </a:br>
            <a:br>
              <a:rPr lang="en-US" dirty="0"/>
            </a:br>
            <a:r>
              <a:rPr lang="en-US" dirty="0">
                <a:solidFill>
                  <a:schemeClr val="bg2">
                    <a:lumMod val="50000"/>
                  </a:schemeClr>
                </a:solidFill>
              </a:rPr>
              <a:t>Business Decision Validation</a:t>
            </a:r>
          </a:p>
        </p:txBody>
      </p:sp>
    </p:spTree>
    <p:extLst>
      <p:ext uri="{BB962C8B-B14F-4D97-AF65-F5344CB8AC3E}">
        <p14:creationId xmlns:p14="http://schemas.microsoft.com/office/powerpoint/2010/main" val="1551238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Picture 68">
            <a:extLst>
              <a:ext uri="{FF2B5EF4-FFF2-40B4-BE49-F238E27FC236}">
                <a16:creationId xmlns:a16="http://schemas.microsoft.com/office/drawing/2014/main" id="{4940B953-5E60-B445-9CDE-1235B7972F41}"/>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V="1">
            <a:off x="8425137" y="-21586"/>
            <a:ext cx="3757576" cy="2421478"/>
          </a:xfrm>
          <a:prstGeom prst="rect">
            <a:avLst/>
          </a:prstGeom>
        </p:spPr>
      </p:pic>
      <p:sp>
        <p:nvSpPr>
          <p:cNvPr id="70" name="Title 1">
            <a:extLst>
              <a:ext uri="{FF2B5EF4-FFF2-40B4-BE49-F238E27FC236}">
                <a16:creationId xmlns:a16="http://schemas.microsoft.com/office/drawing/2014/main" id="{51E352BC-7FE9-4048-B489-66BB39F9DE26}"/>
              </a:ext>
            </a:extLst>
          </p:cNvPr>
          <p:cNvSpPr txBox="1">
            <a:spLocks/>
          </p:cNvSpPr>
          <p:nvPr/>
        </p:nvSpPr>
        <p:spPr>
          <a:xfrm>
            <a:off x="583956" y="153637"/>
            <a:ext cx="1133281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r>
              <a:rPr lang="en-IN" dirty="0">
                <a:solidFill>
                  <a:srgbClr val="1A1A1A"/>
                </a:solidFill>
                <a:cs typeface="Segoe UI Semilight" panose="020B0402040204020203" pitchFamily="34" charset="0"/>
              </a:rPr>
              <a:t>What Makes a Good Decision?</a:t>
            </a:r>
          </a:p>
        </p:txBody>
      </p:sp>
      <p:sp>
        <p:nvSpPr>
          <p:cNvPr id="13" name="Rectangle 12">
            <a:extLst>
              <a:ext uri="{FF2B5EF4-FFF2-40B4-BE49-F238E27FC236}">
                <a16:creationId xmlns:a16="http://schemas.microsoft.com/office/drawing/2014/main" id="{99F34195-C81B-EC4E-898D-F789C3785735}"/>
              </a:ext>
            </a:extLst>
          </p:cNvPr>
          <p:cNvSpPr/>
          <p:nvPr/>
        </p:nvSpPr>
        <p:spPr>
          <a:xfrm>
            <a:off x="3268263" y="5070640"/>
            <a:ext cx="5964201" cy="400110"/>
          </a:xfrm>
          <a:prstGeom prst="rect">
            <a:avLst/>
          </a:prstGeom>
        </p:spPr>
        <p:txBody>
          <a:bodyPr wrap="square">
            <a:spAutoFit/>
          </a:bodyPr>
          <a:lstStyle/>
          <a:p>
            <a:pPr algn="ctr"/>
            <a:r>
              <a:rPr lang="en-US" sz="2000" dirty="0">
                <a:hlinkClick r:id="rId4"/>
              </a:rPr>
              <a:t>https://www.youtube.com/watch?v=CZSqjfYaX4M</a:t>
            </a:r>
            <a:endParaRPr lang="en-US" sz="2000" dirty="0"/>
          </a:p>
        </p:txBody>
      </p:sp>
      <p:pic>
        <p:nvPicPr>
          <p:cNvPr id="14" name="Picture 13">
            <a:extLst>
              <a:ext uri="{FF2B5EF4-FFF2-40B4-BE49-F238E27FC236}">
                <a16:creationId xmlns:a16="http://schemas.microsoft.com/office/drawing/2014/main" id="{052C31E6-412F-354D-8F2E-E26536C6822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68263" y="1470978"/>
            <a:ext cx="5964201" cy="3599662"/>
          </a:xfrm>
          <a:prstGeom prst="rect">
            <a:avLst/>
          </a:prstGeom>
        </p:spPr>
      </p:pic>
    </p:spTree>
    <p:extLst>
      <p:ext uri="{BB962C8B-B14F-4D97-AF65-F5344CB8AC3E}">
        <p14:creationId xmlns:p14="http://schemas.microsoft.com/office/powerpoint/2010/main" val="1550479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Freeform: Shape 182">
            <a:extLst>
              <a:ext uri="{FF2B5EF4-FFF2-40B4-BE49-F238E27FC236}">
                <a16:creationId xmlns:a16="http://schemas.microsoft.com/office/drawing/2014/main" id="{8B78F359-B150-41E5-B383-16FB315F4379}"/>
              </a:ext>
            </a:extLst>
          </p:cNvPr>
          <p:cNvSpPr/>
          <p:nvPr/>
        </p:nvSpPr>
        <p:spPr>
          <a:xfrm>
            <a:off x="3549900" y="1475908"/>
            <a:ext cx="2743116" cy="792736"/>
          </a:xfrm>
          <a:custGeom>
            <a:avLst/>
            <a:gdLst>
              <a:gd name="connsiteX0" fmla="*/ 1143476 w 2076450"/>
              <a:gd name="connsiteY0" fmla="*/ 7144 h 600075"/>
              <a:gd name="connsiteX1" fmla="*/ 7144 w 2076450"/>
              <a:gd name="connsiteY1" fmla="*/ 7144 h 600075"/>
              <a:gd name="connsiteX2" fmla="*/ 7144 w 2076450"/>
              <a:gd name="connsiteY2" fmla="*/ 597694 h 600075"/>
              <a:gd name="connsiteX3" fmla="*/ 2072164 w 2076450"/>
              <a:gd name="connsiteY3" fmla="*/ 597694 h 600075"/>
            </a:gdLst>
            <a:ahLst/>
            <a:cxnLst>
              <a:cxn ang="0">
                <a:pos x="connsiteX0" y="connsiteY0"/>
              </a:cxn>
              <a:cxn ang="0">
                <a:pos x="connsiteX1" y="connsiteY1"/>
              </a:cxn>
              <a:cxn ang="0">
                <a:pos x="connsiteX2" y="connsiteY2"/>
              </a:cxn>
              <a:cxn ang="0">
                <a:pos x="connsiteX3" y="connsiteY3"/>
              </a:cxn>
            </a:cxnLst>
            <a:rect l="l" t="t" r="r" b="b"/>
            <a:pathLst>
              <a:path w="2076450" h="600075">
                <a:moveTo>
                  <a:pt x="1143476" y="7144"/>
                </a:moveTo>
                <a:lnTo>
                  <a:pt x="7144" y="7144"/>
                </a:lnTo>
                <a:lnTo>
                  <a:pt x="7144" y="597694"/>
                </a:lnTo>
                <a:lnTo>
                  <a:pt x="2072164" y="597694"/>
                </a:lnTo>
                <a:close/>
              </a:path>
            </a:pathLst>
          </a:custGeom>
          <a:solidFill>
            <a:srgbClr val="10489D"/>
          </a:solidFill>
          <a:ln w="9525" cap="flat">
            <a:noFill/>
            <a:prstDash val="solid"/>
            <a:miter/>
          </a:ln>
        </p:spPr>
        <p:txBody>
          <a:bodyPr rtlCol="0" anchor="ctr"/>
          <a:lstStyle/>
          <a:p>
            <a:pPr defTabSz="914049">
              <a:defRPr/>
            </a:pPr>
            <a:endParaRPr lang="en-US" dirty="0">
              <a:solidFill>
                <a:srgbClr val="1A1A1A"/>
              </a:solidFill>
              <a:latin typeface="Segoe UI"/>
              <a:ea typeface="MS PGothic" panose="020B0600070205080204" pitchFamily="34" charset="-128"/>
            </a:endParaRPr>
          </a:p>
        </p:txBody>
      </p:sp>
      <p:sp>
        <p:nvSpPr>
          <p:cNvPr id="184" name="Freeform: Shape 183">
            <a:extLst>
              <a:ext uri="{FF2B5EF4-FFF2-40B4-BE49-F238E27FC236}">
                <a16:creationId xmlns:a16="http://schemas.microsoft.com/office/drawing/2014/main" id="{E489790E-0B50-47DC-B207-EA6E908DEA17}"/>
              </a:ext>
            </a:extLst>
          </p:cNvPr>
          <p:cNvSpPr/>
          <p:nvPr/>
        </p:nvSpPr>
        <p:spPr>
          <a:xfrm>
            <a:off x="3549901" y="2293812"/>
            <a:ext cx="4001426" cy="780152"/>
          </a:xfrm>
          <a:custGeom>
            <a:avLst/>
            <a:gdLst>
              <a:gd name="connsiteX0" fmla="*/ 3023711 w 3028950"/>
              <a:gd name="connsiteY0" fmla="*/ 583406 h 590550"/>
              <a:gd name="connsiteX1" fmla="*/ 2117884 w 3028950"/>
              <a:gd name="connsiteY1" fmla="*/ 7144 h 590550"/>
              <a:gd name="connsiteX2" fmla="*/ 7144 w 3028950"/>
              <a:gd name="connsiteY2" fmla="*/ 7144 h 590550"/>
              <a:gd name="connsiteX3" fmla="*/ 7144 w 3028950"/>
              <a:gd name="connsiteY3" fmla="*/ 583406 h 590550"/>
            </a:gdLst>
            <a:ahLst/>
            <a:cxnLst>
              <a:cxn ang="0">
                <a:pos x="connsiteX0" y="connsiteY0"/>
              </a:cxn>
              <a:cxn ang="0">
                <a:pos x="connsiteX1" y="connsiteY1"/>
              </a:cxn>
              <a:cxn ang="0">
                <a:pos x="connsiteX2" y="connsiteY2"/>
              </a:cxn>
              <a:cxn ang="0">
                <a:pos x="connsiteX3" y="connsiteY3"/>
              </a:cxn>
            </a:cxnLst>
            <a:rect l="l" t="t" r="r" b="b"/>
            <a:pathLst>
              <a:path w="3028950" h="590550">
                <a:moveTo>
                  <a:pt x="3023711" y="583406"/>
                </a:moveTo>
                <a:lnTo>
                  <a:pt x="2117884" y="7144"/>
                </a:lnTo>
                <a:lnTo>
                  <a:pt x="7144" y="7144"/>
                </a:lnTo>
                <a:lnTo>
                  <a:pt x="7144" y="583406"/>
                </a:lnTo>
                <a:close/>
              </a:path>
            </a:pathLst>
          </a:custGeom>
          <a:solidFill>
            <a:srgbClr val="10489D"/>
          </a:solidFill>
          <a:ln w="9525" cap="flat">
            <a:noFill/>
            <a:prstDash val="solid"/>
            <a:miter/>
          </a:ln>
        </p:spPr>
        <p:txBody>
          <a:bodyPr rtlCol="0" anchor="ctr"/>
          <a:lstStyle/>
          <a:p>
            <a:pPr defTabSz="914049">
              <a:defRPr/>
            </a:pPr>
            <a:endParaRPr lang="en-US" dirty="0">
              <a:solidFill>
                <a:srgbClr val="1A1A1A"/>
              </a:solidFill>
              <a:latin typeface="Segoe UI"/>
              <a:ea typeface="MS PGothic" panose="020B0600070205080204" pitchFamily="34" charset="-128"/>
            </a:endParaRPr>
          </a:p>
        </p:txBody>
      </p:sp>
      <p:sp>
        <p:nvSpPr>
          <p:cNvPr id="197" name="Freeform: Shape 196">
            <a:extLst>
              <a:ext uri="{FF2B5EF4-FFF2-40B4-BE49-F238E27FC236}">
                <a16:creationId xmlns:a16="http://schemas.microsoft.com/office/drawing/2014/main" id="{F9BA55CE-CA32-4B12-9A19-419B295750C5}"/>
              </a:ext>
            </a:extLst>
          </p:cNvPr>
          <p:cNvSpPr/>
          <p:nvPr/>
        </p:nvSpPr>
        <p:spPr>
          <a:xfrm>
            <a:off x="3549902" y="3092838"/>
            <a:ext cx="5259735" cy="780152"/>
          </a:xfrm>
          <a:custGeom>
            <a:avLst/>
            <a:gdLst>
              <a:gd name="connsiteX0" fmla="*/ 7144 w 3981450"/>
              <a:gd name="connsiteY0" fmla="*/ 583406 h 590550"/>
              <a:gd name="connsiteX1" fmla="*/ 3975259 w 3981450"/>
              <a:gd name="connsiteY1" fmla="*/ 583406 h 590550"/>
              <a:gd name="connsiteX2" fmla="*/ 3068479 w 3981450"/>
              <a:gd name="connsiteY2" fmla="*/ 7144 h 590550"/>
              <a:gd name="connsiteX3" fmla="*/ 7144 w 3981450"/>
              <a:gd name="connsiteY3" fmla="*/ 7144 h 590550"/>
            </a:gdLst>
            <a:ahLst/>
            <a:cxnLst>
              <a:cxn ang="0">
                <a:pos x="connsiteX0" y="connsiteY0"/>
              </a:cxn>
              <a:cxn ang="0">
                <a:pos x="connsiteX1" y="connsiteY1"/>
              </a:cxn>
              <a:cxn ang="0">
                <a:pos x="connsiteX2" y="connsiteY2"/>
              </a:cxn>
              <a:cxn ang="0">
                <a:pos x="connsiteX3" y="connsiteY3"/>
              </a:cxn>
            </a:cxnLst>
            <a:rect l="l" t="t" r="r" b="b"/>
            <a:pathLst>
              <a:path w="3981450" h="590550">
                <a:moveTo>
                  <a:pt x="7144" y="583406"/>
                </a:moveTo>
                <a:lnTo>
                  <a:pt x="3975259" y="583406"/>
                </a:lnTo>
                <a:lnTo>
                  <a:pt x="3068479" y="7144"/>
                </a:lnTo>
                <a:lnTo>
                  <a:pt x="7144" y="7144"/>
                </a:lnTo>
                <a:close/>
              </a:path>
            </a:pathLst>
          </a:custGeom>
          <a:solidFill>
            <a:srgbClr val="10489D"/>
          </a:solidFill>
          <a:ln w="9525" cap="flat">
            <a:noFill/>
            <a:prstDash val="solid"/>
            <a:miter/>
          </a:ln>
        </p:spPr>
        <p:txBody>
          <a:bodyPr rtlCol="0" anchor="ctr"/>
          <a:lstStyle/>
          <a:p>
            <a:pPr defTabSz="914049">
              <a:defRPr/>
            </a:pPr>
            <a:endParaRPr lang="en-US" dirty="0">
              <a:solidFill>
                <a:srgbClr val="1A1A1A"/>
              </a:solidFill>
              <a:latin typeface="Segoe UI"/>
              <a:ea typeface="MS PGothic" panose="020B0600070205080204" pitchFamily="34" charset="-128"/>
            </a:endParaRPr>
          </a:p>
        </p:txBody>
      </p:sp>
      <p:sp>
        <p:nvSpPr>
          <p:cNvPr id="201" name="Freeform: Shape 200">
            <a:extLst>
              <a:ext uri="{FF2B5EF4-FFF2-40B4-BE49-F238E27FC236}">
                <a16:creationId xmlns:a16="http://schemas.microsoft.com/office/drawing/2014/main" id="{28C6B727-179C-40E7-9B57-046DDA83CDCA}"/>
              </a:ext>
            </a:extLst>
          </p:cNvPr>
          <p:cNvSpPr/>
          <p:nvPr/>
        </p:nvSpPr>
        <p:spPr>
          <a:xfrm>
            <a:off x="3549899" y="3891865"/>
            <a:ext cx="6518046" cy="780152"/>
          </a:xfrm>
          <a:custGeom>
            <a:avLst/>
            <a:gdLst>
              <a:gd name="connsiteX0" fmla="*/ 7144 w 4933950"/>
              <a:gd name="connsiteY0" fmla="*/ 583406 h 590550"/>
              <a:gd name="connsiteX1" fmla="*/ 4926806 w 4933950"/>
              <a:gd name="connsiteY1" fmla="*/ 583406 h 590550"/>
              <a:gd name="connsiteX2" fmla="*/ 4020026 w 4933950"/>
              <a:gd name="connsiteY2" fmla="*/ 7144 h 590550"/>
              <a:gd name="connsiteX3" fmla="*/ 7144 w 4933950"/>
              <a:gd name="connsiteY3" fmla="*/ 7144 h 590550"/>
            </a:gdLst>
            <a:ahLst/>
            <a:cxnLst>
              <a:cxn ang="0">
                <a:pos x="connsiteX0" y="connsiteY0"/>
              </a:cxn>
              <a:cxn ang="0">
                <a:pos x="connsiteX1" y="connsiteY1"/>
              </a:cxn>
              <a:cxn ang="0">
                <a:pos x="connsiteX2" y="connsiteY2"/>
              </a:cxn>
              <a:cxn ang="0">
                <a:pos x="connsiteX3" y="connsiteY3"/>
              </a:cxn>
            </a:cxnLst>
            <a:rect l="l" t="t" r="r" b="b"/>
            <a:pathLst>
              <a:path w="4933950" h="590550">
                <a:moveTo>
                  <a:pt x="7144" y="583406"/>
                </a:moveTo>
                <a:lnTo>
                  <a:pt x="4926806" y="583406"/>
                </a:lnTo>
                <a:lnTo>
                  <a:pt x="4020026" y="7144"/>
                </a:lnTo>
                <a:lnTo>
                  <a:pt x="7144" y="7144"/>
                </a:lnTo>
                <a:close/>
              </a:path>
            </a:pathLst>
          </a:custGeom>
          <a:solidFill>
            <a:srgbClr val="10489D"/>
          </a:solidFill>
          <a:ln w="9525" cap="flat">
            <a:noFill/>
            <a:prstDash val="solid"/>
            <a:miter/>
          </a:ln>
        </p:spPr>
        <p:txBody>
          <a:bodyPr rtlCol="0" anchor="ctr"/>
          <a:lstStyle/>
          <a:p>
            <a:pPr defTabSz="914049">
              <a:defRPr/>
            </a:pPr>
            <a:endParaRPr lang="en-US" dirty="0">
              <a:solidFill>
                <a:srgbClr val="1A1A1A"/>
              </a:solidFill>
              <a:latin typeface="Segoe UI"/>
              <a:ea typeface="MS PGothic" panose="020B0600070205080204" pitchFamily="34" charset="-128"/>
            </a:endParaRPr>
          </a:p>
        </p:txBody>
      </p:sp>
      <p:sp>
        <p:nvSpPr>
          <p:cNvPr id="202" name="Freeform: Shape 201">
            <a:extLst>
              <a:ext uri="{FF2B5EF4-FFF2-40B4-BE49-F238E27FC236}">
                <a16:creationId xmlns:a16="http://schemas.microsoft.com/office/drawing/2014/main" id="{BD2B3AF3-A946-488A-99C2-A4E67451A122}"/>
              </a:ext>
            </a:extLst>
          </p:cNvPr>
          <p:cNvSpPr/>
          <p:nvPr/>
        </p:nvSpPr>
        <p:spPr>
          <a:xfrm>
            <a:off x="3549899" y="4690890"/>
            <a:ext cx="6590221" cy="792736"/>
          </a:xfrm>
          <a:custGeom>
            <a:avLst/>
            <a:gdLst>
              <a:gd name="connsiteX0" fmla="*/ 7144 w 4981575"/>
              <a:gd name="connsiteY0" fmla="*/ 7144 h 600075"/>
              <a:gd name="connsiteX1" fmla="*/ 4975384 w 4981575"/>
              <a:gd name="connsiteY1" fmla="*/ 7144 h 600075"/>
              <a:gd name="connsiteX2" fmla="*/ 4975384 w 4981575"/>
              <a:gd name="connsiteY2" fmla="*/ 597694 h 600075"/>
              <a:gd name="connsiteX3" fmla="*/ 7144 w 4981575"/>
              <a:gd name="connsiteY3" fmla="*/ 597694 h 600075"/>
            </a:gdLst>
            <a:ahLst/>
            <a:cxnLst>
              <a:cxn ang="0">
                <a:pos x="connsiteX0" y="connsiteY0"/>
              </a:cxn>
              <a:cxn ang="0">
                <a:pos x="connsiteX1" y="connsiteY1"/>
              </a:cxn>
              <a:cxn ang="0">
                <a:pos x="connsiteX2" y="connsiteY2"/>
              </a:cxn>
              <a:cxn ang="0">
                <a:pos x="connsiteX3" y="connsiteY3"/>
              </a:cxn>
            </a:cxnLst>
            <a:rect l="l" t="t" r="r" b="b"/>
            <a:pathLst>
              <a:path w="4981575" h="600075">
                <a:moveTo>
                  <a:pt x="7144" y="7144"/>
                </a:moveTo>
                <a:lnTo>
                  <a:pt x="4975384" y="7144"/>
                </a:lnTo>
                <a:lnTo>
                  <a:pt x="4975384" y="597694"/>
                </a:lnTo>
                <a:lnTo>
                  <a:pt x="7144" y="597694"/>
                </a:lnTo>
                <a:close/>
              </a:path>
            </a:pathLst>
          </a:custGeom>
          <a:solidFill>
            <a:srgbClr val="10489D"/>
          </a:solidFill>
          <a:ln w="9525" cap="flat">
            <a:noFill/>
            <a:prstDash val="solid"/>
            <a:miter/>
          </a:ln>
        </p:spPr>
        <p:txBody>
          <a:bodyPr rtlCol="0" anchor="ctr"/>
          <a:lstStyle/>
          <a:p>
            <a:pPr defTabSz="914049">
              <a:defRPr/>
            </a:pPr>
            <a:endParaRPr lang="en-US" dirty="0">
              <a:solidFill>
                <a:srgbClr val="1A1A1A"/>
              </a:solidFill>
              <a:latin typeface="Segoe UI"/>
              <a:ea typeface="MS PGothic" panose="020B0600070205080204" pitchFamily="34" charset="-128"/>
            </a:endParaRPr>
          </a:p>
        </p:txBody>
      </p:sp>
      <p:sp>
        <p:nvSpPr>
          <p:cNvPr id="155" name="Freeform: Shape 154">
            <a:extLst>
              <a:ext uri="{FF2B5EF4-FFF2-40B4-BE49-F238E27FC236}">
                <a16:creationId xmlns:a16="http://schemas.microsoft.com/office/drawing/2014/main" id="{55DF80C0-B3A0-41A6-8AF5-EA0BE6741234}"/>
              </a:ext>
            </a:extLst>
          </p:cNvPr>
          <p:cNvSpPr/>
          <p:nvPr/>
        </p:nvSpPr>
        <p:spPr>
          <a:xfrm>
            <a:off x="8921628" y="3891865"/>
            <a:ext cx="1145062" cy="729821"/>
          </a:xfrm>
          <a:custGeom>
            <a:avLst/>
            <a:gdLst>
              <a:gd name="connsiteX0" fmla="*/ 860584 w 866775"/>
              <a:gd name="connsiteY0" fmla="*/ 549116 h 552450"/>
              <a:gd name="connsiteX1" fmla="*/ 498634 w 866775"/>
              <a:gd name="connsiteY1" fmla="*/ 7144 h 552450"/>
              <a:gd name="connsiteX2" fmla="*/ 7144 w 866775"/>
              <a:gd name="connsiteY2" fmla="*/ 7144 h 552450"/>
            </a:gdLst>
            <a:ahLst/>
            <a:cxnLst>
              <a:cxn ang="0">
                <a:pos x="connsiteX0" y="connsiteY0"/>
              </a:cxn>
              <a:cxn ang="0">
                <a:pos x="connsiteX1" y="connsiteY1"/>
              </a:cxn>
              <a:cxn ang="0">
                <a:pos x="connsiteX2" y="connsiteY2"/>
              </a:cxn>
            </a:cxnLst>
            <a:rect l="l" t="t" r="r" b="b"/>
            <a:pathLst>
              <a:path w="866775" h="552450">
                <a:moveTo>
                  <a:pt x="860584" y="549116"/>
                </a:moveTo>
                <a:lnTo>
                  <a:pt x="498634" y="7144"/>
                </a:lnTo>
                <a:lnTo>
                  <a:pt x="7144" y="7144"/>
                </a:lnTo>
                <a:close/>
              </a:path>
            </a:pathLst>
          </a:custGeom>
          <a:solidFill>
            <a:srgbClr val="0078D7"/>
          </a:solidFill>
          <a:ln w="9525" cap="flat">
            <a:noFill/>
            <a:prstDash val="solid"/>
            <a:miter/>
          </a:ln>
        </p:spPr>
        <p:txBody>
          <a:bodyPr rtlCol="0" anchor="ctr"/>
          <a:lstStyle/>
          <a:p>
            <a:pPr defTabSz="914049">
              <a:defRPr/>
            </a:pPr>
            <a:endParaRPr lang="en-US" dirty="0">
              <a:solidFill>
                <a:srgbClr val="1A1A1A"/>
              </a:solidFill>
              <a:latin typeface="Segoe UI"/>
              <a:ea typeface="MS PGothic" panose="020B0600070205080204" pitchFamily="34" charset="-128"/>
            </a:endParaRPr>
          </a:p>
        </p:txBody>
      </p:sp>
      <p:sp>
        <p:nvSpPr>
          <p:cNvPr id="157" name="Freeform: Shape 156">
            <a:extLst>
              <a:ext uri="{FF2B5EF4-FFF2-40B4-BE49-F238E27FC236}">
                <a16:creationId xmlns:a16="http://schemas.microsoft.com/office/drawing/2014/main" id="{F0003AFB-6319-4FDE-B415-2F92979E3300}"/>
              </a:ext>
            </a:extLst>
          </p:cNvPr>
          <p:cNvSpPr/>
          <p:nvPr/>
        </p:nvSpPr>
        <p:spPr>
          <a:xfrm>
            <a:off x="6407523" y="2293812"/>
            <a:ext cx="2617285" cy="780152"/>
          </a:xfrm>
          <a:custGeom>
            <a:avLst/>
            <a:gdLst>
              <a:gd name="connsiteX0" fmla="*/ 7144 w 1981200"/>
              <a:gd name="connsiteY0" fmla="*/ 7144 h 590550"/>
              <a:gd name="connsiteX1" fmla="*/ 913924 w 1981200"/>
              <a:gd name="connsiteY1" fmla="*/ 583406 h 590550"/>
              <a:gd name="connsiteX2" fmla="*/ 1979771 w 1981200"/>
              <a:gd name="connsiteY2" fmla="*/ 583406 h 590550"/>
              <a:gd name="connsiteX3" fmla="*/ 1594961 w 1981200"/>
              <a:gd name="connsiteY3" fmla="*/ 7144 h 590550"/>
            </a:gdLst>
            <a:ahLst/>
            <a:cxnLst>
              <a:cxn ang="0">
                <a:pos x="connsiteX0" y="connsiteY0"/>
              </a:cxn>
              <a:cxn ang="0">
                <a:pos x="connsiteX1" y="connsiteY1"/>
              </a:cxn>
              <a:cxn ang="0">
                <a:pos x="connsiteX2" y="connsiteY2"/>
              </a:cxn>
              <a:cxn ang="0">
                <a:pos x="connsiteX3" y="connsiteY3"/>
              </a:cxn>
            </a:cxnLst>
            <a:rect l="l" t="t" r="r" b="b"/>
            <a:pathLst>
              <a:path w="1981200" h="590550">
                <a:moveTo>
                  <a:pt x="7144" y="7144"/>
                </a:moveTo>
                <a:lnTo>
                  <a:pt x="913924" y="583406"/>
                </a:lnTo>
                <a:lnTo>
                  <a:pt x="1979771" y="583406"/>
                </a:lnTo>
                <a:lnTo>
                  <a:pt x="1594961" y="7144"/>
                </a:lnTo>
                <a:close/>
              </a:path>
            </a:pathLst>
          </a:custGeom>
          <a:solidFill>
            <a:srgbClr val="0078D7"/>
          </a:solidFill>
          <a:ln w="9525" cap="flat">
            <a:noFill/>
            <a:prstDash val="solid"/>
            <a:miter/>
          </a:ln>
        </p:spPr>
        <p:txBody>
          <a:bodyPr rtlCol="0" anchor="ctr"/>
          <a:lstStyle/>
          <a:p>
            <a:pPr defTabSz="914049">
              <a:defRPr/>
            </a:pPr>
            <a:endParaRPr lang="en-US" dirty="0">
              <a:solidFill>
                <a:srgbClr val="1A1A1A"/>
              </a:solidFill>
              <a:latin typeface="Segoe UI"/>
              <a:ea typeface="MS PGothic" panose="020B0600070205080204" pitchFamily="34" charset="-128"/>
            </a:endParaRPr>
          </a:p>
        </p:txBody>
      </p:sp>
      <p:sp>
        <p:nvSpPr>
          <p:cNvPr id="162" name="Freeform: Shape 161">
            <a:extLst>
              <a:ext uri="{FF2B5EF4-FFF2-40B4-BE49-F238E27FC236}">
                <a16:creationId xmlns:a16="http://schemas.microsoft.com/office/drawing/2014/main" id="{AF7594F9-33CD-41A9-AF86-53EF791CF5B9}"/>
              </a:ext>
            </a:extLst>
          </p:cNvPr>
          <p:cNvSpPr/>
          <p:nvPr/>
        </p:nvSpPr>
        <p:spPr>
          <a:xfrm>
            <a:off x="7664574" y="3092838"/>
            <a:ext cx="1900048" cy="780152"/>
          </a:xfrm>
          <a:custGeom>
            <a:avLst/>
            <a:gdLst>
              <a:gd name="connsiteX0" fmla="*/ 7144 w 1438275"/>
              <a:gd name="connsiteY0" fmla="*/ 7144 h 590550"/>
              <a:gd name="connsiteX1" fmla="*/ 913924 w 1438275"/>
              <a:gd name="connsiteY1" fmla="*/ 583406 h 590550"/>
              <a:gd name="connsiteX2" fmla="*/ 1431131 w 1438275"/>
              <a:gd name="connsiteY2" fmla="*/ 583406 h 590550"/>
              <a:gd name="connsiteX3" fmla="*/ 1047274 w 1438275"/>
              <a:gd name="connsiteY3" fmla="*/ 7144 h 590550"/>
            </a:gdLst>
            <a:ahLst/>
            <a:cxnLst>
              <a:cxn ang="0">
                <a:pos x="connsiteX0" y="connsiteY0"/>
              </a:cxn>
              <a:cxn ang="0">
                <a:pos x="connsiteX1" y="connsiteY1"/>
              </a:cxn>
              <a:cxn ang="0">
                <a:pos x="connsiteX2" y="connsiteY2"/>
              </a:cxn>
              <a:cxn ang="0">
                <a:pos x="connsiteX3" y="connsiteY3"/>
              </a:cxn>
            </a:cxnLst>
            <a:rect l="l" t="t" r="r" b="b"/>
            <a:pathLst>
              <a:path w="1438275" h="590550">
                <a:moveTo>
                  <a:pt x="7144" y="7144"/>
                </a:moveTo>
                <a:lnTo>
                  <a:pt x="913924" y="583406"/>
                </a:lnTo>
                <a:lnTo>
                  <a:pt x="1431131" y="583406"/>
                </a:lnTo>
                <a:lnTo>
                  <a:pt x="1047274" y="7144"/>
                </a:lnTo>
                <a:close/>
              </a:path>
            </a:pathLst>
          </a:custGeom>
          <a:solidFill>
            <a:srgbClr val="0078D7"/>
          </a:solidFill>
          <a:ln w="9525" cap="flat">
            <a:noFill/>
            <a:prstDash val="solid"/>
            <a:miter/>
          </a:ln>
        </p:spPr>
        <p:txBody>
          <a:bodyPr rtlCol="0" anchor="ctr"/>
          <a:lstStyle/>
          <a:p>
            <a:pPr defTabSz="914049">
              <a:defRPr/>
            </a:pPr>
            <a:endParaRPr lang="en-US" dirty="0">
              <a:solidFill>
                <a:srgbClr val="1A1A1A"/>
              </a:solidFill>
              <a:latin typeface="Segoe UI"/>
              <a:ea typeface="MS PGothic" panose="020B0600070205080204" pitchFamily="34" charset="-128"/>
            </a:endParaRPr>
          </a:p>
        </p:txBody>
      </p:sp>
      <p:sp>
        <p:nvSpPr>
          <p:cNvPr id="163" name="Freeform: Shape 162">
            <a:extLst>
              <a:ext uri="{FF2B5EF4-FFF2-40B4-BE49-F238E27FC236}">
                <a16:creationId xmlns:a16="http://schemas.microsoft.com/office/drawing/2014/main" id="{E8BB5F5B-9552-4901-9A71-1B83AD735C0E}"/>
              </a:ext>
            </a:extLst>
          </p:cNvPr>
          <p:cNvSpPr/>
          <p:nvPr/>
        </p:nvSpPr>
        <p:spPr>
          <a:xfrm>
            <a:off x="8560362" y="2293812"/>
            <a:ext cx="1570500" cy="780152"/>
          </a:xfrm>
          <a:custGeom>
            <a:avLst/>
            <a:gdLst>
              <a:gd name="connsiteX0" fmla="*/ 1190149 w 1190625"/>
              <a:gd name="connsiteY0" fmla="*/ 583406 h 590550"/>
              <a:gd name="connsiteX1" fmla="*/ 1190149 w 1190625"/>
              <a:gd name="connsiteY1" fmla="*/ 583406 h 590550"/>
              <a:gd name="connsiteX2" fmla="*/ 1190149 w 1190625"/>
              <a:gd name="connsiteY2" fmla="*/ 7144 h 590550"/>
              <a:gd name="connsiteX3" fmla="*/ 7144 w 1190625"/>
              <a:gd name="connsiteY3" fmla="*/ 7144 h 590550"/>
              <a:gd name="connsiteX4" fmla="*/ 391954 w 1190625"/>
              <a:gd name="connsiteY4" fmla="*/ 583406 h 59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0625" h="590550">
                <a:moveTo>
                  <a:pt x="1190149" y="583406"/>
                </a:moveTo>
                <a:lnTo>
                  <a:pt x="1190149" y="583406"/>
                </a:lnTo>
                <a:lnTo>
                  <a:pt x="1190149" y="7144"/>
                </a:lnTo>
                <a:lnTo>
                  <a:pt x="7144" y="7144"/>
                </a:lnTo>
                <a:lnTo>
                  <a:pt x="391954" y="583406"/>
                </a:lnTo>
                <a:close/>
              </a:path>
            </a:pathLst>
          </a:custGeom>
          <a:solidFill>
            <a:srgbClr val="D2D2D2"/>
          </a:solidFill>
          <a:ln w="9525" cap="flat">
            <a:noFill/>
            <a:prstDash val="solid"/>
            <a:miter/>
          </a:ln>
        </p:spPr>
        <p:txBody>
          <a:bodyPr rtlCol="0" anchor="ctr"/>
          <a:lstStyle/>
          <a:p>
            <a:pPr defTabSz="914049">
              <a:defRPr/>
            </a:pPr>
            <a:endParaRPr lang="en-US" dirty="0">
              <a:solidFill>
                <a:srgbClr val="1A1A1A"/>
              </a:solidFill>
              <a:latin typeface="Segoe UI"/>
              <a:ea typeface="MS PGothic" panose="020B0600070205080204" pitchFamily="34" charset="-128"/>
            </a:endParaRPr>
          </a:p>
        </p:txBody>
      </p:sp>
      <p:sp>
        <p:nvSpPr>
          <p:cNvPr id="164" name="Freeform: Shape 163">
            <a:extLst>
              <a:ext uri="{FF2B5EF4-FFF2-40B4-BE49-F238E27FC236}">
                <a16:creationId xmlns:a16="http://schemas.microsoft.com/office/drawing/2014/main" id="{6140BB49-F528-46A5-9ACC-7525D8A07FD7}"/>
              </a:ext>
            </a:extLst>
          </p:cNvPr>
          <p:cNvSpPr/>
          <p:nvPr/>
        </p:nvSpPr>
        <p:spPr>
          <a:xfrm>
            <a:off x="9619532" y="3891864"/>
            <a:ext cx="502561" cy="754986"/>
          </a:xfrm>
          <a:custGeom>
            <a:avLst/>
            <a:gdLst>
              <a:gd name="connsiteX0" fmla="*/ 383381 w 381000"/>
              <a:gd name="connsiteY0" fmla="*/ 7144 h 571500"/>
              <a:gd name="connsiteX1" fmla="*/ 7144 w 381000"/>
              <a:gd name="connsiteY1" fmla="*/ 7144 h 571500"/>
              <a:gd name="connsiteX2" fmla="*/ 383381 w 381000"/>
              <a:gd name="connsiteY2" fmla="*/ 571976 h 571500"/>
              <a:gd name="connsiteX3" fmla="*/ 383381 w 381000"/>
              <a:gd name="connsiteY3" fmla="*/ 7144 h 571500"/>
            </a:gdLst>
            <a:ahLst/>
            <a:cxnLst>
              <a:cxn ang="0">
                <a:pos x="connsiteX0" y="connsiteY0"/>
              </a:cxn>
              <a:cxn ang="0">
                <a:pos x="connsiteX1" y="connsiteY1"/>
              </a:cxn>
              <a:cxn ang="0">
                <a:pos x="connsiteX2" y="connsiteY2"/>
              </a:cxn>
              <a:cxn ang="0">
                <a:pos x="connsiteX3" y="connsiteY3"/>
              </a:cxn>
            </a:cxnLst>
            <a:rect l="l" t="t" r="r" b="b"/>
            <a:pathLst>
              <a:path w="381000" h="571500">
                <a:moveTo>
                  <a:pt x="383381" y="7144"/>
                </a:moveTo>
                <a:lnTo>
                  <a:pt x="7144" y="7144"/>
                </a:lnTo>
                <a:lnTo>
                  <a:pt x="383381" y="571976"/>
                </a:lnTo>
                <a:lnTo>
                  <a:pt x="383381" y="7144"/>
                </a:lnTo>
                <a:close/>
              </a:path>
            </a:pathLst>
          </a:custGeom>
          <a:solidFill>
            <a:srgbClr val="D2D2D2"/>
          </a:solidFill>
          <a:ln w="9525" cap="flat">
            <a:noFill/>
            <a:prstDash val="solid"/>
            <a:miter/>
          </a:ln>
        </p:spPr>
        <p:txBody>
          <a:bodyPr rtlCol="0" anchor="ctr"/>
          <a:lstStyle/>
          <a:p>
            <a:pPr defTabSz="914049">
              <a:defRPr/>
            </a:pPr>
            <a:endParaRPr lang="en-US" dirty="0">
              <a:solidFill>
                <a:srgbClr val="1A1A1A"/>
              </a:solidFill>
              <a:latin typeface="Segoe UI"/>
              <a:ea typeface="MS PGothic" panose="020B0600070205080204" pitchFamily="34" charset="-128"/>
            </a:endParaRPr>
          </a:p>
        </p:txBody>
      </p:sp>
      <p:grpSp>
        <p:nvGrpSpPr>
          <p:cNvPr id="172" name="Group 171">
            <a:extLst>
              <a:ext uri="{FF2B5EF4-FFF2-40B4-BE49-F238E27FC236}">
                <a16:creationId xmlns:a16="http://schemas.microsoft.com/office/drawing/2014/main" id="{B99DE648-493A-49B3-B2D1-A7AC19D8F770}"/>
              </a:ext>
            </a:extLst>
          </p:cNvPr>
          <p:cNvGrpSpPr/>
          <p:nvPr/>
        </p:nvGrpSpPr>
        <p:grpSpPr>
          <a:xfrm>
            <a:off x="5121529" y="1475908"/>
            <a:ext cx="3372271" cy="792736"/>
            <a:chOff x="5115466" y="1475354"/>
            <a:chExt cx="3373228" cy="792960"/>
          </a:xfrm>
        </p:grpSpPr>
        <p:sp>
          <p:nvSpPr>
            <p:cNvPr id="175" name="Freeform: Shape 174">
              <a:extLst>
                <a:ext uri="{FF2B5EF4-FFF2-40B4-BE49-F238E27FC236}">
                  <a16:creationId xmlns:a16="http://schemas.microsoft.com/office/drawing/2014/main" id="{51F0212F-FC00-468A-8B61-536DB9A66C3A}"/>
                </a:ext>
              </a:extLst>
            </p:cNvPr>
            <p:cNvSpPr/>
            <p:nvPr/>
          </p:nvSpPr>
          <p:spPr>
            <a:xfrm>
              <a:off x="5115466" y="1475354"/>
              <a:ext cx="3373228" cy="792960"/>
            </a:xfrm>
            <a:custGeom>
              <a:avLst/>
              <a:gdLst>
                <a:gd name="connsiteX0" fmla="*/ 2549366 w 2552700"/>
                <a:gd name="connsiteY0" fmla="*/ 597694 h 600075"/>
                <a:gd name="connsiteX1" fmla="*/ 2155984 w 2552700"/>
                <a:gd name="connsiteY1" fmla="*/ 7144 h 600075"/>
                <a:gd name="connsiteX2" fmla="*/ 7144 w 2552700"/>
                <a:gd name="connsiteY2" fmla="*/ 7144 h 600075"/>
                <a:gd name="connsiteX3" fmla="*/ 935831 w 2552700"/>
                <a:gd name="connsiteY3" fmla="*/ 597694 h 600075"/>
              </a:gdLst>
              <a:ahLst/>
              <a:cxnLst>
                <a:cxn ang="0">
                  <a:pos x="connsiteX0" y="connsiteY0"/>
                </a:cxn>
                <a:cxn ang="0">
                  <a:pos x="connsiteX1" y="connsiteY1"/>
                </a:cxn>
                <a:cxn ang="0">
                  <a:pos x="connsiteX2" y="connsiteY2"/>
                </a:cxn>
                <a:cxn ang="0">
                  <a:pos x="connsiteX3" y="connsiteY3"/>
                </a:cxn>
              </a:cxnLst>
              <a:rect l="l" t="t" r="r" b="b"/>
              <a:pathLst>
                <a:path w="2552700" h="600075">
                  <a:moveTo>
                    <a:pt x="2549366" y="597694"/>
                  </a:moveTo>
                  <a:lnTo>
                    <a:pt x="2155984" y="7144"/>
                  </a:lnTo>
                  <a:lnTo>
                    <a:pt x="7144" y="7144"/>
                  </a:lnTo>
                  <a:lnTo>
                    <a:pt x="935831" y="597694"/>
                  </a:lnTo>
                  <a:close/>
                </a:path>
              </a:pathLst>
            </a:custGeom>
            <a:solidFill>
              <a:srgbClr val="0078D7"/>
            </a:solidFill>
            <a:ln w="9525" cap="flat">
              <a:noFill/>
              <a:prstDash val="solid"/>
              <a:miter/>
            </a:ln>
          </p:spPr>
          <p:txBody>
            <a:bodyPr rtlCol="0" anchor="ctr"/>
            <a:lstStyle/>
            <a:p>
              <a:pPr defTabSz="914049">
                <a:defRPr/>
              </a:pPr>
              <a:endParaRPr lang="en-US" dirty="0">
                <a:solidFill>
                  <a:srgbClr val="1A1A1A"/>
                </a:solidFill>
                <a:latin typeface="Segoe UI"/>
                <a:ea typeface="MS PGothic" panose="020B0600070205080204" pitchFamily="34" charset="-128"/>
              </a:endParaRPr>
            </a:p>
          </p:txBody>
        </p:sp>
        <p:sp>
          <p:nvSpPr>
            <p:cNvPr id="176" name="TextBox 175">
              <a:extLst>
                <a:ext uri="{FF2B5EF4-FFF2-40B4-BE49-F238E27FC236}">
                  <a16:creationId xmlns:a16="http://schemas.microsoft.com/office/drawing/2014/main" id="{8ECBCC9A-2E80-43E9-B620-851723D34B64}"/>
                </a:ext>
              </a:extLst>
            </p:cNvPr>
            <p:cNvSpPr txBox="1"/>
            <p:nvPr/>
          </p:nvSpPr>
          <p:spPr>
            <a:xfrm>
              <a:off x="5743536" y="1624623"/>
              <a:ext cx="2566860" cy="538914"/>
            </a:xfrm>
            <a:prstGeom prst="rect">
              <a:avLst/>
            </a:prstGeom>
            <a:noFill/>
          </p:spPr>
          <p:txBody>
            <a:bodyPr wrap="square" lIns="179208" tIns="143366" rIns="179208" bIns="143366" rtlCol="0">
              <a:spAutoFit/>
            </a:bodyPr>
            <a:lstStyle/>
            <a:p>
              <a:pPr algn="ctr" defTabSz="913963">
                <a:lnSpc>
                  <a:spcPct val="90000"/>
                </a:lnSpc>
                <a:spcAft>
                  <a:spcPts val="588"/>
                </a:spcAft>
                <a:defRPr/>
              </a:pPr>
              <a:r>
                <a:rPr lang="en-US" dirty="0">
                  <a:gradFill>
                    <a:gsLst>
                      <a:gs pos="39891">
                        <a:srgbClr val="FFFFFF"/>
                      </a:gs>
                      <a:gs pos="25683">
                        <a:srgbClr val="FFFFFF"/>
                      </a:gs>
                    </a:gsLst>
                    <a:lin ang="5400000" scaled="1"/>
                  </a:gradFill>
                  <a:latin typeface="Segoe UI"/>
                  <a:ea typeface="MS PGothic" panose="020B0600070205080204" pitchFamily="34" charset="-128"/>
                  <a:cs typeface="Segoe UI" panose="020B0502040204020203" pitchFamily="34" charset="0"/>
                </a:rPr>
                <a:t>Manual processes</a:t>
              </a:r>
            </a:p>
          </p:txBody>
        </p:sp>
      </p:grpSp>
      <p:grpSp>
        <p:nvGrpSpPr>
          <p:cNvPr id="180" name="Group 179">
            <a:extLst>
              <a:ext uri="{FF2B5EF4-FFF2-40B4-BE49-F238E27FC236}">
                <a16:creationId xmlns:a16="http://schemas.microsoft.com/office/drawing/2014/main" id="{DF948834-9960-443E-9CBE-510D3DDA659A}"/>
              </a:ext>
            </a:extLst>
          </p:cNvPr>
          <p:cNvGrpSpPr/>
          <p:nvPr/>
        </p:nvGrpSpPr>
        <p:grpSpPr>
          <a:xfrm>
            <a:off x="8020109" y="1475908"/>
            <a:ext cx="2110753" cy="792736"/>
            <a:chOff x="8000330" y="1475354"/>
            <a:chExt cx="2114561" cy="792960"/>
          </a:xfrm>
        </p:grpSpPr>
        <p:sp>
          <p:nvSpPr>
            <p:cNvPr id="181" name="Freeform: Shape 180">
              <a:extLst>
                <a:ext uri="{FF2B5EF4-FFF2-40B4-BE49-F238E27FC236}">
                  <a16:creationId xmlns:a16="http://schemas.microsoft.com/office/drawing/2014/main" id="{685D5829-4124-43AB-A5F5-2851C8242AB8}"/>
                </a:ext>
              </a:extLst>
            </p:cNvPr>
            <p:cNvSpPr/>
            <p:nvPr/>
          </p:nvSpPr>
          <p:spPr>
            <a:xfrm>
              <a:off x="8000330" y="1475354"/>
              <a:ext cx="2114561" cy="792960"/>
            </a:xfrm>
            <a:custGeom>
              <a:avLst/>
              <a:gdLst>
                <a:gd name="connsiteX0" fmla="*/ 1602581 w 1600200"/>
                <a:gd name="connsiteY0" fmla="*/ 597694 h 600075"/>
                <a:gd name="connsiteX1" fmla="*/ 1602581 w 1600200"/>
                <a:gd name="connsiteY1" fmla="*/ 7144 h 600075"/>
                <a:gd name="connsiteX2" fmla="*/ 7144 w 1600200"/>
                <a:gd name="connsiteY2" fmla="*/ 7144 h 600075"/>
                <a:gd name="connsiteX3" fmla="*/ 400526 w 1600200"/>
                <a:gd name="connsiteY3" fmla="*/ 597694 h 600075"/>
              </a:gdLst>
              <a:ahLst/>
              <a:cxnLst>
                <a:cxn ang="0">
                  <a:pos x="connsiteX0" y="connsiteY0"/>
                </a:cxn>
                <a:cxn ang="0">
                  <a:pos x="connsiteX1" y="connsiteY1"/>
                </a:cxn>
                <a:cxn ang="0">
                  <a:pos x="connsiteX2" y="connsiteY2"/>
                </a:cxn>
                <a:cxn ang="0">
                  <a:pos x="connsiteX3" y="connsiteY3"/>
                </a:cxn>
              </a:cxnLst>
              <a:rect l="l" t="t" r="r" b="b"/>
              <a:pathLst>
                <a:path w="1600200" h="600075">
                  <a:moveTo>
                    <a:pt x="1602581" y="597694"/>
                  </a:moveTo>
                  <a:lnTo>
                    <a:pt x="1602581" y="7144"/>
                  </a:lnTo>
                  <a:lnTo>
                    <a:pt x="7144" y="7144"/>
                  </a:lnTo>
                  <a:lnTo>
                    <a:pt x="400526" y="597694"/>
                  </a:lnTo>
                  <a:close/>
                </a:path>
              </a:pathLst>
            </a:custGeom>
            <a:solidFill>
              <a:srgbClr val="D2D2D2"/>
            </a:solidFill>
            <a:ln w="9525" cap="flat">
              <a:noFill/>
              <a:prstDash val="solid"/>
              <a:miter/>
            </a:ln>
          </p:spPr>
          <p:txBody>
            <a:bodyPr rtlCol="0" anchor="ctr"/>
            <a:lstStyle/>
            <a:p>
              <a:pPr defTabSz="914049">
                <a:defRPr/>
              </a:pPr>
              <a:endParaRPr lang="en-US" dirty="0">
                <a:solidFill>
                  <a:srgbClr val="1A1A1A"/>
                </a:solidFill>
                <a:latin typeface="Segoe UI"/>
                <a:ea typeface="MS PGothic" panose="020B0600070205080204" pitchFamily="34" charset="-128"/>
              </a:endParaRPr>
            </a:p>
          </p:txBody>
        </p:sp>
        <p:sp>
          <p:nvSpPr>
            <p:cNvPr id="182" name="TextBox 181">
              <a:extLst>
                <a:ext uri="{FF2B5EF4-FFF2-40B4-BE49-F238E27FC236}">
                  <a16:creationId xmlns:a16="http://schemas.microsoft.com/office/drawing/2014/main" id="{ACD2739A-08AC-4EFE-B06F-CA3084C8501F}"/>
                </a:ext>
              </a:extLst>
            </p:cNvPr>
            <p:cNvSpPr txBox="1"/>
            <p:nvPr/>
          </p:nvSpPr>
          <p:spPr>
            <a:xfrm>
              <a:off x="8520018" y="1624623"/>
              <a:ext cx="1457517" cy="538914"/>
            </a:xfrm>
            <a:prstGeom prst="rect">
              <a:avLst/>
            </a:prstGeom>
            <a:noFill/>
          </p:spPr>
          <p:txBody>
            <a:bodyPr wrap="square" lIns="179208" tIns="143366" rIns="179208" bIns="143366" rtlCol="0">
              <a:spAutoFit/>
            </a:bodyPr>
            <a:lstStyle/>
            <a:p>
              <a:pPr algn="ctr" defTabSz="913963">
                <a:lnSpc>
                  <a:spcPct val="90000"/>
                </a:lnSpc>
                <a:spcAft>
                  <a:spcPts val="588"/>
                </a:spcAft>
                <a:defRPr/>
              </a:pPr>
              <a:r>
                <a:rPr lang="en-US" dirty="0">
                  <a:solidFill>
                    <a:srgbClr val="1A1A1A"/>
                  </a:solidFill>
                  <a:latin typeface="Segoe UI"/>
                  <a:ea typeface="MS PGothic" panose="020B0600070205080204" pitchFamily="34" charset="-128"/>
                  <a:cs typeface="Segoe UI" panose="020B0502040204020203" pitchFamily="34" charset="0"/>
                </a:rPr>
                <a:t>Decisions</a:t>
              </a:r>
            </a:p>
          </p:txBody>
        </p:sp>
      </p:grpSp>
      <p:grpSp>
        <p:nvGrpSpPr>
          <p:cNvPr id="5" name="Group 4">
            <a:extLst>
              <a:ext uri="{FF2B5EF4-FFF2-40B4-BE49-F238E27FC236}">
                <a16:creationId xmlns:a16="http://schemas.microsoft.com/office/drawing/2014/main" id="{64E91878-07FB-4F6F-B41F-F2AE21DE3320}"/>
              </a:ext>
            </a:extLst>
          </p:cNvPr>
          <p:cNvGrpSpPr/>
          <p:nvPr/>
        </p:nvGrpSpPr>
        <p:grpSpPr>
          <a:xfrm>
            <a:off x="10171516" y="1471305"/>
            <a:ext cx="1448754" cy="4018721"/>
            <a:chOff x="10172672" y="1470748"/>
            <a:chExt cx="1449166" cy="4019861"/>
          </a:xfrm>
        </p:grpSpPr>
        <p:sp>
          <p:nvSpPr>
            <p:cNvPr id="6" name="Freeform: Shape 5">
              <a:extLst>
                <a:ext uri="{FF2B5EF4-FFF2-40B4-BE49-F238E27FC236}">
                  <a16:creationId xmlns:a16="http://schemas.microsoft.com/office/drawing/2014/main" id="{DFBF6497-BCB4-4D3F-9E54-B27D01C7045A}"/>
                </a:ext>
              </a:extLst>
            </p:cNvPr>
            <p:cNvSpPr/>
            <p:nvPr/>
          </p:nvSpPr>
          <p:spPr>
            <a:xfrm>
              <a:off x="10172672" y="1470748"/>
              <a:ext cx="1449166" cy="4019861"/>
            </a:xfrm>
            <a:custGeom>
              <a:avLst/>
              <a:gdLst>
                <a:gd name="connsiteX0" fmla="*/ 12497 w 1449166"/>
                <a:gd name="connsiteY0" fmla="*/ 12497 h 4019861"/>
                <a:gd name="connsiteX1" fmla="*/ 1441501 w 1449166"/>
                <a:gd name="connsiteY1" fmla="*/ 12497 h 4019861"/>
                <a:gd name="connsiteX2" fmla="*/ 1441501 w 1449166"/>
                <a:gd name="connsiteY2" fmla="*/ 4013456 h 4019861"/>
                <a:gd name="connsiteX3" fmla="*/ 12497 w 1449166"/>
                <a:gd name="connsiteY3" fmla="*/ 4013456 h 4019861"/>
              </a:gdLst>
              <a:ahLst/>
              <a:cxnLst>
                <a:cxn ang="0">
                  <a:pos x="connsiteX0" y="connsiteY0"/>
                </a:cxn>
                <a:cxn ang="0">
                  <a:pos x="connsiteX1" y="connsiteY1"/>
                </a:cxn>
                <a:cxn ang="0">
                  <a:pos x="connsiteX2" y="connsiteY2"/>
                </a:cxn>
                <a:cxn ang="0">
                  <a:pos x="connsiteX3" y="connsiteY3"/>
                </a:cxn>
              </a:cxnLst>
              <a:rect l="l" t="t" r="r" b="b"/>
              <a:pathLst>
                <a:path w="1449166" h="4019861">
                  <a:moveTo>
                    <a:pt x="12497" y="12497"/>
                  </a:moveTo>
                  <a:lnTo>
                    <a:pt x="1441501" y="12497"/>
                  </a:lnTo>
                  <a:lnTo>
                    <a:pt x="1441501" y="4013456"/>
                  </a:lnTo>
                  <a:lnTo>
                    <a:pt x="12497" y="4013456"/>
                  </a:lnTo>
                  <a:close/>
                </a:path>
              </a:pathLst>
            </a:custGeom>
            <a:solidFill>
              <a:srgbClr val="505050">
                <a:alpha val="75000"/>
              </a:srgbClr>
            </a:solidFill>
            <a:ln w="12595" cap="flat">
              <a:noFill/>
              <a:prstDash val="solid"/>
              <a:miter/>
            </a:ln>
          </p:spPr>
          <p:txBody>
            <a:bodyPr rtlCol="0" anchor="ctr"/>
            <a:lstStyle/>
            <a:p>
              <a:pPr defTabSz="914049">
                <a:defRPr/>
              </a:pPr>
              <a:endParaRPr lang="en-US" dirty="0">
                <a:solidFill>
                  <a:srgbClr val="1A1A1A"/>
                </a:solidFill>
                <a:latin typeface="Segoe UI"/>
                <a:ea typeface="MS PGothic" panose="020B0600070205080204" pitchFamily="34" charset="-128"/>
              </a:endParaRPr>
            </a:p>
          </p:txBody>
        </p:sp>
        <p:sp>
          <p:nvSpPr>
            <p:cNvPr id="62" name="TextBox 61">
              <a:extLst>
                <a:ext uri="{FF2B5EF4-FFF2-40B4-BE49-F238E27FC236}">
                  <a16:creationId xmlns:a16="http://schemas.microsoft.com/office/drawing/2014/main" id="{784A773D-37C5-4A15-84B5-E4DB7C5C0186}"/>
                </a:ext>
              </a:extLst>
            </p:cNvPr>
            <p:cNvSpPr txBox="1"/>
            <p:nvPr/>
          </p:nvSpPr>
          <p:spPr>
            <a:xfrm>
              <a:off x="10216287" y="3197371"/>
              <a:ext cx="1366113" cy="538914"/>
            </a:xfrm>
            <a:prstGeom prst="rect">
              <a:avLst/>
            </a:prstGeom>
            <a:noFill/>
          </p:spPr>
          <p:txBody>
            <a:bodyPr wrap="square" lIns="179208" tIns="143366" rIns="179208" bIns="143366" rtlCol="0">
              <a:spAutoFit/>
            </a:bodyPr>
            <a:lstStyle/>
            <a:p>
              <a:pPr algn="ctr" defTabSz="913963">
                <a:lnSpc>
                  <a:spcPct val="90000"/>
                </a:lnSpc>
                <a:spcAft>
                  <a:spcPts val="588"/>
                </a:spcAft>
                <a:defRPr/>
              </a:pPr>
              <a:r>
                <a:rPr lang="en-US" dirty="0">
                  <a:gradFill>
                    <a:gsLst>
                      <a:gs pos="39891">
                        <a:srgbClr val="FFFFFF"/>
                      </a:gs>
                      <a:gs pos="25683">
                        <a:srgbClr val="FFFFFF"/>
                      </a:gs>
                    </a:gsLst>
                    <a:lin ang="5400000" scaled="1"/>
                  </a:gradFill>
                  <a:latin typeface="Segoe UI"/>
                  <a:ea typeface="MS PGothic" panose="020B0600070205080204" pitchFamily="34" charset="-128"/>
                  <a:cs typeface="Segoe UI" panose="020B0502040204020203" pitchFamily="34" charset="0"/>
                </a:rPr>
                <a:t>Action</a:t>
              </a:r>
            </a:p>
          </p:txBody>
        </p:sp>
      </p:grpSp>
      <p:grpSp>
        <p:nvGrpSpPr>
          <p:cNvPr id="29" name="Group 28">
            <a:extLst>
              <a:ext uri="{FF2B5EF4-FFF2-40B4-BE49-F238E27FC236}">
                <a16:creationId xmlns:a16="http://schemas.microsoft.com/office/drawing/2014/main" id="{4CEA0BE1-6A25-4ABD-AC77-236A68A36A2A}"/>
              </a:ext>
            </a:extLst>
          </p:cNvPr>
          <p:cNvGrpSpPr/>
          <p:nvPr/>
        </p:nvGrpSpPr>
        <p:grpSpPr>
          <a:xfrm>
            <a:off x="10089838" y="4646175"/>
            <a:ext cx="1549539" cy="843849"/>
            <a:chOff x="10090971" y="4646521"/>
            <a:chExt cx="1549978" cy="844088"/>
          </a:xfrm>
        </p:grpSpPr>
        <p:grpSp>
          <p:nvGrpSpPr>
            <p:cNvPr id="16" name="Group 15">
              <a:extLst>
                <a:ext uri="{FF2B5EF4-FFF2-40B4-BE49-F238E27FC236}">
                  <a16:creationId xmlns:a16="http://schemas.microsoft.com/office/drawing/2014/main" id="{BB340F47-3C8A-45ED-99F6-A076C7B250B8}"/>
                </a:ext>
              </a:extLst>
            </p:cNvPr>
            <p:cNvGrpSpPr/>
            <p:nvPr/>
          </p:nvGrpSpPr>
          <p:grpSpPr>
            <a:xfrm>
              <a:off x="10172672" y="4671515"/>
              <a:ext cx="1449166" cy="819094"/>
              <a:chOff x="10172672" y="4671515"/>
              <a:chExt cx="1449166" cy="819094"/>
            </a:xfrm>
          </p:grpSpPr>
          <p:sp>
            <p:nvSpPr>
              <p:cNvPr id="7" name="Freeform: Shape 6">
                <a:extLst>
                  <a:ext uri="{FF2B5EF4-FFF2-40B4-BE49-F238E27FC236}">
                    <a16:creationId xmlns:a16="http://schemas.microsoft.com/office/drawing/2014/main" id="{DF81CC5E-DC75-46AB-9F00-25804B2B0591}"/>
                  </a:ext>
                </a:extLst>
              </p:cNvPr>
              <p:cNvSpPr/>
              <p:nvPr/>
            </p:nvSpPr>
            <p:spPr>
              <a:xfrm>
                <a:off x="10172672" y="4671515"/>
                <a:ext cx="1449166" cy="819094"/>
              </a:xfrm>
              <a:custGeom>
                <a:avLst/>
                <a:gdLst>
                  <a:gd name="connsiteX0" fmla="*/ 12497 w 1449166"/>
                  <a:gd name="connsiteY0" fmla="*/ 12497 h 819094"/>
                  <a:gd name="connsiteX1" fmla="*/ 1441501 w 1449166"/>
                  <a:gd name="connsiteY1" fmla="*/ 12497 h 819094"/>
                  <a:gd name="connsiteX2" fmla="*/ 1441501 w 1449166"/>
                  <a:gd name="connsiteY2" fmla="*/ 812689 h 819094"/>
                  <a:gd name="connsiteX3" fmla="*/ 12497 w 1449166"/>
                  <a:gd name="connsiteY3" fmla="*/ 812689 h 819094"/>
                </a:gdLst>
                <a:ahLst/>
                <a:cxnLst>
                  <a:cxn ang="0">
                    <a:pos x="connsiteX0" y="connsiteY0"/>
                  </a:cxn>
                  <a:cxn ang="0">
                    <a:pos x="connsiteX1" y="connsiteY1"/>
                  </a:cxn>
                  <a:cxn ang="0">
                    <a:pos x="connsiteX2" y="connsiteY2"/>
                  </a:cxn>
                  <a:cxn ang="0">
                    <a:pos x="connsiteX3" y="connsiteY3"/>
                  </a:cxn>
                </a:cxnLst>
                <a:rect l="l" t="t" r="r" b="b"/>
                <a:pathLst>
                  <a:path w="1449166" h="819094">
                    <a:moveTo>
                      <a:pt x="12497" y="12497"/>
                    </a:moveTo>
                    <a:lnTo>
                      <a:pt x="1441501" y="12497"/>
                    </a:lnTo>
                    <a:lnTo>
                      <a:pt x="1441501" y="812689"/>
                    </a:lnTo>
                    <a:lnTo>
                      <a:pt x="12497" y="812689"/>
                    </a:lnTo>
                    <a:close/>
                  </a:path>
                </a:pathLst>
              </a:custGeom>
              <a:solidFill>
                <a:srgbClr val="008272"/>
              </a:solidFill>
              <a:ln w="12595" cap="flat">
                <a:noFill/>
                <a:prstDash val="solid"/>
                <a:miter/>
              </a:ln>
            </p:spPr>
            <p:txBody>
              <a:bodyPr rtlCol="0" anchor="ctr"/>
              <a:lstStyle/>
              <a:p>
                <a:pPr defTabSz="914049">
                  <a:defRPr/>
                </a:pPr>
                <a:endParaRPr lang="en-US" dirty="0">
                  <a:solidFill>
                    <a:srgbClr val="1A1A1A"/>
                  </a:solidFill>
                  <a:latin typeface="Segoe UI"/>
                  <a:ea typeface="MS PGothic" panose="020B0600070205080204" pitchFamily="34" charset="-128"/>
                </a:endParaRPr>
              </a:p>
            </p:txBody>
          </p:sp>
          <p:sp>
            <p:nvSpPr>
              <p:cNvPr id="287" name="TextBox 286">
                <a:extLst>
                  <a:ext uri="{FF2B5EF4-FFF2-40B4-BE49-F238E27FC236}">
                    <a16:creationId xmlns:a16="http://schemas.microsoft.com/office/drawing/2014/main" id="{765D5303-0C9E-4322-BE37-FE2C328B4E4A}"/>
                  </a:ext>
                </a:extLst>
              </p:cNvPr>
              <p:cNvSpPr txBox="1"/>
              <p:nvPr/>
            </p:nvSpPr>
            <p:spPr>
              <a:xfrm>
                <a:off x="10205930" y="4831067"/>
                <a:ext cx="1400853" cy="538914"/>
              </a:xfrm>
              <a:prstGeom prst="rect">
                <a:avLst/>
              </a:prstGeom>
              <a:noFill/>
            </p:spPr>
            <p:txBody>
              <a:bodyPr wrap="square" lIns="0" tIns="143366" rIns="0" bIns="143366" rtlCol="0">
                <a:spAutoFit/>
              </a:bodyPr>
              <a:lstStyle/>
              <a:p>
                <a:pPr algn="ctr" defTabSz="913963">
                  <a:lnSpc>
                    <a:spcPct val="90000"/>
                  </a:lnSpc>
                  <a:spcAft>
                    <a:spcPts val="588"/>
                  </a:spcAft>
                  <a:defRPr/>
                </a:pPr>
                <a:r>
                  <a:rPr lang="en-US" dirty="0">
                    <a:gradFill>
                      <a:gsLst>
                        <a:gs pos="39891">
                          <a:srgbClr val="FFFFFF"/>
                        </a:gs>
                        <a:gs pos="25683">
                          <a:srgbClr val="FFFFFF"/>
                        </a:gs>
                      </a:gsLst>
                      <a:lin ang="5400000" scaled="1"/>
                    </a:gradFill>
                    <a:latin typeface="Segoe UI"/>
                    <a:ea typeface="MS PGothic" panose="020B0600070205080204" pitchFamily="34" charset="-128"/>
                    <a:cs typeface="Segoe UI" panose="020B0502040204020203" pitchFamily="34" charset="0"/>
                  </a:rPr>
                  <a:t>Automation</a:t>
                </a:r>
              </a:p>
            </p:txBody>
          </p:sp>
        </p:grpSp>
        <p:sp>
          <p:nvSpPr>
            <p:cNvPr id="9" name="Freeform: Shape 8">
              <a:extLst>
                <a:ext uri="{FF2B5EF4-FFF2-40B4-BE49-F238E27FC236}">
                  <a16:creationId xmlns:a16="http://schemas.microsoft.com/office/drawing/2014/main" id="{301B4600-526E-41AC-8BD5-9B02EE797A26}"/>
                </a:ext>
              </a:extLst>
            </p:cNvPr>
            <p:cNvSpPr/>
            <p:nvPr/>
          </p:nvSpPr>
          <p:spPr>
            <a:xfrm>
              <a:off x="10090971" y="4646521"/>
              <a:ext cx="1549978" cy="63007"/>
            </a:xfrm>
            <a:custGeom>
              <a:avLst/>
              <a:gdLst>
                <a:gd name="connsiteX0" fmla="*/ 1523202 w 1549977"/>
                <a:gd name="connsiteY0" fmla="*/ 37491 h 63007"/>
                <a:gd name="connsiteX1" fmla="*/ 37491 w 1549977"/>
                <a:gd name="connsiteY1" fmla="*/ 37491 h 63007"/>
              </a:gdLst>
              <a:ahLst/>
              <a:cxnLst>
                <a:cxn ang="0">
                  <a:pos x="connsiteX0" y="connsiteY0"/>
                </a:cxn>
                <a:cxn ang="0">
                  <a:pos x="connsiteX1" y="connsiteY1"/>
                </a:cxn>
              </a:cxnLst>
              <a:rect l="l" t="t" r="r" b="b"/>
              <a:pathLst>
                <a:path w="1549977" h="63007">
                  <a:moveTo>
                    <a:pt x="1523202" y="37491"/>
                  </a:moveTo>
                  <a:lnTo>
                    <a:pt x="37491" y="37491"/>
                  </a:lnTo>
                </a:path>
              </a:pathLst>
            </a:custGeom>
            <a:ln w="37784" cap="flat">
              <a:solidFill>
                <a:srgbClr val="FFFFFF"/>
              </a:solidFill>
              <a:prstDash val="solid"/>
              <a:miter/>
            </a:ln>
          </p:spPr>
          <p:txBody>
            <a:bodyPr rtlCol="0" anchor="ctr"/>
            <a:lstStyle/>
            <a:p>
              <a:pPr defTabSz="914049">
                <a:defRPr/>
              </a:pPr>
              <a:endParaRPr lang="en-US" dirty="0">
                <a:solidFill>
                  <a:srgbClr val="1A1A1A"/>
                </a:solidFill>
                <a:latin typeface="Segoe UI"/>
                <a:ea typeface="MS PGothic" panose="020B0600070205080204" pitchFamily="34" charset="-128"/>
              </a:endParaRPr>
            </a:p>
          </p:txBody>
        </p:sp>
      </p:grpSp>
      <p:sp>
        <p:nvSpPr>
          <p:cNvPr id="15" name="Freeform: Shape 14">
            <a:extLst>
              <a:ext uri="{FF2B5EF4-FFF2-40B4-BE49-F238E27FC236}">
                <a16:creationId xmlns:a16="http://schemas.microsoft.com/office/drawing/2014/main" id="{07E54E55-77D4-4AFC-ACA6-C60AE331B40B}"/>
              </a:ext>
            </a:extLst>
          </p:cNvPr>
          <p:cNvSpPr/>
          <p:nvPr/>
        </p:nvSpPr>
        <p:spPr>
          <a:xfrm>
            <a:off x="2060274" y="3093177"/>
            <a:ext cx="1436157" cy="2393596"/>
          </a:xfrm>
          <a:custGeom>
            <a:avLst/>
            <a:gdLst>
              <a:gd name="connsiteX0" fmla="*/ 9451 w 1436564"/>
              <a:gd name="connsiteY0" fmla="*/ 9451 h 2394274"/>
              <a:gd name="connsiteX1" fmla="*/ 1438455 w 1436564"/>
              <a:gd name="connsiteY1" fmla="*/ 9451 h 2394274"/>
              <a:gd name="connsiteX2" fmla="*/ 1438455 w 1436564"/>
              <a:gd name="connsiteY2" fmla="*/ 2391125 h 2394274"/>
              <a:gd name="connsiteX3" fmla="*/ 9451 w 1436564"/>
              <a:gd name="connsiteY3" fmla="*/ 2391125 h 2394274"/>
            </a:gdLst>
            <a:ahLst/>
            <a:cxnLst>
              <a:cxn ang="0">
                <a:pos x="connsiteX0" y="connsiteY0"/>
              </a:cxn>
              <a:cxn ang="0">
                <a:pos x="connsiteX1" y="connsiteY1"/>
              </a:cxn>
              <a:cxn ang="0">
                <a:pos x="connsiteX2" y="connsiteY2"/>
              </a:cxn>
              <a:cxn ang="0">
                <a:pos x="connsiteX3" y="connsiteY3"/>
              </a:cxn>
            </a:cxnLst>
            <a:rect l="l" t="t" r="r" b="b"/>
            <a:pathLst>
              <a:path w="1436564" h="2394274">
                <a:moveTo>
                  <a:pt x="9451" y="9451"/>
                </a:moveTo>
                <a:lnTo>
                  <a:pt x="1438455" y="9451"/>
                </a:lnTo>
                <a:lnTo>
                  <a:pt x="1438455" y="2391125"/>
                </a:lnTo>
                <a:lnTo>
                  <a:pt x="9451" y="2391125"/>
                </a:lnTo>
                <a:close/>
              </a:path>
            </a:pathLst>
          </a:custGeom>
          <a:solidFill>
            <a:srgbClr val="737373"/>
          </a:solidFill>
          <a:ln w="9525" cap="flat">
            <a:noFill/>
            <a:prstDash val="solid"/>
            <a:miter/>
          </a:ln>
        </p:spPr>
        <p:txBody>
          <a:bodyPr rtlCol="0" anchor="ctr"/>
          <a:lstStyle/>
          <a:p>
            <a:pPr algn="ctr" defTabSz="913576" fontAlgn="base">
              <a:lnSpc>
                <a:spcPct val="90000"/>
              </a:lnSpc>
              <a:spcBef>
                <a:spcPct val="0"/>
              </a:spcBef>
              <a:spcAft>
                <a:spcPct val="0"/>
              </a:spcAft>
              <a:defRPr/>
            </a:pPr>
            <a:r>
              <a:rPr lang="en-US" dirty="0">
                <a:gradFill>
                  <a:gsLst>
                    <a:gs pos="39891">
                      <a:srgbClr val="FFFFFF"/>
                    </a:gs>
                    <a:gs pos="25683">
                      <a:srgbClr val="FFFFFF"/>
                    </a:gs>
                  </a:gsLst>
                  <a:lin ang="5400000" scaled="1"/>
                </a:gradFill>
                <a:latin typeface="Segoe UI"/>
                <a:ea typeface="Segoe UI" pitchFamily="34" charset="0"/>
                <a:cs typeface="Segoe UI" panose="020B0502040204020203" pitchFamily="34" charset="0"/>
              </a:rPr>
              <a:t>Advanced</a:t>
            </a:r>
          </a:p>
          <a:p>
            <a:pPr algn="ctr" defTabSz="913576" fontAlgn="base">
              <a:lnSpc>
                <a:spcPct val="90000"/>
              </a:lnSpc>
              <a:spcBef>
                <a:spcPct val="0"/>
              </a:spcBef>
              <a:spcAft>
                <a:spcPct val="0"/>
              </a:spcAft>
              <a:defRPr/>
            </a:pPr>
            <a:r>
              <a:rPr lang="en-US" dirty="0">
                <a:gradFill>
                  <a:gsLst>
                    <a:gs pos="39891">
                      <a:srgbClr val="FFFFFF"/>
                    </a:gs>
                    <a:gs pos="25683">
                      <a:srgbClr val="FFFFFF"/>
                    </a:gs>
                  </a:gsLst>
                  <a:lin ang="5400000" scaled="1"/>
                </a:gradFill>
                <a:latin typeface="Segoe UI"/>
                <a:ea typeface="Segoe UI" pitchFamily="34" charset="0"/>
                <a:cs typeface="Segoe UI" panose="020B0502040204020203" pitchFamily="34" charset="0"/>
              </a:rPr>
              <a:t>Analytics </a:t>
            </a:r>
            <a:br>
              <a:rPr lang="en-US" dirty="0">
                <a:gradFill>
                  <a:gsLst>
                    <a:gs pos="39891">
                      <a:srgbClr val="FFFFFF"/>
                    </a:gs>
                    <a:gs pos="25683">
                      <a:srgbClr val="FFFFFF"/>
                    </a:gs>
                  </a:gsLst>
                  <a:lin ang="5400000" scaled="1"/>
                </a:gradFill>
                <a:latin typeface="Segoe UI"/>
                <a:ea typeface="Segoe UI" pitchFamily="34" charset="0"/>
                <a:cs typeface="Segoe UI" panose="020B0502040204020203" pitchFamily="34" charset="0"/>
              </a:rPr>
            </a:br>
            <a:r>
              <a:rPr lang="en-US" dirty="0">
                <a:gradFill>
                  <a:gsLst>
                    <a:gs pos="39891">
                      <a:srgbClr val="FFFFFF"/>
                    </a:gs>
                    <a:gs pos="25683">
                      <a:srgbClr val="FFFFFF"/>
                    </a:gs>
                  </a:gsLst>
                  <a:lin ang="5400000" scaled="1"/>
                </a:gradFill>
                <a:latin typeface="Segoe UI"/>
                <a:ea typeface="Segoe UI" pitchFamily="34" charset="0"/>
                <a:cs typeface="Segoe UI" panose="020B0502040204020203" pitchFamily="34" charset="0"/>
              </a:rPr>
              <a:t>+ AI</a:t>
            </a:r>
          </a:p>
        </p:txBody>
      </p:sp>
      <p:sp>
        <p:nvSpPr>
          <p:cNvPr id="18" name="Freeform: Shape 17">
            <a:extLst>
              <a:ext uri="{FF2B5EF4-FFF2-40B4-BE49-F238E27FC236}">
                <a16:creationId xmlns:a16="http://schemas.microsoft.com/office/drawing/2014/main" id="{2F8E2346-D3D8-462F-9883-2866B54E6B03}"/>
              </a:ext>
            </a:extLst>
          </p:cNvPr>
          <p:cNvSpPr/>
          <p:nvPr/>
        </p:nvSpPr>
        <p:spPr>
          <a:xfrm>
            <a:off x="2060274" y="1474350"/>
            <a:ext cx="1436157" cy="1599930"/>
          </a:xfrm>
          <a:custGeom>
            <a:avLst/>
            <a:gdLst>
              <a:gd name="connsiteX0" fmla="*/ 9451 w 1436564"/>
              <a:gd name="connsiteY0" fmla="*/ 9451 h 1600383"/>
              <a:gd name="connsiteX1" fmla="*/ 1438455 w 1436564"/>
              <a:gd name="connsiteY1" fmla="*/ 9451 h 1600383"/>
              <a:gd name="connsiteX2" fmla="*/ 1438455 w 1436564"/>
              <a:gd name="connsiteY2" fmla="*/ 1590933 h 1600383"/>
              <a:gd name="connsiteX3" fmla="*/ 9451 w 1436564"/>
              <a:gd name="connsiteY3" fmla="*/ 1590933 h 1600383"/>
            </a:gdLst>
            <a:ahLst/>
            <a:cxnLst>
              <a:cxn ang="0">
                <a:pos x="connsiteX0" y="connsiteY0"/>
              </a:cxn>
              <a:cxn ang="0">
                <a:pos x="connsiteX1" y="connsiteY1"/>
              </a:cxn>
              <a:cxn ang="0">
                <a:pos x="connsiteX2" y="connsiteY2"/>
              </a:cxn>
              <a:cxn ang="0">
                <a:pos x="connsiteX3" y="connsiteY3"/>
              </a:cxn>
            </a:cxnLst>
            <a:rect l="l" t="t" r="r" b="b"/>
            <a:pathLst>
              <a:path w="1436564" h="1600383">
                <a:moveTo>
                  <a:pt x="9451" y="9451"/>
                </a:moveTo>
                <a:lnTo>
                  <a:pt x="1438455" y="9451"/>
                </a:lnTo>
                <a:lnTo>
                  <a:pt x="1438455" y="1590933"/>
                </a:lnTo>
                <a:lnTo>
                  <a:pt x="9451" y="1590933"/>
                </a:lnTo>
                <a:close/>
              </a:path>
            </a:pathLst>
          </a:custGeom>
          <a:solidFill>
            <a:srgbClr val="737373"/>
          </a:solidFill>
          <a:ln w="9525" cap="flat">
            <a:noFill/>
            <a:prstDash val="solid"/>
            <a:miter/>
          </a:ln>
        </p:spPr>
        <p:txBody>
          <a:bodyPr rtlCol="0" anchor="ctr"/>
          <a:lstStyle/>
          <a:p>
            <a:pPr algn="ctr" defTabSz="913576" fontAlgn="base">
              <a:lnSpc>
                <a:spcPct val="90000"/>
              </a:lnSpc>
              <a:spcBef>
                <a:spcPct val="0"/>
              </a:spcBef>
              <a:spcAft>
                <a:spcPct val="0"/>
              </a:spcAft>
              <a:defRPr/>
            </a:pPr>
            <a:r>
              <a:rPr lang="en-US" dirty="0">
                <a:gradFill>
                  <a:gsLst>
                    <a:gs pos="39891">
                      <a:srgbClr val="FFFFFF"/>
                    </a:gs>
                    <a:gs pos="25683">
                      <a:srgbClr val="FFFFFF"/>
                    </a:gs>
                  </a:gsLst>
                  <a:lin ang="5400000" scaled="1"/>
                </a:gradFill>
                <a:latin typeface="Segoe UI"/>
                <a:ea typeface="Segoe UI" pitchFamily="34" charset="0"/>
                <a:cs typeface="Segoe UI" panose="020B0502040204020203" pitchFamily="34" charset="0"/>
              </a:rPr>
              <a:t>Business</a:t>
            </a:r>
          </a:p>
          <a:p>
            <a:pPr algn="ctr" defTabSz="913576" fontAlgn="base">
              <a:lnSpc>
                <a:spcPct val="90000"/>
              </a:lnSpc>
              <a:spcBef>
                <a:spcPct val="0"/>
              </a:spcBef>
              <a:spcAft>
                <a:spcPct val="0"/>
              </a:spcAft>
              <a:defRPr/>
            </a:pPr>
            <a:r>
              <a:rPr lang="en-US" dirty="0">
                <a:gradFill>
                  <a:gsLst>
                    <a:gs pos="39891">
                      <a:srgbClr val="FFFFFF"/>
                    </a:gs>
                    <a:gs pos="25683">
                      <a:srgbClr val="FFFFFF"/>
                    </a:gs>
                  </a:gsLst>
                  <a:lin ang="5400000" scaled="1"/>
                </a:gradFill>
                <a:latin typeface="Segoe UI"/>
                <a:ea typeface="Segoe UI" pitchFamily="34" charset="0"/>
                <a:cs typeface="Segoe UI" panose="020B0502040204020203" pitchFamily="34" charset="0"/>
              </a:rPr>
              <a:t>Intelligence</a:t>
            </a:r>
          </a:p>
        </p:txBody>
      </p:sp>
      <p:grpSp>
        <p:nvGrpSpPr>
          <p:cNvPr id="17" name="Group 16">
            <a:extLst>
              <a:ext uri="{FF2B5EF4-FFF2-40B4-BE49-F238E27FC236}">
                <a16:creationId xmlns:a16="http://schemas.microsoft.com/office/drawing/2014/main" id="{A13AE774-FE08-4C61-900C-1D7468775614}"/>
              </a:ext>
            </a:extLst>
          </p:cNvPr>
          <p:cNvGrpSpPr/>
          <p:nvPr/>
        </p:nvGrpSpPr>
        <p:grpSpPr>
          <a:xfrm>
            <a:off x="585763" y="5677132"/>
            <a:ext cx="11019458" cy="365657"/>
            <a:chOff x="461658" y="5880496"/>
            <a:chExt cx="11363425" cy="373094"/>
          </a:xfrm>
        </p:grpSpPr>
        <p:cxnSp>
          <p:nvCxnSpPr>
            <p:cNvPr id="4" name="Straight Arrow Connector 3"/>
            <p:cNvCxnSpPr>
              <a:cxnSpLocks/>
            </p:cNvCxnSpPr>
            <p:nvPr/>
          </p:nvCxnSpPr>
          <p:spPr>
            <a:xfrm>
              <a:off x="461658" y="6067043"/>
              <a:ext cx="11338288" cy="0"/>
            </a:xfrm>
            <a:prstGeom prst="straightConnector1">
              <a:avLst/>
            </a:prstGeom>
            <a:ln w="19050">
              <a:solidFill>
                <a:schemeClr val="bg1">
                  <a:lumMod val="50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440722" y="5920374"/>
              <a:ext cx="1154410" cy="282633"/>
            </a:xfrm>
            <a:prstGeom prst="rect">
              <a:avLst/>
            </a:prstGeom>
            <a:solidFill>
              <a:schemeClr val="bg1"/>
            </a:solidFill>
            <a:ln>
              <a:noFill/>
            </a:ln>
          </p:spPr>
          <p:txBody>
            <a:bodyPr wrap="square" lIns="91414" tIns="0" rIns="91414" bIns="0" rtlCol="0">
              <a:spAutoFit/>
            </a:bodyPr>
            <a:lstStyle/>
            <a:p>
              <a:pPr algn="ctr" defTabSz="913963">
                <a:lnSpc>
                  <a:spcPct val="90000"/>
                </a:lnSpc>
                <a:spcAft>
                  <a:spcPts val="588"/>
                </a:spcAft>
                <a:defRPr/>
              </a:pPr>
              <a:r>
                <a:rPr lang="en-US" sz="2000" dirty="0">
                  <a:solidFill>
                    <a:srgbClr val="1A1A1A"/>
                  </a:solidFill>
                  <a:latin typeface="Segoe UI"/>
                  <a:ea typeface="MS PGothic" panose="020B0600070205080204" pitchFamily="34" charset="-128"/>
                  <a:cs typeface="Segoe UI" panose="020B0502040204020203" pitchFamily="34" charset="0"/>
                </a:rPr>
                <a:t>Value</a:t>
              </a:r>
            </a:p>
          </p:txBody>
        </p:sp>
        <p:sp>
          <p:nvSpPr>
            <p:cNvPr id="82" name="Freeform: Shape 81">
              <a:extLst>
                <a:ext uri="{FF2B5EF4-FFF2-40B4-BE49-F238E27FC236}">
                  <a16:creationId xmlns:a16="http://schemas.microsoft.com/office/drawing/2014/main" id="{1D90B58A-2CD3-4B28-9022-8FCC6578C1C1}"/>
                </a:ext>
              </a:extLst>
            </p:cNvPr>
            <p:cNvSpPr>
              <a:spLocks noChangeAspect="1"/>
            </p:cNvSpPr>
            <p:nvPr/>
          </p:nvSpPr>
          <p:spPr>
            <a:xfrm>
              <a:off x="11625210" y="5880496"/>
              <a:ext cx="199873" cy="373094"/>
            </a:xfrm>
            <a:custGeom>
              <a:avLst/>
              <a:gdLst/>
              <a:ahLst/>
              <a:cxnLst/>
              <a:rect l="0" t="0" r="0" b="0"/>
              <a:pathLst>
                <a:path w="142875" h="266700">
                  <a:moveTo>
                    <a:pt x="10050" y="10050"/>
                  </a:moveTo>
                  <a:lnTo>
                    <a:pt x="136732" y="136732"/>
                  </a:lnTo>
                  <a:lnTo>
                    <a:pt x="10050" y="264367"/>
                  </a:lnTo>
                </a:path>
              </a:pathLst>
            </a:custGeom>
            <a:ln w="19050">
              <a:solidFill>
                <a:schemeClr val="bg1">
                  <a:lumMod val="50000"/>
                </a:schemeClr>
              </a:solidFill>
              <a:headEnd type="none"/>
              <a:tailEnd type="none" w="lg" len="sm"/>
            </a:ln>
          </p:spPr>
          <p:style>
            <a:lnRef idx="1">
              <a:schemeClr val="accent1"/>
            </a:lnRef>
            <a:fillRef idx="0">
              <a:schemeClr val="accent1"/>
            </a:fillRef>
            <a:effectRef idx="0">
              <a:schemeClr val="accent1"/>
            </a:effectRef>
            <a:fontRef idx="minor">
              <a:schemeClr val="tx1"/>
            </a:fontRef>
          </p:style>
          <p:txBody>
            <a:bodyPr vert="horz" wrap="square" lIns="89617" tIns="44808" rIns="89617" bIns="44808" numCol="1" anchor="t" anchorCtr="0" compatLnSpc="1">
              <a:prstTxWarp prst="textNoShape">
                <a:avLst/>
              </a:prstTxWarp>
            </a:bodyPr>
            <a:lstStyle/>
            <a:p>
              <a:pPr defTabSz="913963">
                <a:defRPr/>
              </a:pPr>
              <a:endParaRPr lang="en-US" sz="882" dirty="0">
                <a:gradFill>
                  <a:gsLst>
                    <a:gs pos="0">
                      <a:srgbClr val="505050"/>
                    </a:gs>
                    <a:gs pos="100000">
                      <a:srgbClr val="505050"/>
                    </a:gs>
                  </a:gsLst>
                  <a:lin ang="5400000" scaled="1"/>
                </a:gradFill>
                <a:latin typeface="Segoe UI"/>
              </a:endParaRPr>
            </a:p>
          </p:txBody>
        </p:sp>
      </p:grpSp>
      <p:grpSp>
        <p:nvGrpSpPr>
          <p:cNvPr id="3" name="Group 2">
            <a:extLst>
              <a:ext uri="{FF2B5EF4-FFF2-40B4-BE49-F238E27FC236}">
                <a16:creationId xmlns:a16="http://schemas.microsoft.com/office/drawing/2014/main" id="{4A8384D0-6153-47E9-81FA-46F6DC340617}"/>
              </a:ext>
            </a:extLst>
          </p:cNvPr>
          <p:cNvGrpSpPr/>
          <p:nvPr/>
        </p:nvGrpSpPr>
        <p:grpSpPr>
          <a:xfrm>
            <a:off x="571940" y="1471305"/>
            <a:ext cx="1448754" cy="4018721"/>
            <a:chOff x="570371" y="1470748"/>
            <a:chExt cx="1449166" cy="4019861"/>
          </a:xfrm>
        </p:grpSpPr>
        <p:sp>
          <p:nvSpPr>
            <p:cNvPr id="8" name="Freeform: Shape 7">
              <a:extLst>
                <a:ext uri="{FF2B5EF4-FFF2-40B4-BE49-F238E27FC236}">
                  <a16:creationId xmlns:a16="http://schemas.microsoft.com/office/drawing/2014/main" id="{BA4F0A05-30BC-47C1-823B-C91BE7E6963E}"/>
                </a:ext>
              </a:extLst>
            </p:cNvPr>
            <p:cNvSpPr/>
            <p:nvPr/>
          </p:nvSpPr>
          <p:spPr>
            <a:xfrm>
              <a:off x="570371" y="1470748"/>
              <a:ext cx="1449166" cy="4019861"/>
            </a:xfrm>
            <a:custGeom>
              <a:avLst/>
              <a:gdLst>
                <a:gd name="connsiteX0" fmla="*/ 12497 w 1449166"/>
                <a:gd name="connsiteY0" fmla="*/ 12497 h 4019861"/>
                <a:gd name="connsiteX1" fmla="*/ 1441501 w 1449166"/>
                <a:gd name="connsiteY1" fmla="*/ 12497 h 4019861"/>
                <a:gd name="connsiteX2" fmla="*/ 1441501 w 1449166"/>
                <a:gd name="connsiteY2" fmla="*/ 4013456 h 4019861"/>
                <a:gd name="connsiteX3" fmla="*/ 12497 w 1449166"/>
                <a:gd name="connsiteY3" fmla="*/ 4013456 h 4019861"/>
              </a:gdLst>
              <a:ahLst/>
              <a:cxnLst>
                <a:cxn ang="0">
                  <a:pos x="connsiteX0" y="connsiteY0"/>
                </a:cxn>
                <a:cxn ang="0">
                  <a:pos x="connsiteX1" y="connsiteY1"/>
                </a:cxn>
                <a:cxn ang="0">
                  <a:pos x="connsiteX2" y="connsiteY2"/>
                </a:cxn>
                <a:cxn ang="0">
                  <a:pos x="connsiteX3" y="connsiteY3"/>
                </a:cxn>
              </a:cxnLst>
              <a:rect l="l" t="t" r="r" b="b"/>
              <a:pathLst>
                <a:path w="1449166" h="4019861">
                  <a:moveTo>
                    <a:pt x="12497" y="12497"/>
                  </a:moveTo>
                  <a:lnTo>
                    <a:pt x="1441501" y="12497"/>
                  </a:lnTo>
                  <a:lnTo>
                    <a:pt x="1441501" y="4013456"/>
                  </a:lnTo>
                  <a:lnTo>
                    <a:pt x="12497" y="4013456"/>
                  </a:lnTo>
                  <a:close/>
                </a:path>
              </a:pathLst>
            </a:custGeom>
            <a:solidFill>
              <a:srgbClr val="002050"/>
            </a:solidFill>
            <a:ln w="12595" cap="flat">
              <a:noFill/>
              <a:prstDash val="solid"/>
              <a:miter/>
            </a:ln>
          </p:spPr>
          <p:txBody>
            <a:bodyPr rtlCol="0" anchor="ctr"/>
            <a:lstStyle/>
            <a:p>
              <a:pPr defTabSz="914049">
                <a:defRPr/>
              </a:pPr>
              <a:endParaRPr lang="en-US" dirty="0">
                <a:solidFill>
                  <a:srgbClr val="1A1A1A"/>
                </a:solidFill>
                <a:latin typeface="Segoe UI"/>
                <a:ea typeface="MS PGothic" panose="020B0600070205080204" pitchFamily="34" charset="-128"/>
              </a:endParaRPr>
            </a:p>
          </p:txBody>
        </p:sp>
        <p:sp>
          <p:nvSpPr>
            <p:cNvPr id="50" name="TextBox 49">
              <a:extLst>
                <a:ext uri="{FF2B5EF4-FFF2-40B4-BE49-F238E27FC236}">
                  <a16:creationId xmlns:a16="http://schemas.microsoft.com/office/drawing/2014/main" id="{1D377947-C5B8-495B-891E-7AF42382584B}"/>
                </a:ext>
              </a:extLst>
            </p:cNvPr>
            <p:cNvSpPr txBox="1"/>
            <p:nvPr/>
          </p:nvSpPr>
          <p:spPr>
            <a:xfrm>
              <a:off x="855059" y="3200096"/>
              <a:ext cx="879790" cy="538914"/>
            </a:xfrm>
            <a:prstGeom prst="rect">
              <a:avLst/>
            </a:prstGeom>
            <a:noFill/>
          </p:spPr>
          <p:txBody>
            <a:bodyPr wrap="square" lIns="179208" tIns="143366" rIns="179208" bIns="143366" rtlCol="0">
              <a:spAutoFit/>
            </a:bodyPr>
            <a:lstStyle/>
            <a:p>
              <a:pPr defTabSz="913963">
                <a:lnSpc>
                  <a:spcPct val="90000"/>
                </a:lnSpc>
                <a:spcAft>
                  <a:spcPts val="588"/>
                </a:spcAft>
                <a:defRPr/>
              </a:pPr>
              <a:r>
                <a:rPr lang="en-US" dirty="0">
                  <a:gradFill>
                    <a:gsLst>
                      <a:gs pos="39891">
                        <a:srgbClr val="FFFFFF"/>
                      </a:gs>
                      <a:gs pos="25683">
                        <a:srgbClr val="FFFFFF"/>
                      </a:gs>
                    </a:gsLst>
                    <a:lin ang="5400000" scaled="1"/>
                  </a:gradFill>
                  <a:latin typeface="Segoe UI"/>
                  <a:ea typeface="MS PGothic" panose="020B0600070205080204" pitchFamily="34" charset="-128"/>
                  <a:cs typeface="Segoe UI" panose="020B0502040204020203" pitchFamily="34" charset="0"/>
                </a:rPr>
                <a:t>Data</a:t>
              </a:r>
            </a:p>
          </p:txBody>
        </p:sp>
      </p:grpSp>
      <p:sp>
        <p:nvSpPr>
          <p:cNvPr id="66" name="Rectangle 65">
            <a:extLst>
              <a:ext uri="{FF2B5EF4-FFF2-40B4-BE49-F238E27FC236}">
                <a16:creationId xmlns:a16="http://schemas.microsoft.com/office/drawing/2014/main" id="{B7D7B0C2-0E6F-456D-810B-D5DE7E360F84}"/>
              </a:ext>
            </a:extLst>
          </p:cNvPr>
          <p:cNvSpPr/>
          <p:nvPr/>
        </p:nvSpPr>
        <p:spPr>
          <a:xfrm>
            <a:off x="3554475" y="1603049"/>
            <a:ext cx="2062759" cy="547367"/>
          </a:xfrm>
          <a:prstGeom prst="rect">
            <a:avLst/>
          </a:prstGeom>
          <a:effectLst/>
        </p:spPr>
        <p:txBody>
          <a:bodyPr wrap="square" lIns="182828" rIns="182828">
            <a:spAutoFit/>
          </a:bodyPr>
          <a:lstStyle/>
          <a:p>
            <a:pPr defTabSz="914049">
              <a:defRPr/>
            </a:pPr>
            <a:r>
              <a:rPr lang="en-US" sz="1600" i="1" dirty="0">
                <a:solidFill>
                  <a:srgbClr val="FFFFFF"/>
                </a:solidFill>
                <a:latin typeface="Segoe UI"/>
                <a:ea typeface="MS PGothic" panose="020B0600070205080204" pitchFamily="34" charset="-128"/>
                <a:cs typeface="Segoe UI Semilight" panose="020B0402040204020203" pitchFamily="34" charset="0"/>
              </a:rPr>
              <a:t>What happened?</a:t>
            </a:r>
          </a:p>
          <a:p>
            <a:pPr defTabSz="914049">
              <a:defRPr/>
            </a:pPr>
            <a:r>
              <a:rPr lang="en-US" sz="1300" dirty="0">
                <a:solidFill>
                  <a:srgbClr val="00BCF2"/>
                </a:solidFill>
                <a:latin typeface="Segoe UI"/>
                <a:ea typeface="MS PGothic" panose="020B0600070205080204" pitchFamily="34" charset="-128"/>
                <a:cs typeface="Segoe UI Semilight" panose="020B0402040204020203" pitchFamily="34" charset="0"/>
              </a:rPr>
              <a:t>Static reports</a:t>
            </a:r>
          </a:p>
        </p:txBody>
      </p:sp>
      <p:sp>
        <p:nvSpPr>
          <p:cNvPr id="52" name="Rectangle 51">
            <a:extLst>
              <a:ext uri="{FF2B5EF4-FFF2-40B4-BE49-F238E27FC236}">
                <a16:creationId xmlns:a16="http://schemas.microsoft.com/office/drawing/2014/main" id="{4E0FF592-9B88-4D23-AC13-BEFE3B096FD9}"/>
              </a:ext>
            </a:extLst>
          </p:cNvPr>
          <p:cNvSpPr/>
          <p:nvPr/>
        </p:nvSpPr>
        <p:spPr>
          <a:xfrm>
            <a:off x="3554475" y="2414659"/>
            <a:ext cx="2695992" cy="547367"/>
          </a:xfrm>
          <a:prstGeom prst="rect">
            <a:avLst/>
          </a:prstGeom>
          <a:effectLst/>
        </p:spPr>
        <p:txBody>
          <a:bodyPr wrap="square" lIns="182828" rIns="182828">
            <a:spAutoFit/>
          </a:bodyPr>
          <a:lstStyle/>
          <a:p>
            <a:pPr defTabSz="914049">
              <a:defRPr/>
            </a:pPr>
            <a:r>
              <a:rPr lang="en-US" sz="1600" i="1" dirty="0">
                <a:solidFill>
                  <a:srgbClr val="FFFFFF"/>
                </a:solidFill>
                <a:latin typeface="Segoe UI"/>
                <a:ea typeface="MS PGothic" panose="020B0600070205080204" pitchFamily="34" charset="-128"/>
                <a:cs typeface="Segoe UI Semilight" panose="020B0402040204020203" pitchFamily="34" charset="0"/>
              </a:rPr>
              <a:t>Why did it happen?</a:t>
            </a:r>
          </a:p>
          <a:p>
            <a:pPr defTabSz="914049">
              <a:defRPr/>
            </a:pPr>
            <a:r>
              <a:rPr lang="en-US" sz="1300" dirty="0">
                <a:solidFill>
                  <a:srgbClr val="00BCF2"/>
                </a:solidFill>
                <a:latin typeface="Segoe UI"/>
                <a:ea typeface="MS PGothic" panose="020B0600070205080204" pitchFamily="34" charset="-128"/>
                <a:cs typeface="Segoe UI Semilight" panose="020B0402040204020203" pitchFamily="34" charset="0"/>
              </a:rPr>
              <a:t>Interactive dashboards</a:t>
            </a:r>
          </a:p>
        </p:txBody>
      </p:sp>
      <p:sp>
        <p:nvSpPr>
          <p:cNvPr id="53" name="Rectangle 52">
            <a:extLst>
              <a:ext uri="{FF2B5EF4-FFF2-40B4-BE49-F238E27FC236}">
                <a16:creationId xmlns:a16="http://schemas.microsoft.com/office/drawing/2014/main" id="{26C1ECD3-ADC0-42FA-BD4D-EB7BA998FAB1}"/>
              </a:ext>
            </a:extLst>
          </p:cNvPr>
          <p:cNvSpPr/>
          <p:nvPr/>
        </p:nvSpPr>
        <p:spPr>
          <a:xfrm>
            <a:off x="3569322" y="3213687"/>
            <a:ext cx="2528788" cy="547367"/>
          </a:xfrm>
          <a:prstGeom prst="rect">
            <a:avLst/>
          </a:prstGeom>
          <a:effectLst/>
        </p:spPr>
        <p:txBody>
          <a:bodyPr wrap="square" lIns="182828" rIns="182828">
            <a:spAutoFit/>
          </a:bodyPr>
          <a:lstStyle/>
          <a:p>
            <a:pPr defTabSz="914049">
              <a:defRPr/>
            </a:pPr>
            <a:r>
              <a:rPr lang="en-US" sz="1600" i="1" dirty="0">
                <a:solidFill>
                  <a:srgbClr val="FFFFFF"/>
                </a:solidFill>
                <a:latin typeface="Segoe UI"/>
                <a:ea typeface="MS PGothic" panose="020B0600070205080204" pitchFamily="34" charset="-128"/>
                <a:cs typeface="Segoe UI Semilight" panose="020B0402040204020203" pitchFamily="34" charset="0"/>
              </a:rPr>
              <a:t>What will happen?</a:t>
            </a:r>
          </a:p>
          <a:p>
            <a:pPr defTabSz="914049">
              <a:defRPr/>
            </a:pPr>
            <a:r>
              <a:rPr lang="en-US" sz="1300" dirty="0">
                <a:solidFill>
                  <a:srgbClr val="00BCF2"/>
                </a:solidFill>
                <a:latin typeface="Segoe UI"/>
                <a:ea typeface="MS PGothic" panose="020B0600070205080204" pitchFamily="34" charset="-128"/>
                <a:cs typeface="Segoe UI Semilight" panose="020B0402040204020203" pitchFamily="34" charset="0"/>
              </a:rPr>
              <a:t>Predictions</a:t>
            </a:r>
          </a:p>
        </p:txBody>
      </p:sp>
      <p:sp>
        <p:nvSpPr>
          <p:cNvPr id="54" name="Rectangle 53">
            <a:extLst>
              <a:ext uri="{FF2B5EF4-FFF2-40B4-BE49-F238E27FC236}">
                <a16:creationId xmlns:a16="http://schemas.microsoft.com/office/drawing/2014/main" id="{5390DC9B-E69D-41AE-8A48-8E21312354CF}"/>
              </a:ext>
            </a:extLst>
          </p:cNvPr>
          <p:cNvSpPr/>
          <p:nvPr/>
        </p:nvSpPr>
        <p:spPr>
          <a:xfrm>
            <a:off x="3569321" y="4012712"/>
            <a:ext cx="2695992" cy="547367"/>
          </a:xfrm>
          <a:prstGeom prst="rect">
            <a:avLst/>
          </a:prstGeom>
          <a:effectLst/>
        </p:spPr>
        <p:txBody>
          <a:bodyPr wrap="square" lIns="182828" rIns="182828">
            <a:spAutoFit/>
          </a:bodyPr>
          <a:lstStyle/>
          <a:p>
            <a:pPr defTabSz="914049">
              <a:defRPr/>
            </a:pPr>
            <a:r>
              <a:rPr lang="en-US" sz="1600" i="1" dirty="0">
                <a:solidFill>
                  <a:srgbClr val="FFFFFF"/>
                </a:solidFill>
                <a:latin typeface="Segoe UI"/>
                <a:ea typeface="MS PGothic" panose="020B0600070205080204" pitchFamily="34" charset="-128"/>
                <a:cs typeface="Segoe UI Semilight" panose="020B0402040204020203" pitchFamily="34" charset="0"/>
              </a:rPr>
              <a:t>What should I do?</a:t>
            </a:r>
          </a:p>
          <a:p>
            <a:pPr defTabSz="914049">
              <a:defRPr/>
            </a:pPr>
            <a:r>
              <a:rPr lang="en-US" sz="1300" dirty="0">
                <a:solidFill>
                  <a:srgbClr val="00BCF2"/>
                </a:solidFill>
                <a:latin typeface="Segoe UI"/>
                <a:ea typeface="MS PGothic" panose="020B0600070205080204" pitchFamily="34" charset="-128"/>
                <a:cs typeface="Segoe UI Semilight" panose="020B0402040204020203" pitchFamily="34" charset="0"/>
              </a:rPr>
              <a:t>Recommendations</a:t>
            </a:r>
          </a:p>
        </p:txBody>
      </p:sp>
      <p:sp>
        <p:nvSpPr>
          <p:cNvPr id="56" name="Rectangle 55">
            <a:extLst>
              <a:ext uri="{FF2B5EF4-FFF2-40B4-BE49-F238E27FC236}">
                <a16:creationId xmlns:a16="http://schemas.microsoft.com/office/drawing/2014/main" id="{E1B8B39B-4132-48B7-AD4D-4F89EB8363BB}"/>
              </a:ext>
            </a:extLst>
          </p:cNvPr>
          <p:cNvSpPr/>
          <p:nvPr/>
        </p:nvSpPr>
        <p:spPr>
          <a:xfrm>
            <a:off x="3545818" y="4818033"/>
            <a:ext cx="5014054" cy="547367"/>
          </a:xfrm>
          <a:prstGeom prst="rect">
            <a:avLst/>
          </a:prstGeom>
          <a:effectLst/>
        </p:spPr>
        <p:txBody>
          <a:bodyPr wrap="square" lIns="182828" rIns="182828">
            <a:spAutoFit/>
          </a:bodyPr>
          <a:lstStyle/>
          <a:p>
            <a:pPr defTabSz="914049">
              <a:defRPr/>
            </a:pPr>
            <a:r>
              <a:rPr lang="en-US" sz="1600" i="1" dirty="0">
                <a:solidFill>
                  <a:srgbClr val="FFFFFF"/>
                </a:solidFill>
                <a:latin typeface="Segoe UI"/>
                <a:ea typeface="MS PGothic" panose="020B0600070205080204" pitchFamily="34" charset="-128"/>
                <a:cs typeface="Segoe UI Semilight" panose="020B0402040204020203" pitchFamily="34" charset="0"/>
              </a:rPr>
              <a:t>Is it repeatable?</a:t>
            </a:r>
          </a:p>
          <a:p>
            <a:pPr defTabSz="914049">
              <a:defRPr/>
            </a:pPr>
            <a:r>
              <a:rPr lang="en-US" sz="1300" dirty="0">
                <a:solidFill>
                  <a:srgbClr val="00BCF2"/>
                </a:solidFill>
                <a:latin typeface="Segoe UI"/>
                <a:ea typeface="MS PGothic" panose="020B0600070205080204" pitchFamily="34" charset="-128"/>
                <a:cs typeface="Segoe UI Semilight" panose="020B0402040204020203" pitchFamily="34" charset="0"/>
              </a:rPr>
              <a:t>Automation</a:t>
            </a:r>
          </a:p>
        </p:txBody>
      </p:sp>
      <p:grpSp>
        <p:nvGrpSpPr>
          <p:cNvPr id="142" name="Group 141">
            <a:extLst>
              <a:ext uri="{FF2B5EF4-FFF2-40B4-BE49-F238E27FC236}">
                <a16:creationId xmlns:a16="http://schemas.microsoft.com/office/drawing/2014/main" id="{0C26EAE5-0DE8-4988-98DF-FE68611FC118}"/>
              </a:ext>
            </a:extLst>
          </p:cNvPr>
          <p:cNvGrpSpPr/>
          <p:nvPr/>
        </p:nvGrpSpPr>
        <p:grpSpPr>
          <a:xfrm>
            <a:off x="1938927" y="2133639"/>
            <a:ext cx="210252" cy="210252"/>
            <a:chOff x="1549530" y="1697290"/>
            <a:chExt cx="210312" cy="210312"/>
          </a:xfrm>
        </p:grpSpPr>
        <p:sp>
          <p:nvSpPr>
            <p:cNvPr id="135" name="Oval 134">
              <a:extLst>
                <a:ext uri="{FF2B5EF4-FFF2-40B4-BE49-F238E27FC236}">
                  <a16:creationId xmlns:a16="http://schemas.microsoft.com/office/drawing/2014/main" id="{0B5C9501-EF9E-47FE-AB2D-EE1A9EEB59DE}"/>
                </a:ext>
              </a:extLst>
            </p:cNvPr>
            <p:cNvSpPr>
              <a:spLocks noChangeAspect="1"/>
            </p:cNvSpPr>
            <p:nvPr/>
          </p:nvSpPr>
          <p:spPr bwMode="auto">
            <a:xfrm>
              <a:off x="1549530" y="1697290"/>
              <a:ext cx="210312" cy="210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1" tIns="143331" rIns="179161" bIns="143331" numCol="1" spcCol="0" rtlCol="0" fromWordArt="0" anchor="t" anchorCtr="0" forceAA="0" compatLnSpc="1">
              <a:prstTxWarp prst="textNoShape">
                <a:avLst/>
              </a:prstTxWarp>
              <a:noAutofit/>
            </a:bodyPr>
            <a:lstStyle/>
            <a:p>
              <a:pPr algn="ctr" defTabSz="913390">
                <a:lnSpc>
                  <a:spcPct val="90000"/>
                </a:lnSpc>
                <a:defRPr/>
              </a:pPr>
              <a:endParaRPr lang="en-US" sz="235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41" name="Group 140">
              <a:extLst>
                <a:ext uri="{FF2B5EF4-FFF2-40B4-BE49-F238E27FC236}">
                  <a16:creationId xmlns:a16="http://schemas.microsoft.com/office/drawing/2014/main" id="{FAE4DA81-5523-42BA-8A65-F93A69AD59E5}"/>
                </a:ext>
              </a:extLst>
            </p:cNvPr>
            <p:cNvGrpSpPr/>
            <p:nvPr/>
          </p:nvGrpSpPr>
          <p:grpSpPr>
            <a:xfrm>
              <a:off x="1563313" y="1711006"/>
              <a:ext cx="182746" cy="182880"/>
              <a:chOff x="2143982" y="1132938"/>
              <a:chExt cx="182746" cy="182880"/>
            </a:xfrm>
          </p:grpSpPr>
          <p:sp>
            <p:nvSpPr>
              <p:cNvPr id="137" name="Oval 136">
                <a:extLst>
                  <a:ext uri="{FF2B5EF4-FFF2-40B4-BE49-F238E27FC236}">
                    <a16:creationId xmlns:a16="http://schemas.microsoft.com/office/drawing/2014/main" id="{14E72E7E-15A0-4781-88C7-00C3B20E278E}"/>
                  </a:ext>
                </a:extLst>
              </p:cNvPr>
              <p:cNvSpPr>
                <a:spLocks noChangeAspect="1"/>
              </p:cNvSpPr>
              <p:nvPr/>
            </p:nvSpPr>
            <p:spPr bwMode="auto">
              <a:xfrm>
                <a:off x="2148487" y="1137510"/>
                <a:ext cx="173736" cy="17373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1" tIns="143331" rIns="179161" bIns="143331" numCol="1" spcCol="0" rtlCol="0" fromWordArt="0" anchor="t" anchorCtr="0" forceAA="0" compatLnSpc="1">
                <a:prstTxWarp prst="textNoShape">
                  <a:avLst/>
                </a:prstTxWarp>
                <a:noAutofit/>
              </a:bodyPr>
              <a:lstStyle/>
              <a:p>
                <a:pPr algn="ctr" defTabSz="913390">
                  <a:lnSpc>
                    <a:spcPct val="90000"/>
                  </a:lnSpc>
                  <a:defRPr/>
                </a:pPr>
                <a:endParaRPr lang="en-US" sz="235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6" name="PageRight_E761">
                <a:extLst>
                  <a:ext uri="{FF2B5EF4-FFF2-40B4-BE49-F238E27FC236}">
                    <a16:creationId xmlns:a16="http://schemas.microsoft.com/office/drawing/2014/main" id="{DEFA3A7A-29D6-4C5E-B861-E4482C5ED6A5}"/>
                  </a:ext>
                </a:extLst>
              </p:cNvPr>
              <p:cNvSpPr>
                <a:spLocks noChangeAspect="1" noEditPoints="1"/>
              </p:cNvSpPr>
              <p:nvPr/>
            </p:nvSpPr>
            <p:spPr bwMode="auto">
              <a:xfrm>
                <a:off x="2143982" y="1132938"/>
                <a:ext cx="182746" cy="182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chemeClr val="bg1"/>
                </a:solidFill>
                <a:prstDash val="solid"/>
                <a:miter lim="800000"/>
                <a:headEnd/>
                <a:tailEnd/>
              </a:ln>
            </p:spPr>
            <p:txBody>
              <a:bodyPr vert="horz" wrap="square" lIns="89581" tIns="44792" rIns="89581" bIns="44792" numCol="1" anchor="t" anchorCtr="0" compatLnSpc="1">
                <a:prstTxWarp prst="textNoShape">
                  <a:avLst/>
                </a:prstTxWarp>
              </a:bodyPr>
              <a:lstStyle/>
              <a:p>
                <a:pPr defTabSz="456801">
                  <a:defRPr/>
                </a:pPr>
                <a:endParaRPr lang="en-US" sz="882" dirty="0">
                  <a:gradFill>
                    <a:gsLst>
                      <a:gs pos="0">
                        <a:srgbClr val="505050"/>
                      </a:gs>
                      <a:gs pos="100000">
                        <a:srgbClr val="505050"/>
                      </a:gs>
                    </a:gsLst>
                    <a:lin ang="5400000" scaled="1"/>
                  </a:gradFill>
                  <a:latin typeface="Segoe UI Semilight"/>
                  <a:ea typeface="MS PGothic" panose="020B0600070205080204" pitchFamily="34" charset="-128"/>
                </a:endParaRPr>
              </a:p>
            </p:txBody>
          </p:sp>
        </p:grpSp>
      </p:grpSp>
      <p:grpSp>
        <p:nvGrpSpPr>
          <p:cNvPr id="271" name="Group 270">
            <a:extLst>
              <a:ext uri="{FF2B5EF4-FFF2-40B4-BE49-F238E27FC236}">
                <a16:creationId xmlns:a16="http://schemas.microsoft.com/office/drawing/2014/main" id="{2364F312-78AF-4D7C-9836-7512D7417008}"/>
              </a:ext>
            </a:extLst>
          </p:cNvPr>
          <p:cNvGrpSpPr/>
          <p:nvPr/>
        </p:nvGrpSpPr>
        <p:grpSpPr>
          <a:xfrm>
            <a:off x="10047321" y="4171116"/>
            <a:ext cx="210252" cy="210252"/>
            <a:chOff x="3574270" y="1063834"/>
            <a:chExt cx="210312" cy="210312"/>
          </a:xfrm>
        </p:grpSpPr>
        <p:grpSp>
          <p:nvGrpSpPr>
            <p:cNvPr id="272" name="Group 271">
              <a:extLst>
                <a:ext uri="{FF2B5EF4-FFF2-40B4-BE49-F238E27FC236}">
                  <a16:creationId xmlns:a16="http://schemas.microsoft.com/office/drawing/2014/main" id="{46DCA6E2-89CA-4271-BF5C-94E1BF11A7EB}"/>
                </a:ext>
              </a:extLst>
            </p:cNvPr>
            <p:cNvGrpSpPr/>
            <p:nvPr/>
          </p:nvGrpSpPr>
          <p:grpSpPr>
            <a:xfrm>
              <a:off x="3574270" y="1063834"/>
              <a:ext cx="210312" cy="210312"/>
              <a:chOff x="3924150" y="1015914"/>
              <a:chExt cx="210312" cy="210312"/>
            </a:xfrm>
          </p:grpSpPr>
          <p:sp>
            <p:nvSpPr>
              <p:cNvPr id="274" name="Oval 273">
                <a:extLst>
                  <a:ext uri="{FF2B5EF4-FFF2-40B4-BE49-F238E27FC236}">
                    <a16:creationId xmlns:a16="http://schemas.microsoft.com/office/drawing/2014/main" id="{F06BBB93-E57B-4EC7-83BA-4C0A6A1D3183}"/>
                  </a:ext>
                </a:extLst>
              </p:cNvPr>
              <p:cNvSpPr>
                <a:spLocks noChangeAspect="1"/>
              </p:cNvSpPr>
              <p:nvPr/>
            </p:nvSpPr>
            <p:spPr bwMode="auto">
              <a:xfrm>
                <a:off x="3924150" y="1015914"/>
                <a:ext cx="210312" cy="210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1" tIns="143331" rIns="179161" bIns="143331" numCol="1" spcCol="0" rtlCol="0" fromWordArt="0" anchor="t" anchorCtr="0" forceAA="0" compatLnSpc="1">
                <a:prstTxWarp prst="textNoShape">
                  <a:avLst/>
                </a:prstTxWarp>
                <a:noAutofit/>
              </a:bodyPr>
              <a:lstStyle/>
              <a:p>
                <a:pPr algn="ctr" defTabSz="913390">
                  <a:lnSpc>
                    <a:spcPct val="90000"/>
                  </a:lnSpc>
                  <a:defRPr/>
                </a:pPr>
                <a:endParaRPr lang="en-US" sz="235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5" name="Oval 274">
                <a:extLst>
                  <a:ext uri="{FF2B5EF4-FFF2-40B4-BE49-F238E27FC236}">
                    <a16:creationId xmlns:a16="http://schemas.microsoft.com/office/drawing/2014/main" id="{9D8ECC88-F540-4028-AAD4-ABEBCF21B6C9}"/>
                  </a:ext>
                </a:extLst>
              </p:cNvPr>
              <p:cNvSpPr>
                <a:spLocks noChangeAspect="1"/>
              </p:cNvSpPr>
              <p:nvPr/>
            </p:nvSpPr>
            <p:spPr bwMode="auto">
              <a:xfrm>
                <a:off x="3942438" y="1034202"/>
                <a:ext cx="173736" cy="173736"/>
              </a:xfrm>
              <a:prstGeom prst="ellipse">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1" tIns="143331" rIns="179161" bIns="143331" numCol="1" spcCol="0" rtlCol="0" fromWordArt="0" anchor="t" anchorCtr="0" forceAA="0" compatLnSpc="1">
                <a:prstTxWarp prst="textNoShape">
                  <a:avLst/>
                </a:prstTxWarp>
                <a:noAutofit/>
              </a:bodyPr>
              <a:lstStyle/>
              <a:p>
                <a:pPr algn="ctr" defTabSz="913390">
                  <a:lnSpc>
                    <a:spcPct val="90000"/>
                  </a:lnSpc>
                  <a:defRPr/>
                </a:pPr>
                <a:endParaRPr lang="en-US" sz="235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73" name="PageRight_E761">
              <a:extLst>
                <a:ext uri="{FF2B5EF4-FFF2-40B4-BE49-F238E27FC236}">
                  <a16:creationId xmlns:a16="http://schemas.microsoft.com/office/drawing/2014/main" id="{6FB59261-1706-4E24-8094-213C8404A70A}"/>
                </a:ext>
              </a:extLst>
            </p:cNvPr>
            <p:cNvSpPr>
              <a:spLocks noChangeAspect="1" noEditPoints="1"/>
            </p:cNvSpPr>
            <p:nvPr/>
          </p:nvSpPr>
          <p:spPr bwMode="auto">
            <a:xfrm>
              <a:off x="3588053" y="1077550"/>
              <a:ext cx="182746" cy="182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chemeClr val="bg1"/>
              </a:solidFill>
              <a:prstDash val="solid"/>
              <a:miter lim="800000"/>
              <a:headEnd/>
              <a:tailEnd/>
            </a:ln>
          </p:spPr>
          <p:txBody>
            <a:bodyPr vert="horz" wrap="square" lIns="89581" tIns="44792" rIns="89581" bIns="44792" numCol="1" anchor="t" anchorCtr="0" compatLnSpc="1">
              <a:prstTxWarp prst="textNoShape">
                <a:avLst/>
              </a:prstTxWarp>
            </a:bodyPr>
            <a:lstStyle/>
            <a:p>
              <a:pPr defTabSz="456801">
                <a:defRPr/>
              </a:pPr>
              <a:endParaRPr lang="en-US" sz="882" dirty="0">
                <a:gradFill>
                  <a:gsLst>
                    <a:gs pos="0">
                      <a:srgbClr val="505050"/>
                    </a:gs>
                    <a:gs pos="100000">
                      <a:srgbClr val="505050"/>
                    </a:gs>
                  </a:gsLst>
                  <a:lin ang="5400000" scaled="1"/>
                </a:gradFill>
                <a:latin typeface="Segoe UI Semilight"/>
                <a:ea typeface="MS PGothic" panose="020B0600070205080204" pitchFamily="34" charset="-128"/>
              </a:endParaRPr>
            </a:p>
          </p:txBody>
        </p:sp>
      </p:grpSp>
      <p:grpSp>
        <p:nvGrpSpPr>
          <p:cNvPr id="282" name="Group 281">
            <a:extLst>
              <a:ext uri="{FF2B5EF4-FFF2-40B4-BE49-F238E27FC236}">
                <a16:creationId xmlns:a16="http://schemas.microsoft.com/office/drawing/2014/main" id="{58A2F180-D638-4DB7-91F5-EC0D6A631CD0}"/>
              </a:ext>
            </a:extLst>
          </p:cNvPr>
          <p:cNvGrpSpPr/>
          <p:nvPr/>
        </p:nvGrpSpPr>
        <p:grpSpPr>
          <a:xfrm>
            <a:off x="1928719" y="4200490"/>
            <a:ext cx="210252" cy="210252"/>
            <a:chOff x="1549530" y="1697290"/>
            <a:chExt cx="210312" cy="210312"/>
          </a:xfrm>
        </p:grpSpPr>
        <p:sp>
          <p:nvSpPr>
            <p:cNvPr id="283" name="Oval 282">
              <a:extLst>
                <a:ext uri="{FF2B5EF4-FFF2-40B4-BE49-F238E27FC236}">
                  <a16:creationId xmlns:a16="http://schemas.microsoft.com/office/drawing/2014/main" id="{8A3B2EE7-BD75-4A6B-8308-406D3A2386B8}"/>
                </a:ext>
              </a:extLst>
            </p:cNvPr>
            <p:cNvSpPr>
              <a:spLocks noChangeAspect="1"/>
            </p:cNvSpPr>
            <p:nvPr/>
          </p:nvSpPr>
          <p:spPr bwMode="auto">
            <a:xfrm>
              <a:off x="1549530" y="1697290"/>
              <a:ext cx="210312" cy="210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1" tIns="143331" rIns="179161" bIns="143331" numCol="1" spcCol="0" rtlCol="0" fromWordArt="0" anchor="t" anchorCtr="0" forceAA="0" compatLnSpc="1">
              <a:prstTxWarp prst="textNoShape">
                <a:avLst/>
              </a:prstTxWarp>
              <a:noAutofit/>
            </a:bodyPr>
            <a:lstStyle/>
            <a:p>
              <a:pPr algn="ctr" defTabSz="913390">
                <a:lnSpc>
                  <a:spcPct val="90000"/>
                </a:lnSpc>
                <a:defRPr/>
              </a:pPr>
              <a:endParaRPr lang="en-US" sz="235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84" name="Group 283">
              <a:extLst>
                <a:ext uri="{FF2B5EF4-FFF2-40B4-BE49-F238E27FC236}">
                  <a16:creationId xmlns:a16="http://schemas.microsoft.com/office/drawing/2014/main" id="{E21A8228-4C8F-42C0-9AE5-BEBB79E07BCF}"/>
                </a:ext>
              </a:extLst>
            </p:cNvPr>
            <p:cNvGrpSpPr/>
            <p:nvPr/>
          </p:nvGrpSpPr>
          <p:grpSpPr>
            <a:xfrm>
              <a:off x="1563313" y="1711006"/>
              <a:ext cx="182746" cy="182880"/>
              <a:chOff x="2143982" y="1132938"/>
              <a:chExt cx="182746" cy="182880"/>
            </a:xfrm>
          </p:grpSpPr>
          <p:sp>
            <p:nvSpPr>
              <p:cNvPr id="285" name="Oval 284">
                <a:extLst>
                  <a:ext uri="{FF2B5EF4-FFF2-40B4-BE49-F238E27FC236}">
                    <a16:creationId xmlns:a16="http://schemas.microsoft.com/office/drawing/2014/main" id="{4733626B-4723-481D-A996-17E2E9F0B44B}"/>
                  </a:ext>
                </a:extLst>
              </p:cNvPr>
              <p:cNvSpPr>
                <a:spLocks noChangeAspect="1"/>
              </p:cNvSpPr>
              <p:nvPr/>
            </p:nvSpPr>
            <p:spPr bwMode="auto">
              <a:xfrm>
                <a:off x="2148487" y="1137510"/>
                <a:ext cx="173736" cy="17373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1" tIns="143331" rIns="179161" bIns="143331" numCol="1" spcCol="0" rtlCol="0" fromWordArt="0" anchor="t" anchorCtr="0" forceAA="0" compatLnSpc="1">
                <a:prstTxWarp prst="textNoShape">
                  <a:avLst/>
                </a:prstTxWarp>
                <a:noAutofit/>
              </a:bodyPr>
              <a:lstStyle/>
              <a:p>
                <a:pPr algn="ctr" defTabSz="913390">
                  <a:lnSpc>
                    <a:spcPct val="90000"/>
                  </a:lnSpc>
                  <a:defRPr/>
                </a:pPr>
                <a:endParaRPr lang="en-US" sz="235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6" name="PageRight_E761">
                <a:extLst>
                  <a:ext uri="{FF2B5EF4-FFF2-40B4-BE49-F238E27FC236}">
                    <a16:creationId xmlns:a16="http://schemas.microsoft.com/office/drawing/2014/main" id="{AB0DF122-BE77-4873-92AA-8755A5D74063}"/>
                  </a:ext>
                </a:extLst>
              </p:cNvPr>
              <p:cNvSpPr>
                <a:spLocks noChangeAspect="1" noEditPoints="1"/>
              </p:cNvSpPr>
              <p:nvPr/>
            </p:nvSpPr>
            <p:spPr bwMode="auto">
              <a:xfrm>
                <a:off x="2143982" y="1132938"/>
                <a:ext cx="182746" cy="182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chemeClr val="bg1"/>
                </a:solidFill>
                <a:prstDash val="solid"/>
                <a:miter lim="800000"/>
                <a:headEnd/>
                <a:tailEnd/>
              </a:ln>
            </p:spPr>
            <p:txBody>
              <a:bodyPr vert="horz" wrap="square" lIns="89581" tIns="44792" rIns="89581" bIns="44792" numCol="1" anchor="t" anchorCtr="0" compatLnSpc="1">
                <a:prstTxWarp prst="textNoShape">
                  <a:avLst/>
                </a:prstTxWarp>
              </a:bodyPr>
              <a:lstStyle/>
              <a:p>
                <a:pPr defTabSz="456801">
                  <a:defRPr/>
                </a:pPr>
                <a:endParaRPr lang="en-US" sz="882" dirty="0">
                  <a:gradFill>
                    <a:gsLst>
                      <a:gs pos="0">
                        <a:srgbClr val="505050"/>
                      </a:gs>
                      <a:gs pos="100000">
                        <a:srgbClr val="505050"/>
                      </a:gs>
                    </a:gsLst>
                    <a:lin ang="5400000" scaled="1"/>
                  </a:gradFill>
                  <a:latin typeface="Segoe UI Semilight"/>
                  <a:ea typeface="MS PGothic" panose="020B0600070205080204" pitchFamily="34" charset="-128"/>
                </a:endParaRPr>
              </a:p>
            </p:txBody>
          </p:sp>
        </p:grpSp>
      </p:grpSp>
      <p:grpSp>
        <p:nvGrpSpPr>
          <p:cNvPr id="63" name="Group 62">
            <a:extLst>
              <a:ext uri="{FF2B5EF4-FFF2-40B4-BE49-F238E27FC236}">
                <a16:creationId xmlns:a16="http://schemas.microsoft.com/office/drawing/2014/main" id="{7573C1EC-66D4-4450-80DE-7AC41BD89BCF}"/>
              </a:ext>
            </a:extLst>
          </p:cNvPr>
          <p:cNvGrpSpPr/>
          <p:nvPr/>
        </p:nvGrpSpPr>
        <p:grpSpPr>
          <a:xfrm>
            <a:off x="10051567" y="2176070"/>
            <a:ext cx="210252" cy="210252"/>
            <a:chOff x="3574270" y="1063834"/>
            <a:chExt cx="210312" cy="210312"/>
          </a:xfrm>
        </p:grpSpPr>
        <p:grpSp>
          <p:nvGrpSpPr>
            <p:cNvPr id="64" name="Group 63">
              <a:extLst>
                <a:ext uri="{FF2B5EF4-FFF2-40B4-BE49-F238E27FC236}">
                  <a16:creationId xmlns:a16="http://schemas.microsoft.com/office/drawing/2014/main" id="{EEDD1E93-3183-4F01-BC44-89AA3B23A41F}"/>
                </a:ext>
              </a:extLst>
            </p:cNvPr>
            <p:cNvGrpSpPr/>
            <p:nvPr/>
          </p:nvGrpSpPr>
          <p:grpSpPr>
            <a:xfrm>
              <a:off x="3574270" y="1063834"/>
              <a:ext cx="210312" cy="210312"/>
              <a:chOff x="3924150" y="1015914"/>
              <a:chExt cx="210312" cy="210312"/>
            </a:xfrm>
          </p:grpSpPr>
          <p:sp>
            <p:nvSpPr>
              <p:cNvPr id="67" name="Oval 66">
                <a:extLst>
                  <a:ext uri="{FF2B5EF4-FFF2-40B4-BE49-F238E27FC236}">
                    <a16:creationId xmlns:a16="http://schemas.microsoft.com/office/drawing/2014/main" id="{67E18082-66DA-4330-9656-DE0B5BB0BA9C}"/>
                  </a:ext>
                </a:extLst>
              </p:cNvPr>
              <p:cNvSpPr>
                <a:spLocks noChangeAspect="1"/>
              </p:cNvSpPr>
              <p:nvPr/>
            </p:nvSpPr>
            <p:spPr bwMode="auto">
              <a:xfrm>
                <a:off x="3924150" y="1015914"/>
                <a:ext cx="210312" cy="210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1" tIns="143331" rIns="179161" bIns="143331" numCol="1" spcCol="0" rtlCol="0" fromWordArt="0" anchor="t" anchorCtr="0" forceAA="0" compatLnSpc="1">
                <a:prstTxWarp prst="textNoShape">
                  <a:avLst/>
                </a:prstTxWarp>
                <a:noAutofit/>
              </a:bodyPr>
              <a:lstStyle/>
              <a:p>
                <a:pPr algn="ctr" defTabSz="913390">
                  <a:lnSpc>
                    <a:spcPct val="90000"/>
                  </a:lnSpc>
                  <a:defRPr/>
                </a:pPr>
                <a:endParaRPr lang="en-US" sz="235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Oval 67">
                <a:extLst>
                  <a:ext uri="{FF2B5EF4-FFF2-40B4-BE49-F238E27FC236}">
                    <a16:creationId xmlns:a16="http://schemas.microsoft.com/office/drawing/2014/main" id="{E9FEA2A2-5BB7-417D-94BB-3FC5196B0691}"/>
                  </a:ext>
                </a:extLst>
              </p:cNvPr>
              <p:cNvSpPr>
                <a:spLocks noChangeAspect="1"/>
              </p:cNvSpPr>
              <p:nvPr/>
            </p:nvSpPr>
            <p:spPr bwMode="auto">
              <a:xfrm>
                <a:off x="3942438" y="1034202"/>
                <a:ext cx="173736" cy="173736"/>
              </a:xfrm>
              <a:prstGeom prst="ellipse">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1" tIns="143331" rIns="179161" bIns="143331" numCol="1" spcCol="0" rtlCol="0" fromWordArt="0" anchor="t" anchorCtr="0" forceAA="0" compatLnSpc="1">
                <a:prstTxWarp prst="textNoShape">
                  <a:avLst/>
                </a:prstTxWarp>
                <a:noAutofit/>
              </a:bodyPr>
              <a:lstStyle/>
              <a:p>
                <a:pPr algn="ctr" defTabSz="913390">
                  <a:lnSpc>
                    <a:spcPct val="90000"/>
                  </a:lnSpc>
                  <a:defRPr/>
                </a:pPr>
                <a:endParaRPr lang="en-US" sz="235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5" name="PageRight_E761">
              <a:extLst>
                <a:ext uri="{FF2B5EF4-FFF2-40B4-BE49-F238E27FC236}">
                  <a16:creationId xmlns:a16="http://schemas.microsoft.com/office/drawing/2014/main" id="{82A94C3E-5DA4-4016-9DDB-162B4C8041D1}"/>
                </a:ext>
              </a:extLst>
            </p:cNvPr>
            <p:cNvSpPr>
              <a:spLocks noChangeAspect="1" noEditPoints="1"/>
            </p:cNvSpPr>
            <p:nvPr/>
          </p:nvSpPr>
          <p:spPr bwMode="auto">
            <a:xfrm>
              <a:off x="3588053" y="1077550"/>
              <a:ext cx="182746" cy="182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chemeClr val="bg1"/>
              </a:solidFill>
              <a:prstDash val="solid"/>
              <a:miter lim="800000"/>
              <a:headEnd/>
              <a:tailEnd/>
            </a:ln>
          </p:spPr>
          <p:txBody>
            <a:bodyPr vert="horz" wrap="square" lIns="89581" tIns="44792" rIns="89581" bIns="44792" numCol="1" anchor="t" anchorCtr="0" compatLnSpc="1">
              <a:prstTxWarp prst="textNoShape">
                <a:avLst/>
              </a:prstTxWarp>
            </a:bodyPr>
            <a:lstStyle/>
            <a:p>
              <a:pPr defTabSz="456801">
                <a:defRPr/>
              </a:pPr>
              <a:endParaRPr lang="en-US" sz="882" dirty="0">
                <a:gradFill>
                  <a:gsLst>
                    <a:gs pos="0">
                      <a:srgbClr val="505050"/>
                    </a:gs>
                    <a:gs pos="100000">
                      <a:srgbClr val="505050"/>
                    </a:gs>
                  </a:gsLst>
                  <a:lin ang="5400000" scaled="1"/>
                </a:gradFill>
                <a:latin typeface="Segoe UI Semilight"/>
                <a:ea typeface="MS PGothic" panose="020B0600070205080204" pitchFamily="34" charset="-128"/>
              </a:endParaRPr>
            </a:p>
          </p:txBody>
        </p:sp>
      </p:grpSp>
      <p:pic>
        <p:nvPicPr>
          <p:cNvPr id="10" name="Picture 9">
            <a:extLst>
              <a:ext uri="{FF2B5EF4-FFF2-40B4-BE49-F238E27FC236}">
                <a16:creationId xmlns:a16="http://schemas.microsoft.com/office/drawing/2014/main" id="{F4D8AE67-5AAB-4C0D-BC25-46E9102BF85A}"/>
              </a:ext>
            </a:extLst>
          </p:cNvPr>
          <p:cNvPicPr>
            <a:picLocks noChangeAspect="1"/>
          </p:cNvPicPr>
          <p:nvPr/>
        </p:nvPicPr>
        <p:blipFill>
          <a:blip r:embed="rId3"/>
          <a:stretch>
            <a:fillRect/>
          </a:stretch>
        </p:blipFill>
        <p:spPr>
          <a:xfrm>
            <a:off x="9097666" y="3097594"/>
            <a:ext cx="1033194" cy="767725"/>
          </a:xfrm>
          <a:prstGeom prst="rect">
            <a:avLst/>
          </a:prstGeom>
        </p:spPr>
      </p:pic>
      <p:pic>
        <p:nvPicPr>
          <p:cNvPr id="69" name="Picture 68">
            <a:extLst>
              <a:ext uri="{FF2B5EF4-FFF2-40B4-BE49-F238E27FC236}">
                <a16:creationId xmlns:a16="http://schemas.microsoft.com/office/drawing/2014/main" id="{4940B953-5E60-B445-9CDE-1235B7972F41}"/>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V="1">
            <a:off x="8425137" y="-21586"/>
            <a:ext cx="3757576" cy="2421478"/>
          </a:xfrm>
          <a:prstGeom prst="rect">
            <a:avLst/>
          </a:prstGeom>
        </p:spPr>
      </p:pic>
      <p:sp>
        <p:nvSpPr>
          <p:cNvPr id="70" name="Title 1">
            <a:extLst>
              <a:ext uri="{FF2B5EF4-FFF2-40B4-BE49-F238E27FC236}">
                <a16:creationId xmlns:a16="http://schemas.microsoft.com/office/drawing/2014/main" id="{51E352BC-7FE9-4048-B489-66BB39F9DE26}"/>
              </a:ext>
            </a:extLst>
          </p:cNvPr>
          <p:cNvSpPr txBox="1">
            <a:spLocks/>
          </p:cNvSpPr>
          <p:nvPr/>
        </p:nvSpPr>
        <p:spPr>
          <a:xfrm>
            <a:off x="583956" y="153637"/>
            <a:ext cx="1133281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r>
              <a:rPr lang="en-IN" dirty="0">
                <a:solidFill>
                  <a:srgbClr val="1A1A1A"/>
                </a:solidFill>
                <a:cs typeface="Segoe UI Semilight" panose="020B0402040204020203" pitchFamily="34" charset="0"/>
              </a:rPr>
              <a:t>Microsoft Finance Digital Transformation Journey</a:t>
            </a:r>
          </a:p>
        </p:txBody>
      </p:sp>
    </p:spTree>
    <p:extLst>
      <p:ext uri="{BB962C8B-B14F-4D97-AF65-F5344CB8AC3E}">
        <p14:creationId xmlns:p14="http://schemas.microsoft.com/office/powerpoint/2010/main" val="1089803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0-#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183"/>
                                        </p:tgtEl>
                                        <p:attrNameLst>
                                          <p:attrName>style.visibility</p:attrName>
                                        </p:attrNameLst>
                                      </p:cBhvr>
                                      <p:to>
                                        <p:strVal val="visible"/>
                                      </p:to>
                                    </p:set>
                                    <p:anim calcmode="lin" valueType="num">
                                      <p:cBhvr additive="base">
                                        <p:cTn id="21" dur="500" fill="hold"/>
                                        <p:tgtEl>
                                          <p:spTgt spid="183"/>
                                        </p:tgtEl>
                                        <p:attrNameLst>
                                          <p:attrName>ppt_x</p:attrName>
                                        </p:attrNameLst>
                                      </p:cBhvr>
                                      <p:tavLst>
                                        <p:tav tm="0">
                                          <p:val>
                                            <p:strVal val="0-#ppt_w/2"/>
                                          </p:val>
                                        </p:tav>
                                        <p:tav tm="100000">
                                          <p:val>
                                            <p:strVal val="#ppt_x"/>
                                          </p:val>
                                        </p:tav>
                                      </p:tavLst>
                                    </p:anim>
                                    <p:anim calcmode="lin" valueType="num">
                                      <p:cBhvr additive="base">
                                        <p:cTn id="22" dur="500" fill="hold"/>
                                        <p:tgtEl>
                                          <p:spTgt spid="183"/>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84"/>
                                        </p:tgtEl>
                                        <p:attrNameLst>
                                          <p:attrName>style.visibility</p:attrName>
                                        </p:attrNameLst>
                                      </p:cBhvr>
                                      <p:to>
                                        <p:strVal val="visible"/>
                                      </p:to>
                                    </p:set>
                                    <p:anim calcmode="lin" valueType="num">
                                      <p:cBhvr additive="base">
                                        <p:cTn id="25" dur="500" fill="hold"/>
                                        <p:tgtEl>
                                          <p:spTgt spid="184"/>
                                        </p:tgtEl>
                                        <p:attrNameLst>
                                          <p:attrName>ppt_x</p:attrName>
                                        </p:attrNameLst>
                                      </p:cBhvr>
                                      <p:tavLst>
                                        <p:tav tm="0">
                                          <p:val>
                                            <p:strVal val="0-#ppt_w/2"/>
                                          </p:val>
                                        </p:tav>
                                        <p:tav tm="100000">
                                          <p:val>
                                            <p:strVal val="#ppt_x"/>
                                          </p:val>
                                        </p:tav>
                                      </p:tavLst>
                                    </p:anim>
                                    <p:anim calcmode="lin" valueType="num">
                                      <p:cBhvr additive="base">
                                        <p:cTn id="26" dur="500" fill="hold"/>
                                        <p:tgtEl>
                                          <p:spTgt spid="184"/>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157"/>
                                        </p:tgtEl>
                                        <p:attrNameLst>
                                          <p:attrName>style.visibility</p:attrName>
                                        </p:attrNameLst>
                                      </p:cBhvr>
                                      <p:to>
                                        <p:strVal val="visible"/>
                                      </p:to>
                                    </p:set>
                                    <p:anim calcmode="lin" valueType="num">
                                      <p:cBhvr additive="base">
                                        <p:cTn id="29" dur="500" fill="hold"/>
                                        <p:tgtEl>
                                          <p:spTgt spid="157"/>
                                        </p:tgtEl>
                                        <p:attrNameLst>
                                          <p:attrName>ppt_x</p:attrName>
                                        </p:attrNameLst>
                                      </p:cBhvr>
                                      <p:tavLst>
                                        <p:tav tm="0">
                                          <p:val>
                                            <p:strVal val="0-#ppt_w/2"/>
                                          </p:val>
                                        </p:tav>
                                        <p:tav tm="100000">
                                          <p:val>
                                            <p:strVal val="#ppt_x"/>
                                          </p:val>
                                        </p:tav>
                                      </p:tavLst>
                                    </p:anim>
                                    <p:anim calcmode="lin" valueType="num">
                                      <p:cBhvr additive="base">
                                        <p:cTn id="30" dur="500" fill="hold"/>
                                        <p:tgtEl>
                                          <p:spTgt spid="157"/>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163"/>
                                        </p:tgtEl>
                                        <p:attrNameLst>
                                          <p:attrName>style.visibility</p:attrName>
                                        </p:attrNameLst>
                                      </p:cBhvr>
                                      <p:to>
                                        <p:strVal val="visible"/>
                                      </p:to>
                                    </p:set>
                                    <p:anim calcmode="lin" valueType="num">
                                      <p:cBhvr additive="base">
                                        <p:cTn id="33" dur="500" fill="hold"/>
                                        <p:tgtEl>
                                          <p:spTgt spid="163"/>
                                        </p:tgtEl>
                                        <p:attrNameLst>
                                          <p:attrName>ppt_x</p:attrName>
                                        </p:attrNameLst>
                                      </p:cBhvr>
                                      <p:tavLst>
                                        <p:tav tm="0">
                                          <p:val>
                                            <p:strVal val="0-#ppt_w/2"/>
                                          </p:val>
                                        </p:tav>
                                        <p:tav tm="100000">
                                          <p:val>
                                            <p:strVal val="#ppt_x"/>
                                          </p:val>
                                        </p:tav>
                                      </p:tavLst>
                                    </p:anim>
                                    <p:anim calcmode="lin" valueType="num">
                                      <p:cBhvr additive="base">
                                        <p:cTn id="34" dur="500" fill="hold"/>
                                        <p:tgtEl>
                                          <p:spTgt spid="163"/>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172"/>
                                        </p:tgtEl>
                                        <p:attrNameLst>
                                          <p:attrName>style.visibility</p:attrName>
                                        </p:attrNameLst>
                                      </p:cBhvr>
                                      <p:to>
                                        <p:strVal val="visible"/>
                                      </p:to>
                                    </p:set>
                                    <p:anim calcmode="lin" valueType="num">
                                      <p:cBhvr additive="base">
                                        <p:cTn id="37" dur="500" fill="hold"/>
                                        <p:tgtEl>
                                          <p:spTgt spid="172"/>
                                        </p:tgtEl>
                                        <p:attrNameLst>
                                          <p:attrName>ppt_x</p:attrName>
                                        </p:attrNameLst>
                                      </p:cBhvr>
                                      <p:tavLst>
                                        <p:tav tm="0">
                                          <p:val>
                                            <p:strVal val="0-#ppt_w/2"/>
                                          </p:val>
                                        </p:tav>
                                        <p:tav tm="100000">
                                          <p:val>
                                            <p:strVal val="#ppt_x"/>
                                          </p:val>
                                        </p:tav>
                                      </p:tavLst>
                                    </p:anim>
                                    <p:anim calcmode="lin" valueType="num">
                                      <p:cBhvr additive="base">
                                        <p:cTn id="38" dur="500" fill="hold"/>
                                        <p:tgtEl>
                                          <p:spTgt spid="172"/>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180"/>
                                        </p:tgtEl>
                                        <p:attrNameLst>
                                          <p:attrName>style.visibility</p:attrName>
                                        </p:attrNameLst>
                                      </p:cBhvr>
                                      <p:to>
                                        <p:strVal val="visible"/>
                                      </p:to>
                                    </p:set>
                                    <p:anim calcmode="lin" valueType="num">
                                      <p:cBhvr additive="base">
                                        <p:cTn id="41" dur="500" fill="hold"/>
                                        <p:tgtEl>
                                          <p:spTgt spid="180"/>
                                        </p:tgtEl>
                                        <p:attrNameLst>
                                          <p:attrName>ppt_x</p:attrName>
                                        </p:attrNameLst>
                                      </p:cBhvr>
                                      <p:tavLst>
                                        <p:tav tm="0">
                                          <p:val>
                                            <p:strVal val="0-#ppt_w/2"/>
                                          </p:val>
                                        </p:tav>
                                        <p:tav tm="100000">
                                          <p:val>
                                            <p:strVal val="#ppt_x"/>
                                          </p:val>
                                        </p:tav>
                                      </p:tavLst>
                                    </p:anim>
                                    <p:anim calcmode="lin" valueType="num">
                                      <p:cBhvr additive="base">
                                        <p:cTn id="42" dur="500" fill="hold"/>
                                        <p:tgtEl>
                                          <p:spTgt spid="180"/>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0-#ppt_w/2"/>
                                          </p:val>
                                        </p:tav>
                                        <p:tav tm="100000">
                                          <p:val>
                                            <p:strVal val="#ppt_x"/>
                                          </p:val>
                                        </p:tav>
                                      </p:tavLst>
                                    </p:anim>
                                    <p:anim calcmode="lin" valueType="num">
                                      <p:cBhvr additive="base">
                                        <p:cTn id="46" dur="500" fill="hold"/>
                                        <p:tgtEl>
                                          <p:spTgt spid="18"/>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0"/>
                                  </p:stCondLst>
                                  <p:childTnLst>
                                    <p:set>
                                      <p:cBhvr>
                                        <p:cTn id="48" dur="1" fill="hold">
                                          <p:stCondLst>
                                            <p:cond delay="0"/>
                                          </p:stCondLst>
                                        </p:cTn>
                                        <p:tgtEl>
                                          <p:spTgt spid="66"/>
                                        </p:tgtEl>
                                        <p:attrNameLst>
                                          <p:attrName>style.visibility</p:attrName>
                                        </p:attrNameLst>
                                      </p:cBhvr>
                                      <p:to>
                                        <p:strVal val="visible"/>
                                      </p:to>
                                    </p:set>
                                    <p:anim calcmode="lin" valueType="num">
                                      <p:cBhvr additive="base">
                                        <p:cTn id="49" dur="500" fill="hold"/>
                                        <p:tgtEl>
                                          <p:spTgt spid="66"/>
                                        </p:tgtEl>
                                        <p:attrNameLst>
                                          <p:attrName>ppt_x</p:attrName>
                                        </p:attrNameLst>
                                      </p:cBhvr>
                                      <p:tavLst>
                                        <p:tav tm="0">
                                          <p:val>
                                            <p:strVal val="0-#ppt_w/2"/>
                                          </p:val>
                                        </p:tav>
                                        <p:tav tm="100000">
                                          <p:val>
                                            <p:strVal val="#ppt_x"/>
                                          </p:val>
                                        </p:tav>
                                      </p:tavLst>
                                    </p:anim>
                                    <p:anim calcmode="lin" valueType="num">
                                      <p:cBhvr additive="base">
                                        <p:cTn id="50" dur="500" fill="hold"/>
                                        <p:tgtEl>
                                          <p:spTgt spid="66"/>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0"/>
                                  </p:stCondLst>
                                  <p:childTnLst>
                                    <p:set>
                                      <p:cBhvr>
                                        <p:cTn id="52" dur="1" fill="hold">
                                          <p:stCondLst>
                                            <p:cond delay="0"/>
                                          </p:stCondLst>
                                        </p:cTn>
                                        <p:tgtEl>
                                          <p:spTgt spid="52"/>
                                        </p:tgtEl>
                                        <p:attrNameLst>
                                          <p:attrName>style.visibility</p:attrName>
                                        </p:attrNameLst>
                                      </p:cBhvr>
                                      <p:to>
                                        <p:strVal val="visible"/>
                                      </p:to>
                                    </p:set>
                                    <p:anim calcmode="lin" valueType="num">
                                      <p:cBhvr additive="base">
                                        <p:cTn id="53" dur="500" fill="hold"/>
                                        <p:tgtEl>
                                          <p:spTgt spid="52"/>
                                        </p:tgtEl>
                                        <p:attrNameLst>
                                          <p:attrName>ppt_x</p:attrName>
                                        </p:attrNameLst>
                                      </p:cBhvr>
                                      <p:tavLst>
                                        <p:tav tm="0">
                                          <p:val>
                                            <p:strVal val="0-#ppt_w/2"/>
                                          </p:val>
                                        </p:tav>
                                        <p:tav tm="100000">
                                          <p:val>
                                            <p:strVal val="#ppt_x"/>
                                          </p:val>
                                        </p:tav>
                                      </p:tavLst>
                                    </p:anim>
                                    <p:anim calcmode="lin" valueType="num">
                                      <p:cBhvr additive="base">
                                        <p:cTn id="54" dur="500" fill="hold"/>
                                        <p:tgtEl>
                                          <p:spTgt spid="52"/>
                                        </p:tgtEl>
                                        <p:attrNameLst>
                                          <p:attrName>ppt_y</p:attrName>
                                        </p:attrNameLst>
                                      </p:cBhvr>
                                      <p:tavLst>
                                        <p:tav tm="0">
                                          <p:val>
                                            <p:strVal val="#ppt_y"/>
                                          </p:val>
                                        </p:tav>
                                        <p:tav tm="100000">
                                          <p:val>
                                            <p:strVal val="#ppt_y"/>
                                          </p:val>
                                        </p:tav>
                                      </p:tavLst>
                                    </p:anim>
                                  </p:childTnLst>
                                </p:cTn>
                              </p:par>
                              <p:par>
                                <p:cTn id="55" presetID="2" presetClass="entr" presetSubtype="8" fill="hold" nodeType="withEffect">
                                  <p:stCondLst>
                                    <p:cond delay="0"/>
                                  </p:stCondLst>
                                  <p:childTnLst>
                                    <p:set>
                                      <p:cBhvr>
                                        <p:cTn id="56" dur="1" fill="hold">
                                          <p:stCondLst>
                                            <p:cond delay="0"/>
                                          </p:stCondLst>
                                        </p:cTn>
                                        <p:tgtEl>
                                          <p:spTgt spid="142"/>
                                        </p:tgtEl>
                                        <p:attrNameLst>
                                          <p:attrName>style.visibility</p:attrName>
                                        </p:attrNameLst>
                                      </p:cBhvr>
                                      <p:to>
                                        <p:strVal val="visible"/>
                                      </p:to>
                                    </p:set>
                                    <p:anim calcmode="lin" valueType="num">
                                      <p:cBhvr additive="base">
                                        <p:cTn id="57" dur="500" fill="hold"/>
                                        <p:tgtEl>
                                          <p:spTgt spid="142"/>
                                        </p:tgtEl>
                                        <p:attrNameLst>
                                          <p:attrName>ppt_x</p:attrName>
                                        </p:attrNameLst>
                                      </p:cBhvr>
                                      <p:tavLst>
                                        <p:tav tm="0">
                                          <p:val>
                                            <p:strVal val="0-#ppt_w/2"/>
                                          </p:val>
                                        </p:tav>
                                        <p:tav tm="100000">
                                          <p:val>
                                            <p:strVal val="#ppt_x"/>
                                          </p:val>
                                        </p:tav>
                                      </p:tavLst>
                                    </p:anim>
                                    <p:anim calcmode="lin" valueType="num">
                                      <p:cBhvr additive="base">
                                        <p:cTn id="58" dur="500" fill="hold"/>
                                        <p:tgtEl>
                                          <p:spTgt spid="142"/>
                                        </p:tgtEl>
                                        <p:attrNameLst>
                                          <p:attrName>ppt_y</p:attrName>
                                        </p:attrNameLst>
                                      </p:cBhvr>
                                      <p:tavLst>
                                        <p:tav tm="0">
                                          <p:val>
                                            <p:strVal val="#ppt_y"/>
                                          </p:val>
                                        </p:tav>
                                        <p:tav tm="100000">
                                          <p:val>
                                            <p:strVal val="#ppt_y"/>
                                          </p:val>
                                        </p:tav>
                                      </p:tavLst>
                                    </p:anim>
                                  </p:childTnLst>
                                </p:cTn>
                              </p:par>
                              <p:par>
                                <p:cTn id="59" presetID="2" presetClass="entr" presetSubtype="8" fill="hold" nodeType="withEffect">
                                  <p:stCondLst>
                                    <p:cond delay="0"/>
                                  </p:stCondLst>
                                  <p:childTnLst>
                                    <p:set>
                                      <p:cBhvr>
                                        <p:cTn id="60" dur="1" fill="hold">
                                          <p:stCondLst>
                                            <p:cond delay="0"/>
                                          </p:stCondLst>
                                        </p:cTn>
                                        <p:tgtEl>
                                          <p:spTgt spid="63"/>
                                        </p:tgtEl>
                                        <p:attrNameLst>
                                          <p:attrName>style.visibility</p:attrName>
                                        </p:attrNameLst>
                                      </p:cBhvr>
                                      <p:to>
                                        <p:strVal val="visible"/>
                                      </p:to>
                                    </p:set>
                                    <p:anim calcmode="lin" valueType="num">
                                      <p:cBhvr additive="base">
                                        <p:cTn id="61" dur="500" fill="hold"/>
                                        <p:tgtEl>
                                          <p:spTgt spid="63"/>
                                        </p:tgtEl>
                                        <p:attrNameLst>
                                          <p:attrName>ppt_x</p:attrName>
                                        </p:attrNameLst>
                                      </p:cBhvr>
                                      <p:tavLst>
                                        <p:tav tm="0">
                                          <p:val>
                                            <p:strVal val="0-#ppt_w/2"/>
                                          </p:val>
                                        </p:tav>
                                        <p:tav tm="100000">
                                          <p:val>
                                            <p:strVal val="#ppt_x"/>
                                          </p:val>
                                        </p:tav>
                                      </p:tavLst>
                                    </p:anim>
                                    <p:anim calcmode="lin" valueType="num">
                                      <p:cBhvr additive="base">
                                        <p:cTn id="62" dur="500" fill="hold"/>
                                        <p:tgtEl>
                                          <p:spTgt spid="63"/>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197"/>
                                        </p:tgtEl>
                                        <p:attrNameLst>
                                          <p:attrName>style.visibility</p:attrName>
                                        </p:attrNameLst>
                                      </p:cBhvr>
                                      <p:to>
                                        <p:strVal val="visible"/>
                                      </p:to>
                                    </p:set>
                                    <p:anim calcmode="lin" valueType="num">
                                      <p:cBhvr additive="base">
                                        <p:cTn id="67" dur="500" fill="hold"/>
                                        <p:tgtEl>
                                          <p:spTgt spid="197"/>
                                        </p:tgtEl>
                                        <p:attrNameLst>
                                          <p:attrName>ppt_x</p:attrName>
                                        </p:attrNameLst>
                                      </p:cBhvr>
                                      <p:tavLst>
                                        <p:tav tm="0">
                                          <p:val>
                                            <p:strVal val="0-#ppt_w/2"/>
                                          </p:val>
                                        </p:tav>
                                        <p:tav tm="100000">
                                          <p:val>
                                            <p:strVal val="#ppt_x"/>
                                          </p:val>
                                        </p:tav>
                                      </p:tavLst>
                                    </p:anim>
                                    <p:anim calcmode="lin" valueType="num">
                                      <p:cBhvr additive="base">
                                        <p:cTn id="68" dur="500" fill="hold"/>
                                        <p:tgtEl>
                                          <p:spTgt spid="197"/>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201"/>
                                        </p:tgtEl>
                                        <p:attrNameLst>
                                          <p:attrName>style.visibility</p:attrName>
                                        </p:attrNameLst>
                                      </p:cBhvr>
                                      <p:to>
                                        <p:strVal val="visible"/>
                                      </p:to>
                                    </p:set>
                                    <p:anim calcmode="lin" valueType="num">
                                      <p:cBhvr additive="base">
                                        <p:cTn id="71" dur="500" fill="hold"/>
                                        <p:tgtEl>
                                          <p:spTgt spid="201"/>
                                        </p:tgtEl>
                                        <p:attrNameLst>
                                          <p:attrName>ppt_x</p:attrName>
                                        </p:attrNameLst>
                                      </p:cBhvr>
                                      <p:tavLst>
                                        <p:tav tm="0">
                                          <p:val>
                                            <p:strVal val="0-#ppt_w/2"/>
                                          </p:val>
                                        </p:tav>
                                        <p:tav tm="100000">
                                          <p:val>
                                            <p:strVal val="#ppt_x"/>
                                          </p:val>
                                        </p:tav>
                                      </p:tavLst>
                                    </p:anim>
                                    <p:anim calcmode="lin" valueType="num">
                                      <p:cBhvr additive="base">
                                        <p:cTn id="72" dur="500" fill="hold"/>
                                        <p:tgtEl>
                                          <p:spTgt spid="201"/>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202"/>
                                        </p:tgtEl>
                                        <p:attrNameLst>
                                          <p:attrName>style.visibility</p:attrName>
                                        </p:attrNameLst>
                                      </p:cBhvr>
                                      <p:to>
                                        <p:strVal val="visible"/>
                                      </p:to>
                                    </p:set>
                                    <p:anim calcmode="lin" valueType="num">
                                      <p:cBhvr additive="base">
                                        <p:cTn id="75" dur="500" fill="hold"/>
                                        <p:tgtEl>
                                          <p:spTgt spid="202"/>
                                        </p:tgtEl>
                                        <p:attrNameLst>
                                          <p:attrName>ppt_x</p:attrName>
                                        </p:attrNameLst>
                                      </p:cBhvr>
                                      <p:tavLst>
                                        <p:tav tm="0">
                                          <p:val>
                                            <p:strVal val="0-#ppt_w/2"/>
                                          </p:val>
                                        </p:tav>
                                        <p:tav tm="100000">
                                          <p:val>
                                            <p:strVal val="#ppt_x"/>
                                          </p:val>
                                        </p:tav>
                                      </p:tavLst>
                                    </p:anim>
                                    <p:anim calcmode="lin" valueType="num">
                                      <p:cBhvr additive="base">
                                        <p:cTn id="76" dur="500" fill="hold"/>
                                        <p:tgtEl>
                                          <p:spTgt spid="202"/>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155"/>
                                        </p:tgtEl>
                                        <p:attrNameLst>
                                          <p:attrName>style.visibility</p:attrName>
                                        </p:attrNameLst>
                                      </p:cBhvr>
                                      <p:to>
                                        <p:strVal val="visible"/>
                                      </p:to>
                                    </p:set>
                                    <p:anim calcmode="lin" valueType="num">
                                      <p:cBhvr additive="base">
                                        <p:cTn id="79" dur="500" fill="hold"/>
                                        <p:tgtEl>
                                          <p:spTgt spid="155"/>
                                        </p:tgtEl>
                                        <p:attrNameLst>
                                          <p:attrName>ppt_x</p:attrName>
                                        </p:attrNameLst>
                                      </p:cBhvr>
                                      <p:tavLst>
                                        <p:tav tm="0">
                                          <p:val>
                                            <p:strVal val="0-#ppt_w/2"/>
                                          </p:val>
                                        </p:tav>
                                        <p:tav tm="100000">
                                          <p:val>
                                            <p:strVal val="#ppt_x"/>
                                          </p:val>
                                        </p:tav>
                                      </p:tavLst>
                                    </p:anim>
                                    <p:anim calcmode="lin" valueType="num">
                                      <p:cBhvr additive="base">
                                        <p:cTn id="80" dur="500" fill="hold"/>
                                        <p:tgtEl>
                                          <p:spTgt spid="155"/>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162"/>
                                        </p:tgtEl>
                                        <p:attrNameLst>
                                          <p:attrName>style.visibility</p:attrName>
                                        </p:attrNameLst>
                                      </p:cBhvr>
                                      <p:to>
                                        <p:strVal val="visible"/>
                                      </p:to>
                                    </p:set>
                                    <p:anim calcmode="lin" valueType="num">
                                      <p:cBhvr additive="base">
                                        <p:cTn id="83" dur="500" fill="hold"/>
                                        <p:tgtEl>
                                          <p:spTgt spid="162"/>
                                        </p:tgtEl>
                                        <p:attrNameLst>
                                          <p:attrName>ppt_x</p:attrName>
                                        </p:attrNameLst>
                                      </p:cBhvr>
                                      <p:tavLst>
                                        <p:tav tm="0">
                                          <p:val>
                                            <p:strVal val="0-#ppt_w/2"/>
                                          </p:val>
                                        </p:tav>
                                        <p:tav tm="100000">
                                          <p:val>
                                            <p:strVal val="#ppt_x"/>
                                          </p:val>
                                        </p:tav>
                                      </p:tavLst>
                                    </p:anim>
                                    <p:anim calcmode="lin" valueType="num">
                                      <p:cBhvr additive="base">
                                        <p:cTn id="84" dur="500" fill="hold"/>
                                        <p:tgtEl>
                                          <p:spTgt spid="162"/>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164"/>
                                        </p:tgtEl>
                                        <p:attrNameLst>
                                          <p:attrName>style.visibility</p:attrName>
                                        </p:attrNameLst>
                                      </p:cBhvr>
                                      <p:to>
                                        <p:strVal val="visible"/>
                                      </p:to>
                                    </p:set>
                                    <p:anim calcmode="lin" valueType="num">
                                      <p:cBhvr additive="base">
                                        <p:cTn id="87" dur="500" fill="hold"/>
                                        <p:tgtEl>
                                          <p:spTgt spid="164"/>
                                        </p:tgtEl>
                                        <p:attrNameLst>
                                          <p:attrName>ppt_x</p:attrName>
                                        </p:attrNameLst>
                                      </p:cBhvr>
                                      <p:tavLst>
                                        <p:tav tm="0">
                                          <p:val>
                                            <p:strVal val="0-#ppt_w/2"/>
                                          </p:val>
                                        </p:tav>
                                        <p:tav tm="100000">
                                          <p:val>
                                            <p:strVal val="#ppt_x"/>
                                          </p:val>
                                        </p:tav>
                                      </p:tavLst>
                                    </p:anim>
                                    <p:anim calcmode="lin" valueType="num">
                                      <p:cBhvr additive="base">
                                        <p:cTn id="88" dur="500" fill="hold"/>
                                        <p:tgtEl>
                                          <p:spTgt spid="164"/>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0"/>
                                  </p:stCondLst>
                                  <p:childTnLst>
                                    <p:set>
                                      <p:cBhvr>
                                        <p:cTn id="90" dur="1" fill="hold">
                                          <p:stCondLst>
                                            <p:cond delay="0"/>
                                          </p:stCondLst>
                                        </p:cTn>
                                        <p:tgtEl>
                                          <p:spTgt spid="15"/>
                                        </p:tgtEl>
                                        <p:attrNameLst>
                                          <p:attrName>style.visibility</p:attrName>
                                        </p:attrNameLst>
                                      </p:cBhvr>
                                      <p:to>
                                        <p:strVal val="visible"/>
                                      </p:to>
                                    </p:set>
                                    <p:anim calcmode="lin" valueType="num">
                                      <p:cBhvr additive="base">
                                        <p:cTn id="91" dur="500" fill="hold"/>
                                        <p:tgtEl>
                                          <p:spTgt spid="15"/>
                                        </p:tgtEl>
                                        <p:attrNameLst>
                                          <p:attrName>ppt_x</p:attrName>
                                        </p:attrNameLst>
                                      </p:cBhvr>
                                      <p:tavLst>
                                        <p:tav tm="0">
                                          <p:val>
                                            <p:strVal val="0-#ppt_w/2"/>
                                          </p:val>
                                        </p:tav>
                                        <p:tav tm="100000">
                                          <p:val>
                                            <p:strVal val="#ppt_x"/>
                                          </p:val>
                                        </p:tav>
                                      </p:tavLst>
                                    </p:anim>
                                    <p:anim calcmode="lin" valueType="num">
                                      <p:cBhvr additive="base">
                                        <p:cTn id="92" dur="500" fill="hold"/>
                                        <p:tgtEl>
                                          <p:spTgt spid="15"/>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stCondLst>
                                    <p:cond delay="0"/>
                                  </p:stCondLst>
                                  <p:childTnLst>
                                    <p:set>
                                      <p:cBhvr>
                                        <p:cTn id="94" dur="1" fill="hold">
                                          <p:stCondLst>
                                            <p:cond delay="0"/>
                                          </p:stCondLst>
                                        </p:cTn>
                                        <p:tgtEl>
                                          <p:spTgt spid="53"/>
                                        </p:tgtEl>
                                        <p:attrNameLst>
                                          <p:attrName>style.visibility</p:attrName>
                                        </p:attrNameLst>
                                      </p:cBhvr>
                                      <p:to>
                                        <p:strVal val="visible"/>
                                      </p:to>
                                    </p:set>
                                    <p:anim calcmode="lin" valueType="num">
                                      <p:cBhvr additive="base">
                                        <p:cTn id="95" dur="500" fill="hold"/>
                                        <p:tgtEl>
                                          <p:spTgt spid="53"/>
                                        </p:tgtEl>
                                        <p:attrNameLst>
                                          <p:attrName>ppt_x</p:attrName>
                                        </p:attrNameLst>
                                      </p:cBhvr>
                                      <p:tavLst>
                                        <p:tav tm="0">
                                          <p:val>
                                            <p:strVal val="0-#ppt_w/2"/>
                                          </p:val>
                                        </p:tav>
                                        <p:tav tm="100000">
                                          <p:val>
                                            <p:strVal val="#ppt_x"/>
                                          </p:val>
                                        </p:tav>
                                      </p:tavLst>
                                    </p:anim>
                                    <p:anim calcmode="lin" valueType="num">
                                      <p:cBhvr additive="base">
                                        <p:cTn id="96" dur="500" fill="hold"/>
                                        <p:tgtEl>
                                          <p:spTgt spid="53"/>
                                        </p:tgtEl>
                                        <p:attrNameLst>
                                          <p:attrName>ppt_y</p:attrName>
                                        </p:attrNameLst>
                                      </p:cBhvr>
                                      <p:tavLst>
                                        <p:tav tm="0">
                                          <p:val>
                                            <p:strVal val="#ppt_y"/>
                                          </p:val>
                                        </p:tav>
                                        <p:tav tm="100000">
                                          <p:val>
                                            <p:strVal val="#ppt_y"/>
                                          </p:val>
                                        </p:tav>
                                      </p:tavLst>
                                    </p:anim>
                                  </p:childTnLst>
                                </p:cTn>
                              </p:par>
                              <p:par>
                                <p:cTn id="97" presetID="2" presetClass="entr" presetSubtype="8" fill="hold" grpId="0" nodeType="withEffect">
                                  <p:stCondLst>
                                    <p:cond delay="0"/>
                                  </p:stCondLst>
                                  <p:childTnLst>
                                    <p:set>
                                      <p:cBhvr>
                                        <p:cTn id="98" dur="1" fill="hold">
                                          <p:stCondLst>
                                            <p:cond delay="0"/>
                                          </p:stCondLst>
                                        </p:cTn>
                                        <p:tgtEl>
                                          <p:spTgt spid="54"/>
                                        </p:tgtEl>
                                        <p:attrNameLst>
                                          <p:attrName>style.visibility</p:attrName>
                                        </p:attrNameLst>
                                      </p:cBhvr>
                                      <p:to>
                                        <p:strVal val="visible"/>
                                      </p:to>
                                    </p:set>
                                    <p:anim calcmode="lin" valueType="num">
                                      <p:cBhvr additive="base">
                                        <p:cTn id="99" dur="500" fill="hold"/>
                                        <p:tgtEl>
                                          <p:spTgt spid="54"/>
                                        </p:tgtEl>
                                        <p:attrNameLst>
                                          <p:attrName>ppt_x</p:attrName>
                                        </p:attrNameLst>
                                      </p:cBhvr>
                                      <p:tavLst>
                                        <p:tav tm="0">
                                          <p:val>
                                            <p:strVal val="0-#ppt_w/2"/>
                                          </p:val>
                                        </p:tav>
                                        <p:tav tm="100000">
                                          <p:val>
                                            <p:strVal val="#ppt_x"/>
                                          </p:val>
                                        </p:tav>
                                      </p:tavLst>
                                    </p:anim>
                                    <p:anim calcmode="lin" valueType="num">
                                      <p:cBhvr additive="base">
                                        <p:cTn id="100" dur="500" fill="hold"/>
                                        <p:tgtEl>
                                          <p:spTgt spid="54"/>
                                        </p:tgtEl>
                                        <p:attrNameLst>
                                          <p:attrName>ppt_y</p:attrName>
                                        </p:attrNameLst>
                                      </p:cBhvr>
                                      <p:tavLst>
                                        <p:tav tm="0">
                                          <p:val>
                                            <p:strVal val="#ppt_y"/>
                                          </p:val>
                                        </p:tav>
                                        <p:tav tm="100000">
                                          <p:val>
                                            <p:strVal val="#ppt_y"/>
                                          </p:val>
                                        </p:tav>
                                      </p:tavLst>
                                    </p:anim>
                                  </p:childTnLst>
                                </p:cTn>
                              </p:par>
                              <p:par>
                                <p:cTn id="101" presetID="2" presetClass="entr" presetSubtype="8" fill="hold" grpId="0" nodeType="withEffect">
                                  <p:stCondLst>
                                    <p:cond delay="0"/>
                                  </p:stCondLst>
                                  <p:childTnLst>
                                    <p:set>
                                      <p:cBhvr>
                                        <p:cTn id="102" dur="1" fill="hold">
                                          <p:stCondLst>
                                            <p:cond delay="0"/>
                                          </p:stCondLst>
                                        </p:cTn>
                                        <p:tgtEl>
                                          <p:spTgt spid="56"/>
                                        </p:tgtEl>
                                        <p:attrNameLst>
                                          <p:attrName>style.visibility</p:attrName>
                                        </p:attrNameLst>
                                      </p:cBhvr>
                                      <p:to>
                                        <p:strVal val="visible"/>
                                      </p:to>
                                    </p:set>
                                    <p:anim calcmode="lin" valueType="num">
                                      <p:cBhvr additive="base">
                                        <p:cTn id="103" dur="500" fill="hold"/>
                                        <p:tgtEl>
                                          <p:spTgt spid="56"/>
                                        </p:tgtEl>
                                        <p:attrNameLst>
                                          <p:attrName>ppt_x</p:attrName>
                                        </p:attrNameLst>
                                      </p:cBhvr>
                                      <p:tavLst>
                                        <p:tav tm="0">
                                          <p:val>
                                            <p:strVal val="0-#ppt_w/2"/>
                                          </p:val>
                                        </p:tav>
                                        <p:tav tm="100000">
                                          <p:val>
                                            <p:strVal val="#ppt_x"/>
                                          </p:val>
                                        </p:tav>
                                      </p:tavLst>
                                    </p:anim>
                                    <p:anim calcmode="lin" valueType="num">
                                      <p:cBhvr additive="base">
                                        <p:cTn id="104" dur="500" fill="hold"/>
                                        <p:tgtEl>
                                          <p:spTgt spid="56"/>
                                        </p:tgtEl>
                                        <p:attrNameLst>
                                          <p:attrName>ppt_y</p:attrName>
                                        </p:attrNameLst>
                                      </p:cBhvr>
                                      <p:tavLst>
                                        <p:tav tm="0">
                                          <p:val>
                                            <p:strVal val="#ppt_y"/>
                                          </p:val>
                                        </p:tav>
                                        <p:tav tm="100000">
                                          <p:val>
                                            <p:strVal val="#ppt_y"/>
                                          </p:val>
                                        </p:tav>
                                      </p:tavLst>
                                    </p:anim>
                                  </p:childTnLst>
                                </p:cTn>
                              </p:par>
                              <p:par>
                                <p:cTn id="105" presetID="2" presetClass="entr" presetSubtype="8" fill="hold" nodeType="withEffect">
                                  <p:stCondLst>
                                    <p:cond delay="0"/>
                                  </p:stCondLst>
                                  <p:childTnLst>
                                    <p:set>
                                      <p:cBhvr>
                                        <p:cTn id="106" dur="1" fill="hold">
                                          <p:stCondLst>
                                            <p:cond delay="0"/>
                                          </p:stCondLst>
                                        </p:cTn>
                                        <p:tgtEl>
                                          <p:spTgt spid="10"/>
                                        </p:tgtEl>
                                        <p:attrNameLst>
                                          <p:attrName>style.visibility</p:attrName>
                                        </p:attrNameLst>
                                      </p:cBhvr>
                                      <p:to>
                                        <p:strVal val="visible"/>
                                      </p:to>
                                    </p:set>
                                    <p:anim calcmode="lin" valueType="num">
                                      <p:cBhvr additive="base">
                                        <p:cTn id="107" dur="500" fill="hold"/>
                                        <p:tgtEl>
                                          <p:spTgt spid="10"/>
                                        </p:tgtEl>
                                        <p:attrNameLst>
                                          <p:attrName>ppt_x</p:attrName>
                                        </p:attrNameLst>
                                      </p:cBhvr>
                                      <p:tavLst>
                                        <p:tav tm="0">
                                          <p:val>
                                            <p:strVal val="0-#ppt_w/2"/>
                                          </p:val>
                                        </p:tav>
                                        <p:tav tm="100000">
                                          <p:val>
                                            <p:strVal val="#ppt_x"/>
                                          </p:val>
                                        </p:tav>
                                      </p:tavLst>
                                    </p:anim>
                                    <p:anim calcmode="lin" valueType="num">
                                      <p:cBhvr additive="base">
                                        <p:cTn id="108" dur="500" fill="hold"/>
                                        <p:tgtEl>
                                          <p:spTgt spid="10"/>
                                        </p:tgtEl>
                                        <p:attrNameLst>
                                          <p:attrName>ppt_y</p:attrName>
                                        </p:attrNameLst>
                                      </p:cBhvr>
                                      <p:tavLst>
                                        <p:tav tm="0">
                                          <p:val>
                                            <p:strVal val="#ppt_y"/>
                                          </p:val>
                                        </p:tav>
                                        <p:tav tm="100000">
                                          <p:val>
                                            <p:strVal val="#ppt_y"/>
                                          </p:val>
                                        </p:tav>
                                      </p:tavLst>
                                    </p:anim>
                                  </p:childTnLst>
                                </p:cTn>
                              </p:par>
                              <p:par>
                                <p:cTn id="109" presetID="2" presetClass="entr" presetSubtype="8" fill="hold" nodeType="withEffect">
                                  <p:stCondLst>
                                    <p:cond delay="0"/>
                                  </p:stCondLst>
                                  <p:childTnLst>
                                    <p:set>
                                      <p:cBhvr>
                                        <p:cTn id="110" dur="1" fill="hold">
                                          <p:stCondLst>
                                            <p:cond delay="0"/>
                                          </p:stCondLst>
                                        </p:cTn>
                                        <p:tgtEl>
                                          <p:spTgt spid="271"/>
                                        </p:tgtEl>
                                        <p:attrNameLst>
                                          <p:attrName>style.visibility</p:attrName>
                                        </p:attrNameLst>
                                      </p:cBhvr>
                                      <p:to>
                                        <p:strVal val="visible"/>
                                      </p:to>
                                    </p:set>
                                    <p:anim calcmode="lin" valueType="num">
                                      <p:cBhvr additive="base">
                                        <p:cTn id="111" dur="500" fill="hold"/>
                                        <p:tgtEl>
                                          <p:spTgt spid="271"/>
                                        </p:tgtEl>
                                        <p:attrNameLst>
                                          <p:attrName>ppt_x</p:attrName>
                                        </p:attrNameLst>
                                      </p:cBhvr>
                                      <p:tavLst>
                                        <p:tav tm="0">
                                          <p:val>
                                            <p:strVal val="0-#ppt_w/2"/>
                                          </p:val>
                                        </p:tav>
                                        <p:tav tm="100000">
                                          <p:val>
                                            <p:strVal val="#ppt_x"/>
                                          </p:val>
                                        </p:tav>
                                      </p:tavLst>
                                    </p:anim>
                                    <p:anim calcmode="lin" valueType="num">
                                      <p:cBhvr additive="base">
                                        <p:cTn id="112" dur="500" fill="hold"/>
                                        <p:tgtEl>
                                          <p:spTgt spid="271"/>
                                        </p:tgtEl>
                                        <p:attrNameLst>
                                          <p:attrName>ppt_y</p:attrName>
                                        </p:attrNameLst>
                                      </p:cBhvr>
                                      <p:tavLst>
                                        <p:tav tm="0">
                                          <p:val>
                                            <p:strVal val="#ppt_y"/>
                                          </p:val>
                                        </p:tav>
                                        <p:tav tm="100000">
                                          <p:val>
                                            <p:strVal val="#ppt_y"/>
                                          </p:val>
                                        </p:tav>
                                      </p:tavLst>
                                    </p:anim>
                                  </p:childTnLst>
                                </p:cTn>
                              </p:par>
                              <p:par>
                                <p:cTn id="113" presetID="2" presetClass="entr" presetSubtype="8" fill="hold" nodeType="withEffect">
                                  <p:stCondLst>
                                    <p:cond delay="0"/>
                                  </p:stCondLst>
                                  <p:childTnLst>
                                    <p:set>
                                      <p:cBhvr>
                                        <p:cTn id="114" dur="1" fill="hold">
                                          <p:stCondLst>
                                            <p:cond delay="0"/>
                                          </p:stCondLst>
                                        </p:cTn>
                                        <p:tgtEl>
                                          <p:spTgt spid="282"/>
                                        </p:tgtEl>
                                        <p:attrNameLst>
                                          <p:attrName>style.visibility</p:attrName>
                                        </p:attrNameLst>
                                      </p:cBhvr>
                                      <p:to>
                                        <p:strVal val="visible"/>
                                      </p:to>
                                    </p:set>
                                    <p:anim calcmode="lin" valueType="num">
                                      <p:cBhvr additive="base">
                                        <p:cTn id="115" dur="500" fill="hold"/>
                                        <p:tgtEl>
                                          <p:spTgt spid="282"/>
                                        </p:tgtEl>
                                        <p:attrNameLst>
                                          <p:attrName>ppt_x</p:attrName>
                                        </p:attrNameLst>
                                      </p:cBhvr>
                                      <p:tavLst>
                                        <p:tav tm="0">
                                          <p:val>
                                            <p:strVal val="0-#ppt_w/2"/>
                                          </p:val>
                                        </p:tav>
                                        <p:tav tm="100000">
                                          <p:val>
                                            <p:strVal val="#ppt_x"/>
                                          </p:val>
                                        </p:tav>
                                      </p:tavLst>
                                    </p:anim>
                                    <p:anim calcmode="lin" valueType="num">
                                      <p:cBhvr additive="base">
                                        <p:cTn id="116" dur="500" fill="hold"/>
                                        <p:tgtEl>
                                          <p:spTgt spid="282"/>
                                        </p:tgtEl>
                                        <p:attrNameLst>
                                          <p:attrName>ppt_y</p:attrName>
                                        </p:attrNameLst>
                                      </p:cBhvr>
                                      <p:tavLst>
                                        <p:tav tm="0">
                                          <p:val>
                                            <p:strVal val="#ppt_y"/>
                                          </p:val>
                                        </p:tav>
                                        <p:tav tm="100000">
                                          <p:val>
                                            <p:strVal val="#ppt_y"/>
                                          </p:val>
                                        </p:tav>
                                      </p:tavLst>
                                    </p:anim>
                                  </p:childTnLst>
                                </p:cTn>
                              </p:par>
                              <p:par>
                                <p:cTn id="117" presetID="2" presetClass="entr" presetSubtype="2" fill="hold" nodeType="withEffect">
                                  <p:stCondLst>
                                    <p:cond delay="0"/>
                                  </p:stCondLst>
                                  <p:childTnLst>
                                    <p:set>
                                      <p:cBhvr>
                                        <p:cTn id="118" dur="1" fill="hold">
                                          <p:stCondLst>
                                            <p:cond delay="0"/>
                                          </p:stCondLst>
                                        </p:cTn>
                                        <p:tgtEl>
                                          <p:spTgt spid="29"/>
                                        </p:tgtEl>
                                        <p:attrNameLst>
                                          <p:attrName>style.visibility</p:attrName>
                                        </p:attrNameLst>
                                      </p:cBhvr>
                                      <p:to>
                                        <p:strVal val="visible"/>
                                      </p:to>
                                    </p:set>
                                    <p:anim calcmode="lin" valueType="num">
                                      <p:cBhvr additive="base">
                                        <p:cTn id="119" dur="500" fill="hold"/>
                                        <p:tgtEl>
                                          <p:spTgt spid="29"/>
                                        </p:tgtEl>
                                        <p:attrNameLst>
                                          <p:attrName>ppt_x</p:attrName>
                                        </p:attrNameLst>
                                      </p:cBhvr>
                                      <p:tavLst>
                                        <p:tav tm="0">
                                          <p:val>
                                            <p:strVal val="1+#ppt_w/2"/>
                                          </p:val>
                                        </p:tav>
                                        <p:tav tm="100000">
                                          <p:val>
                                            <p:strVal val="#ppt_x"/>
                                          </p:val>
                                        </p:tav>
                                      </p:tavLst>
                                    </p:anim>
                                    <p:anim calcmode="lin" valueType="num">
                                      <p:cBhvr additive="base">
                                        <p:cTn id="120"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animBg="1"/>
      <p:bldP spid="184" grpId="0" animBg="1"/>
      <p:bldP spid="197" grpId="0" animBg="1"/>
      <p:bldP spid="201" grpId="0" animBg="1"/>
      <p:bldP spid="202" grpId="0" animBg="1"/>
      <p:bldP spid="155" grpId="0" animBg="1"/>
      <p:bldP spid="157" grpId="0" animBg="1"/>
      <p:bldP spid="162" grpId="0" animBg="1"/>
      <p:bldP spid="163" grpId="0" animBg="1"/>
      <p:bldP spid="164" grpId="0" animBg="1"/>
      <p:bldP spid="15" grpId="0" animBg="1"/>
      <p:bldP spid="18" grpId="0" animBg="1"/>
      <p:bldP spid="66" grpId="0"/>
      <p:bldP spid="52" grpId="0"/>
      <p:bldP spid="53" grpId="0"/>
      <p:bldP spid="54" grpId="0"/>
      <p:bldP spid="5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AI Executive Briefing Agenda</a:t>
            </a:r>
          </a:p>
        </p:txBody>
      </p:sp>
      <p:graphicFrame>
        <p:nvGraphicFramePr>
          <p:cNvPr id="7" name="Table 6">
            <a:extLst>
              <a:ext uri="{FF2B5EF4-FFF2-40B4-BE49-F238E27FC236}">
                <a16:creationId xmlns:a16="http://schemas.microsoft.com/office/drawing/2014/main" id="{508FD397-EE69-446E-B08E-82C57E18D1B4}"/>
              </a:ext>
            </a:extLst>
          </p:cNvPr>
          <p:cNvGraphicFramePr>
            <a:graphicFrameLocks noGrp="1"/>
          </p:cNvGraphicFramePr>
          <p:nvPr>
            <p:extLst>
              <p:ext uri="{D42A27DB-BD31-4B8C-83A1-F6EECF244321}">
                <p14:modId xmlns:p14="http://schemas.microsoft.com/office/powerpoint/2010/main" val="698490614"/>
              </p:ext>
            </p:extLst>
          </p:nvPr>
        </p:nvGraphicFramePr>
        <p:xfrm>
          <a:off x="584200" y="1335616"/>
          <a:ext cx="11607800" cy="4991100"/>
        </p:xfrm>
        <a:graphic>
          <a:graphicData uri="http://schemas.openxmlformats.org/drawingml/2006/table">
            <a:tbl>
              <a:tblPr firstRow="1" bandRow="1"/>
              <a:tblGrid>
                <a:gridCol w="1811787">
                  <a:extLst>
                    <a:ext uri="{9D8B030D-6E8A-4147-A177-3AD203B41FA5}">
                      <a16:colId xmlns:a16="http://schemas.microsoft.com/office/drawing/2014/main" val="161082250"/>
                    </a:ext>
                  </a:extLst>
                </a:gridCol>
                <a:gridCol w="2215770">
                  <a:extLst>
                    <a:ext uri="{9D8B030D-6E8A-4147-A177-3AD203B41FA5}">
                      <a16:colId xmlns:a16="http://schemas.microsoft.com/office/drawing/2014/main" val="1437725911"/>
                    </a:ext>
                  </a:extLst>
                </a:gridCol>
                <a:gridCol w="7580243">
                  <a:extLst>
                    <a:ext uri="{9D8B030D-6E8A-4147-A177-3AD203B41FA5}">
                      <a16:colId xmlns:a16="http://schemas.microsoft.com/office/drawing/2014/main" val="1514147123"/>
                    </a:ext>
                  </a:extLst>
                </a:gridCol>
              </a:tblGrid>
              <a:tr h="370840">
                <a:tc>
                  <a:txBody>
                    <a:bodyPr/>
                    <a:lstStyle/>
                    <a:p>
                      <a:pPr algn="l"/>
                      <a:r>
                        <a:rPr lang="en-US" sz="2000" dirty="0">
                          <a:solidFill>
                            <a:schemeClr val="bg1"/>
                          </a:solidFill>
                          <a:latin typeface="+mj-lt"/>
                        </a:rPr>
                        <a:t>9-9:45am</a:t>
                      </a:r>
                    </a:p>
                  </a:txBody>
                  <a:tcPr marL="109728" marR="109728" marT="91440" marB="91440" anchor="ctr">
                    <a:lnL w="6350" cap="flat" cmpd="sng" algn="ctr">
                      <a:noFill/>
                      <a:prstDash val="sysDot"/>
                      <a:round/>
                      <a:headEnd type="none" w="med" len="med"/>
                      <a:tailEnd type="none" w="med" len="med"/>
                    </a:lnL>
                    <a:lnR w="6350" cap="flat" cmpd="sng" algn="ctr">
                      <a:noFill/>
                      <a:prstDash val="solid"/>
                      <a:round/>
                      <a:headEnd type="none" w="med" len="med"/>
                      <a:tailEnd type="none" w="med" len="med"/>
                    </a:lnR>
                    <a:lnT w="6350" cap="flat" cmpd="sng" algn="ctr">
                      <a:noFill/>
                      <a:prstDash val="sysDot"/>
                      <a:round/>
                      <a:headEnd type="none" w="med" len="med"/>
                      <a:tailEnd type="none" w="med" len="med"/>
                    </a:lnT>
                    <a:lnB w="6350" cap="flat" cmpd="sng" algn="ctr">
                      <a:noFill/>
                      <a:prstDash val="sysDot"/>
                      <a:round/>
                      <a:headEnd type="none" w="med" len="med"/>
                      <a:tailEnd type="none" w="med" len="med"/>
                    </a:lnB>
                    <a:solidFill>
                      <a:schemeClr val="tx2"/>
                    </a:solidFill>
                  </a:tcPr>
                </a:tc>
                <a:tc>
                  <a:txBody>
                    <a:bodyPr/>
                    <a:lstStyle/>
                    <a:p>
                      <a:pPr algn="l"/>
                      <a:r>
                        <a:rPr lang="en-US" sz="1800" dirty="0">
                          <a:solidFill>
                            <a:schemeClr val="accent1"/>
                          </a:solidFill>
                          <a:latin typeface="+mj-lt"/>
                        </a:rPr>
                        <a:t>Why AI with Microsoft?</a:t>
                      </a:r>
                    </a:p>
                  </a:txBody>
                  <a:tcPr marL="109728" marR="109728" marT="91440" marB="91440" anchor="ctr">
                    <a:lnL w="6350" cap="flat" cmpd="sng" algn="ctr">
                      <a:noFill/>
                      <a:prstDash val="solid"/>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noFill/>
                      <a:prstDash val="sysDot"/>
                      <a:round/>
                      <a:headEnd type="none" w="med" len="med"/>
                      <a:tailEnd type="none" w="med" len="med"/>
                    </a:lnT>
                    <a:lnB w="6350" cap="flat" cmpd="sng" algn="ctr">
                      <a:noFill/>
                      <a:prstDash val="sysDot"/>
                      <a:round/>
                      <a:headEnd type="none" w="med" len="med"/>
                      <a:tailEnd type="none" w="med" len="med"/>
                    </a:lnB>
                    <a:solidFill>
                      <a:schemeClr val="bg1">
                        <a:lumMod val="95000"/>
                      </a:schemeClr>
                    </a:solidFill>
                  </a:tcPr>
                </a:tc>
                <a:tc>
                  <a:txBody>
                    <a:bodyPr/>
                    <a:lstStyle/>
                    <a:p>
                      <a:pPr marL="219075" indent="-219075" algn="l">
                        <a:spcAft>
                          <a:spcPts val="900"/>
                        </a:spcAft>
                        <a:buFont typeface="Arial" panose="020B0604020202020204" pitchFamily="34" charset="0"/>
                        <a:buChar char="•"/>
                      </a:pPr>
                      <a:r>
                        <a:rPr lang="en-US" sz="1600" dirty="0">
                          <a:solidFill>
                            <a:schemeClr val="tx1"/>
                          </a:solidFill>
                        </a:rPr>
                        <a:t>Overview Microsoft AI</a:t>
                      </a:r>
                    </a:p>
                    <a:p>
                      <a:pPr marL="219075" indent="-219075" algn="l">
                        <a:spcAft>
                          <a:spcPts val="900"/>
                        </a:spcAft>
                        <a:buFont typeface="Arial" panose="020B0604020202020204" pitchFamily="34" charset="0"/>
                        <a:buChar char="•"/>
                      </a:pPr>
                      <a:r>
                        <a:rPr lang="en-US" sz="1600" dirty="0">
                          <a:solidFill>
                            <a:schemeClr val="tx1"/>
                          </a:solidFill>
                        </a:rPr>
                        <a:t>AI Maturity &amp; Strategy Across the Enterprise</a:t>
                      </a:r>
                    </a:p>
                    <a:p>
                      <a:pPr marL="219075" indent="-219075" algn="l">
                        <a:spcAft>
                          <a:spcPts val="900"/>
                        </a:spcAft>
                        <a:buFont typeface="Arial" panose="020B0604020202020204" pitchFamily="34" charset="0"/>
                        <a:buChar char="•"/>
                      </a:pPr>
                      <a:r>
                        <a:rPr lang="en-US" sz="1600" dirty="0">
                          <a:solidFill>
                            <a:schemeClr val="tx1"/>
                          </a:solidFill>
                        </a:rPr>
                        <a:t>Show Impact from AI Investments Quickly</a:t>
                      </a:r>
                      <a:endParaRPr lang="en-US" sz="1800" dirty="0">
                        <a:solidFill>
                          <a:schemeClr val="tx1"/>
                        </a:solidFill>
                        <a:latin typeface="+mj-lt"/>
                      </a:endParaRPr>
                    </a:p>
                    <a:p>
                      <a:pPr marL="219075" indent="-219075" algn="l">
                        <a:spcAft>
                          <a:spcPts val="900"/>
                        </a:spcAft>
                        <a:buFont typeface="Arial" panose="020B0604020202020204" pitchFamily="34" charset="0"/>
                        <a:buChar char="•"/>
                      </a:pPr>
                      <a:r>
                        <a:rPr lang="en-US" sz="1600" dirty="0">
                          <a:solidFill>
                            <a:schemeClr val="tx1"/>
                          </a:solidFill>
                        </a:rPr>
                        <a:t>Quick AI Persona Empowerment Demos</a:t>
                      </a:r>
                    </a:p>
                  </a:txBody>
                  <a:tcPr marL="109728" marR="109728" marT="91440" marB="91440" anchor="ctr">
                    <a:lnL w="6350" cap="flat" cmpd="sng" algn="ctr">
                      <a:solidFill>
                        <a:schemeClr val="bg1">
                          <a:lumMod val="65000"/>
                        </a:schemeClr>
                      </a:solidFill>
                      <a:prstDash val="sysDot"/>
                      <a:round/>
                      <a:headEnd type="none" w="med" len="med"/>
                      <a:tailEnd type="none" w="med" len="med"/>
                    </a:lnL>
                    <a:lnR w="6350" cap="flat" cmpd="sng" algn="ctr">
                      <a:noFill/>
                      <a:prstDash val="sysDot"/>
                      <a:round/>
                      <a:headEnd type="none" w="med" len="med"/>
                      <a:tailEnd type="none" w="med" len="med"/>
                    </a:lnR>
                    <a:lnT w="6350" cap="flat" cmpd="sng" algn="ctr">
                      <a:noFill/>
                      <a:prstDash val="sysDot"/>
                      <a:round/>
                      <a:headEnd type="none" w="med" len="med"/>
                      <a:tailEnd type="none" w="med" len="med"/>
                    </a:lnT>
                    <a:lnB w="6350" cap="flat" cmpd="sng" algn="ctr">
                      <a:no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296977657"/>
                  </a:ext>
                </a:extLst>
              </a:tr>
              <a:tr h="370840">
                <a:tc>
                  <a:txBody>
                    <a:bodyPr/>
                    <a:lstStyle/>
                    <a:p>
                      <a:pPr algn="l"/>
                      <a:r>
                        <a:rPr lang="en-US" sz="2000" dirty="0">
                          <a:solidFill>
                            <a:schemeClr val="bg1"/>
                          </a:solidFill>
                          <a:latin typeface="+mj-lt"/>
                        </a:rPr>
                        <a:t>9:45-10:45am</a:t>
                      </a:r>
                    </a:p>
                  </a:txBody>
                  <a:tcPr marL="109728" marR="109728" marT="91440" marB="91440" anchor="ctr">
                    <a:lnL w="6350" cap="flat" cmpd="sng" algn="ctr">
                      <a:noFill/>
                      <a:prstDash val="sysDot"/>
                      <a:round/>
                      <a:headEnd type="none" w="med" len="med"/>
                      <a:tailEnd type="none" w="med" len="med"/>
                    </a:lnL>
                    <a:lnR w="6350" cap="flat" cmpd="sng" algn="ctr">
                      <a:noFill/>
                      <a:prstDash val="solid"/>
                      <a:round/>
                      <a:headEnd type="none" w="med" len="med"/>
                      <a:tailEnd type="none" w="med" len="med"/>
                    </a:lnR>
                    <a:lnT w="6350" cap="flat" cmpd="sng" algn="ctr">
                      <a:noFill/>
                      <a:prstDash val="sysDot"/>
                      <a:round/>
                      <a:headEnd type="none" w="med" len="med"/>
                      <a:tailEnd type="none" w="med" len="med"/>
                    </a:lnT>
                    <a:lnB w="6350" cap="flat" cmpd="sng" algn="ctr">
                      <a:noFill/>
                      <a:prstDash val="sysDot"/>
                      <a:round/>
                      <a:headEnd type="none" w="med" len="med"/>
                      <a:tailEnd type="none" w="med" len="med"/>
                    </a:lnB>
                    <a:solidFill>
                      <a:schemeClr val="tx2"/>
                    </a:solidFill>
                  </a:tcPr>
                </a:tc>
                <a:tc>
                  <a:txBody>
                    <a:bodyPr/>
                    <a:lstStyle/>
                    <a:p>
                      <a:pPr algn="l"/>
                      <a:r>
                        <a:rPr lang="en-US" sz="1800" dirty="0">
                          <a:solidFill>
                            <a:schemeClr val="accent1"/>
                          </a:solidFill>
                          <a:latin typeface="+mj-lt"/>
                        </a:rPr>
                        <a:t>The How: Bringing AI to Life in Financial Services</a:t>
                      </a:r>
                    </a:p>
                  </a:txBody>
                  <a:tcPr marL="109728" marR="109728" marT="91440" marB="91440" anchor="ctr">
                    <a:lnL w="6350" cap="flat" cmpd="sng" algn="ctr">
                      <a:noFill/>
                      <a:prstDash val="solid"/>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noFill/>
                      <a:prstDash val="sysDot"/>
                      <a:round/>
                      <a:headEnd type="none" w="med" len="med"/>
                      <a:tailEnd type="none" w="med" len="med"/>
                    </a:lnT>
                    <a:lnB w="6350" cap="flat" cmpd="sng" algn="ctr">
                      <a:noFill/>
                      <a:prstDash val="sysDot"/>
                      <a:round/>
                      <a:headEnd type="none" w="med" len="med"/>
                      <a:tailEnd type="none" w="med" len="med"/>
                    </a:lnB>
                    <a:solidFill>
                      <a:schemeClr val="bg1">
                        <a:lumMod val="95000"/>
                      </a:schemeClr>
                    </a:solidFill>
                  </a:tcPr>
                </a:tc>
                <a:tc>
                  <a:txBody>
                    <a:bodyPr/>
                    <a:lstStyle/>
                    <a:p>
                      <a:pPr marL="219075" lvl="1" indent="-219075" algn="l" defTabSz="932742" rtl="0" eaLnBrk="1" latinLnBrk="0" hangingPunct="1">
                        <a:spcAft>
                          <a:spcPts val="900"/>
                        </a:spcAft>
                        <a:buFont typeface="Arial" panose="020B0604020202020204" pitchFamily="34" charset="0"/>
                        <a:buChar char="•"/>
                      </a:pPr>
                      <a:r>
                        <a:rPr lang="en-US" sz="1600" kern="1200" dirty="0">
                          <a:solidFill>
                            <a:schemeClr val="tx1"/>
                          </a:solidFill>
                          <a:latin typeface="+mn-lt"/>
                          <a:ea typeface="+mn-ea"/>
                          <a:cs typeface="+mn-cs"/>
                        </a:rPr>
                        <a:t>AI Financial Services Key Trends and Customer Profiles</a:t>
                      </a:r>
                    </a:p>
                    <a:p>
                      <a:pPr marL="219075" lvl="1" indent="-219075" algn="l" defTabSz="932742" rtl="0" eaLnBrk="1" latinLnBrk="0" hangingPunct="1">
                        <a:spcAft>
                          <a:spcPts val="900"/>
                        </a:spcAft>
                        <a:buFont typeface="Arial" panose="020B0604020202020204" pitchFamily="34" charset="0"/>
                        <a:buChar char="•"/>
                      </a:pPr>
                      <a:r>
                        <a:rPr lang="en-US" sz="1600" kern="1200" dirty="0">
                          <a:solidFill>
                            <a:schemeClr val="tx1"/>
                          </a:solidFill>
                          <a:latin typeface="+mn-lt"/>
                          <a:ea typeface="+mn-ea"/>
                          <a:cs typeface="+mn-cs"/>
                        </a:rPr>
                        <a:t>AI &amp; Financial Data</a:t>
                      </a:r>
                    </a:p>
                    <a:p>
                      <a:pPr marL="219075" marR="0" lvl="1" indent="-219075" algn="l" defTabSz="932742" rtl="0" eaLnBrk="1" fontAlgn="auto" latinLnBrk="0" hangingPunct="1">
                        <a:lnSpc>
                          <a:spcPct val="100000"/>
                        </a:lnSpc>
                        <a:spcBef>
                          <a:spcPts val="0"/>
                        </a:spcBef>
                        <a:spcAft>
                          <a:spcPts val="900"/>
                        </a:spcAft>
                        <a:buClrTx/>
                        <a:buSzTx/>
                        <a:buFont typeface="Arial" panose="020B0604020202020204" pitchFamily="34" charset="0"/>
                        <a:buChar char="•"/>
                        <a:tabLst/>
                        <a:defRPr/>
                      </a:pPr>
                      <a:r>
                        <a:rPr lang="en-US" sz="1600" kern="1200" dirty="0">
                          <a:solidFill>
                            <a:schemeClr val="tx1"/>
                          </a:solidFill>
                          <a:latin typeface="+mn-lt"/>
                          <a:ea typeface="+mn-ea"/>
                          <a:cs typeface="+mn-cs"/>
                        </a:rPr>
                        <a:t>Extracting Financial Data Insights using Machine Learning (Demo)</a:t>
                      </a:r>
                    </a:p>
                    <a:p>
                      <a:pPr marL="219075" lvl="1" indent="-219075" algn="l" defTabSz="932742" rtl="0" eaLnBrk="1" latinLnBrk="0" hangingPunct="1">
                        <a:spcAft>
                          <a:spcPts val="900"/>
                        </a:spcAft>
                        <a:buFont typeface="Arial" panose="020B0604020202020204" pitchFamily="34" charset="0"/>
                        <a:buChar char="•"/>
                      </a:pPr>
                      <a:r>
                        <a:rPr lang="en-US" sz="1600" kern="1200" dirty="0">
                          <a:solidFill>
                            <a:schemeClr val="tx1"/>
                          </a:solidFill>
                          <a:latin typeface="+mn-lt"/>
                          <a:ea typeface="+mn-ea"/>
                          <a:cs typeface="+mn-cs"/>
                        </a:rPr>
                        <a:t>Business Decision Validation with AI</a:t>
                      </a:r>
                    </a:p>
                    <a:p>
                      <a:pPr marL="219075" lvl="1" indent="-219075" algn="l" defTabSz="932742" rtl="0" eaLnBrk="1" latinLnBrk="0" hangingPunct="1">
                        <a:spcAft>
                          <a:spcPts val="900"/>
                        </a:spcAft>
                        <a:buFont typeface="Arial" panose="020B0604020202020204" pitchFamily="34" charset="0"/>
                        <a:buChar char="•"/>
                      </a:pPr>
                      <a:r>
                        <a:rPr lang="en-US" sz="1600" kern="1200" dirty="0">
                          <a:solidFill>
                            <a:schemeClr val="tx1"/>
                          </a:solidFill>
                          <a:latin typeface="+mn-lt"/>
                          <a:ea typeface="+mn-ea"/>
                          <a:cs typeface="+mn-cs"/>
                        </a:rPr>
                        <a:t>AI Assisted Solutions: Financial Data Mortgage Workflow (Demo)</a:t>
                      </a:r>
                      <a:endParaRPr lang="en-US" sz="1800" dirty="0">
                        <a:solidFill>
                          <a:schemeClr val="tx1"/>
                        </a:solidFill>
                        <a:latin typeface="+mj-lt"/>
                      </a:endParaRPr>
                    </a:p>
                  </a:txBody>
                  <a:tcPr marL="109728" marR="109728" marT="91440" marB="91440" anchor="ctr">
                    <a:lnL w="6350" cap="flat" cmpd="sng" algn="ctr">
                      <a:solidFill>
                        <a:schemeClr val="bg1">
                          <a:lumMod val="65000"/>
                        </a:schemeClr>
                      </a:solidFill>
                      <a:prstDash val="sysDot"/>
                      <a:round/>
                      <a:headEnd type="none" w="med" len="med"/>
                      <a:tailEnd type="none" w="med" len="med"/>
                    </a:lnL>
                    <a:lnR w="6350" cap="flat" cmpd="sng" algn="ctr">
                      <a:noFill/>
                      <a:prstDash val="sysDot"/>
                      <a:round/>
                      <a:headEnd type="none" w="med" len="med"/>
                      <a:tailEnd type="none" w="med" len="med"/>
                    </a:lnR>
                    <a:lnT w="6350" cap="flat" cmpd="sng" algn="ctr">
                      <a:noFill/>
                      <a:prstDash val="sysDot"/>
                      <a:round/>
                      <a:headEnd type="none" w="med" len="med"/>
                      <a:tailEnd type="none" w="med" len="med"/>
                    </a:lnT>
                    <a:lnB w="6350" cap="flat" cmpd="sng" algn="ctr">
                      <a:no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1038914231"/>
                  </a:ext>
                </a:extLst>
              </a:tr>
              <a:tr h="370840">
                <a:tc gridSpan="3">
                  <a:txBody>
                    <a:bodyPr/>
                    <a:lstStyle/>
                    <a:p>
                      <a:pPr algn="l"/>
                      <a:r>
                        <a:rPr lang="en-US" sz="2000" dirty="0">
                          <a:solidFill>
                            <a:schemeClr val="accent1"/>
                          </a:solidFill>
                          <a:latin typeface="+mj-lt"/>
                        </a:rPr>
                        <a:t>Break 10:45-11:15am</a:t>
                      </a:r>
                    </a:p>
                  </a:txBody>
                  <a:tcPr marL="109728" marR="109728" marT="91440" marB="91440" anchor="ctr">
                    <a:lnL w="6350" cap="flat" cmpd="sng" algn="ctr">
                      <a:noFill/>
                      <a:prstDash val="sysDot"/>
                      <a:round/>
                      <a:headEnd type="none" w="med" len="med"/>
                      <a:tailEnd type="none" w="med" len="med"/>
                    </a:lnL>
                    <a:lnR w="6350" cap="flat" cmpd="sng" algn="ctr">
                      <a:noFill/>
                      <a:prstDash val="sysDot"/>
                      <a:round/>
                      <a:headEnd type="none" w="med" len="med"/>
                      <a:tailEnd type="none" w="med" len="med"/>
                    </a:lnR>
                    <a:lnT w="6350" cap="flat" cmpd="sng" algn="ctr">
                      <a:noFill/>
                      <a:prstDash val="sysDot"/>
                      <a:round/>
                      <a:headEnd type="none" w="med" len="med"/>
                      <a:tailEnd type="none" w="med" len="med"/>
                    </a:lnT>
                    <a:lnB w="6350" cap="flat" cmpd="sng" algn="ctr">
                      <a:noFill/>
                      <a:prstDash val="sysDot"/>
                      <a:round/>
                      <a:headEnd type="none" w="med" len="med"/>
                      <a:tailEnd type="none" w="med" len="med"/>
                    </a:lnB>
                    <a:solidFill>
                      <a:schemeClr val="bg2">
                        <a:lumMod val="90000"/>
                      </a:schemeClr>
                    </a:solidFill>
                  </a:tcPr>
                </a:tc>
                <a:tc hMerge="1">
                  <a:txBody>
                    <a:bodyPr/>
                    <a:lstStyle/>
                    <a:p>
                      <a:pPr algn="l"/>
                      <a:endParaRPr lang="en-US" dirty="0"/>
                    </a:p>
                  </a:txBody>
                  <a:tcPr marL="73152" marR="73152" marT="36576" marB="36576"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619654199"/>
                  </a:ext>
                </a:extLst>
              </a:tr>
              <a:tr h="370840">
                <a:tc>
                  <a:txBody>
                    <a:bodyPr/>
                    <a:lstStyle/>
                    <a:p>
                      <a:pPr algn="l"/>
                      <a:r>
                        <a:rPr lang="en-US" sz="2000" dirty="0">
                          <a:solidFill>
                            <a:schemeClr val="bg1"/>
                          </a:solidFill>
                          <a:latin typeface="+mj-lt"/>
                        </a:rPr>
                        <a:t>11:15-11:45am</a:t>
                      </a:r>
                    </a:p>
                  </a:txBody>
                  <a:tcPr marL="109728" marR="109728" marT="91440" marB="91440" anchor="ctr">
                    <a:lnL w="6350" cap="flat" cmpd="sng" algn="ctr">
                      <a:noFill/>
                      <a:prstDash val="sysDot"/>
                      <a:round/>
                      <a:headEnd type="none" w="med" len="med"/>
                      <a:tailEnd type="none" w="med" len="med"/>
                    </a:lnL>
                    <a:lnR w="6350" cap="flat" cmpd="sng" algn="ctr">
                      <a:noFill/>
                      <a:prstDash val="solid"/>
                      <a:round/>
                      <a:headEnd type="none" w="med" len="med"/>
                      <a:tailEnd type="none" w="med" len="med"/>
                    </a:lnR>
                    <a:lnT w="6350" cap="flat" cmpd="sng" algn="ctr">
                      <a:noFill/>
                      <a:prstDash val="sysDot"/>
                      <a:round/>
                      <a:headEnd type="none" w="med" len="med"/>
                      <a:tailEnd type="none" w="med" len="med"/>
                    </a:lnT>
                    <a:lnB w="6350" cap="flat" cmpd="sng" algn="ctr">
                      <a:noFill/>
                      <a:prstDash val="sysDot"/>
                      <a:round/>
                      <a:headEnd type="none" w="med" len="med"/>
                      <a:tailEnd type="none" w="med" len="med"/>
                    </a:lnB>
                    <a:solidFill>
                      <a:schemeClr val="tx2"/>
                    </a:solidFill>
                  </a:tcPr>
                </a:tc>
                <a:tc>
                  <a:txBody>
                    <a:bodyPr/>
                    <a:lstStyle/>
                    <a:p>
                      <a:pPr marL="0" algn="l" defTabSz="932742" rtl="0" eaLnBrk="1" latinLnBrk="0" hangingPunct="1"/>
                      <a:r>
                        <a:rPr lang="en-US" sz="1800" kern="1200" dirty="0">
                          <a:solidFill>
                            <a:schemeClr val="accent1"/>
                          </a:solidFill>
                          <a:latin typeface="+mj-lt"/>
                          <a:ea typeface="+mn-ea"/>
                          <a:cs typeface="+mn-cs"/>
                        </a:rPr>
                        <a:t>AI Activation </a:t>
                      </a:r>
                      <a:br>
                        <a:rPr lang="en-US" sz="1800" kern="1200" dirty="0">
                          <a:solidFill>
                            <a:schemeClr val="accent1"/>
                          </a:solidFill>
                          <a:latin typeface="+mj-lt"/>
                          <a:ea typeface="+mn-ea"/>
                          <a:cs typeface="+mn-cs"/>
                        </a:rPr>
                      </a:br>
                      <a:r>
                        <a:rPr lang="en-US" sz="1800" kern="1200" dirty="0">
                          <a:solidFill>
                            <a:schemeClr val="accent1"/>
                          </a:solidFill>
                          <a:latin typeface="+mj-lt"/>
                          <a:ea typeface="+mn-ea"/>
                          <a:cs typeface="+mn-cs"/>
                        </a:rPr>
                        <a:t>&amp; Q&amp;A</a:t>
                      </a:r>
                    </a:p>
                  </a:txBody>
                  <a:tcPr marL="109728" marR="109728" marT="91440" marB="91440" anchor="ctr">
                    <a:lnL w="6350" cap="flat" cmpd="sng" algn="ctr">
                      <a:noFill/>
                      <a:prstDash val="solid"/>
                      <a:round/>
                      <a:headEnd type="none" w="med" len="med"/>
                      <a:tailEnd type="none" w="med" len="med"/>
                    </a:lnL>
                    <a:lnR w="6350" cap="flat" cmpd="sng" algn="ctr">
                      <a:solidFill>
                        <a:schemeClr val="bg1">
                          <a:lumMod val="65000"/>
                        </a:schemeClr>
                      </a:solidFill>
                      <a:prstDash val="sysDot"/>
                      <a:round/>
                      <a:headEnd type="none" w="med" len="med"/>
                      <a:tailEnd type="none" w="med" len="med"/>
                    </a:lnR>
                    <a:lnT w="6350" cap="flat" cmpd="sng" algn="ctr">
                      <a:noFill/>
                      <a:prstDash val="sysDot"/>
                      <a:round/>
                      <a:headEnd type="none" w="med" len="med"/>
                      <a:tailEnd type="none" w="med" len="med"/>
                    </a:lnT>
                    <a:lnB w="6350" cap="flat" cmpd="sng" algn="ctr">
                      <a:noFill/>
                      <a:prstDash val="sysDot"/>
                      <a:round/>
                      <a:headEnd type="none" w="med" len="med"/>
                      <a:tailEnd type="none" w="med" len="med"/>
                    </a:lnB>
                    <a:solidFill>
                      <a:schemeClr val="bg1">
                        <a:lumMod val="95000"/>
                      </a:schemeClr>
                    </a:solidFill>
                  </a:tcPr>
                </a:tc>
                <a:tc>
                  <a:txBody>
                    <a:bodyPr/>
                    <a:lstStyle/>
                    <a:p>
                      <a:pPr marL="219075" lvl="1" indent="-219075" algn="l" defTabSz="932742" rtl="0" eaLnBrk="1" latinLnBrk="0" hangingPunct="1">
                        <a:spcAft>
                          <a:spcPts val="900"/>
                        </a:spcAft>
                        <a:buFont typeface="Arial" panose="020B0604020202020204" pitchFamily="34" charset="0"/>
                        <a:buChar char="•"/>
                      </a:pPr>
                      <a:r>
                        <a:rPr lang="en-US" sz="1600" kern="1200" dirty="0">
                          <a:solidFill>
                            <a:schemeClr val="tx1"/>
                          </a:solidFill>
                          <a:latin typeface="+mn-lt"/>
                          <a:ea typeface="+mn-ea"/>
                          <a:cs typeface="+mn-cs"/>
                        </a:rPr>
                        <a:t>AI Executive &amp; Get Started Resources</a:t>
                      </a:r>
                    </a:p>
                    <a:p>
                      <a:pPr marL="219075" lvl="1" indent="-219075" algn="l" defTabSz="932742" rtl="0" eaLnBrk="1" latinLnBrk="0" hangingPunct="1">
                        <a:spcAft>
                          <a:spcPts val="900"/>
                        </a:spcAft>
                        <a:buFont typeface="Arial" panose="020B0604020202020204" pitchFamily="34" charset="0"/>
                        <a:buChar char="•"/>
                      </a:pPr>
                      <a:r>
                        <a:rPr lang="en-US" sz="1600" kern="1200" dirty="0">
                          <a:solidFill>
                            <a:schemeClr val="tx1"/>
                          </a:solidFill>
                          <a:latin typeface="+mn-lt"/>
                          <a:ea typeface="+mn-ea"/>
                          <a:cs typeface="+mn-cs"/>
                        </a:rPr>
                        <a:t>AI Accelerator</a:t>
                      </a:r>
                    </a:p>
                    <a:p>
                      <a:pPr marL="219075" lvl="1" indent="-219075" algn="l" defTabSz="932742" rtl="0" eaLnBrk="1" latinLnBrk="0" hangingPunct="1">
                        <a:spcAft>
                          <a:spcPts val="900"/>
                        </a:spcAft>
                        <a:buFont typeface="Arial" panose="020B0604020202020204" pitchFamily="34" charset="0"/>
                        <a:buChar char="•"/>
                      </a:pPr>
                      <a:r>
                        <a:rPr lang="en-US" sz="1600" kern="1200" dirty="0">
                          <a:solidFill>
                            <a:schemeClr val="tx1"/>
                          </a:solidFill>
                          <a:latin typeface="+mn-lt"/>
                          <a:ea typeface="+mn-ea"/>
                          <a:cs typeface="+mn-cs"/>
                        </a:rPr>
                        <a:t>Q&amp;A</a:t>
                      </a:r>
                      <a:endParaRPr lang="en-US" sz="1800" kern="1200" dirty="0">
                        <a:solidFill>
                          <a:schemeClr val="tx1"/>
                        </a:solidFill>
                        <a:latin typeface="+mj-lt"/>
                        <a:ea typeface="+mn-ea"/>
                        <a:cs typeface="+mn-cs"/>
                      </a:endParaRPr>
                    </a:p>
                  </a:txBody>
                  <a:tcPr marL="109728" marR="109728" marT="91440" marB="91440" anchor="ctr">
                    <a:lnL w="6350" cap="flat" cmpd="sng" algn="ctr">
                      <a:solidFill>
                        <a:schemeClr val="bg1">
                          <a:lumMod val="65000"/>
                        </a:schemeClr>
                      </a:solidFill>
                      <a:prstDash val="sysDot"/>
                      <a:round/>
                      <a:headEnd type="none" w="med" len="med"/>
                      <a:tailEnd type="none" w="med" len="med"/>
                    </a:lnL>
                    <a:lnR w="6350" cap="flat" cmpd="sng" algn="ctr">
                      <a:noFill/>
                      <a:prstDash val="sysDot"/>
                      <a:round/>
                      <a:headEnd type="none" w="med" len="med"/>
                      <a:tailEnd type="none" w="med" len="med"/>
                    </a:lnR>
                    <a:lnT w="6350" cap="flat" cmpd="sng" algn="ctr">
                      <a:noFill/>
                      <a:prstDash val="sysDot"/>
                      <a:round/>
                      <a:headEnd type="none" w="med" len="med"/>
                      <a:tailEnd type="none" w="med" len="med"/>
                    </a:lnT>
                    <a:lnB w="6350" cap="flat" cmpd="sng" algn="ctr">
                      <a:no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3306679519"/>
                  </a:ext>
                </a:extLst>
              </a:tr>
            </a:tbl>
          </a:graphicData>
        </a:graphic>
      </p:graphicFrame>
      <p:cxnSp>
        <p:nvCxnSpPr>
          <p:cNvPr id="14" name="Straight Connector 13">
            <a:extLst>
              <a:ext uri="{FF2B5EF4-FFF2-40B4-BE49-F238E27FC236}">
                <a16:creationId xmlns:a16="http://schemas.microsoft.com/office/drawing/2014/main" id="{718348F7-C568-4DB6-BD11-165848891B98}"/>
              </a:ext>
            </a:extLst>
          </p:cNvPr>
          <p:cNvCxnSpPr>
            <a:cxnSpLocks/>
          </p:cNvCxnSpPr>
          <p:nvPr/>
        </p:nvCxnSpPr>
        <p:spPr>
          <a:xfrm>
            <a:off x="584200" y="2810181"/>
            <a:ext cx="11607800" cy="0"/>
          </a:xfrm>
          <a:prstGeom prst="line">
            <a:avLst/>
          </a:prstGeom>
          <a:ln w="12700">
            <a:solidFill>
              <a:schemeClr val="bg1">
                <a:lumMod val="65000"/>
              </a:schemeClr>
            </a:solidFill>
            <a:prstDash val="sysDot"/>
            <a:headEnd type="diamond" w="lg" len="lg"/>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C7438D5-6D25-4D68-85AE-3AEC47F05734}"/>
              </a:ext>
            </a:extLst>
          </p:cNvPr>
          <p:cNvCxnSpPr>
            <a:cxnSpLocks/>
          </p:cNvCxnSpPr>
          <p:nvPr/>
        </p:nvCxnSpPr>
        <p:spPr>
          <a:xfrm>
            <a:off x="584200" y="4690622"/>
            <a:ext cx="11607800" cy="0"/>
          </a:xfrm>
          <a:prstGeom prst="line">
            <a:avLst/>
          </a:prstGeom>
          <a:ln w="12700">
            <a:solidFill>
              <a:schemeClr val="bg1">
                <a:lumMod val="65000"/>
              </a:schemeClr>
            </a:solidFill>
            <a:prstDash val="sysDot"/>
            <a:headEnd type="diamond" w="lg" len="lg"/>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5BE2D33-C559-4CD3-A47F-932C556CBAE2}"/>
              </a:ext>
            </a:extLst>
          </p:cNvPr>
          <p:cNvCxnSpPr>
            <a:cxnSpLocks/>
          </p:cNvCxnSpPr>
          <p:nvPr/>
        </p:nvCxnSpPr>
        <p:spPr>
          <a:xfrm>
            <a:off x="584200" y="5990610"/>
            <a:ext cx="11607800" cy="0"/>
          </a:xfrm>
          <a:prstGeom prst="line">
            <a:avLst/>
          </a:prstGeom>
          <a:ln w="12700">
            <a:solidFill>
              <a:schemeClr val="bg1">
                <a:lumMod val="65000"/>
              </a:schemeClr>
            </a:solidFill>
            <a:prstDash val="sysDot"/>
            <a:headEnd type="diamond" w="lg" len="lg"/>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0B7288-AF9E-9045-9003-F4FE5FD2DD31}"/>
              </a:ext>
            </a:extLst>
          </p:cNvPr>
          <p:cNvSpPr>
            <a:spLocks noGrp="1"/>
          </p:cNvSpPr>
          <p:nvPr>
            <p:ph type="title"/>
          </p:nvPr>
        </p:nvSpPr>
        <p:spPr>
          <a:xfrm>
            <a:off x="585216" y="1703628"/>
            <a:ext cx="10795208" cy="1828193"/>
          </a:xfrm>
        </p:spPr>
        <p:txBody>
          <a:bodyPr/>
          <a:lstStyle/>
          <a:p>
            <a:r>
              <a:rPr lang="en-US" dirty="0">
                <a:solidFill>
                  <a:srgbClr val="00BCF2"/>
                </a:solidFill>
              </a:rPr>
              <a:t>DEMO</a:t>
            </a:r>
            <a:br>
              <a:rPr lang="en-US" dirty="0"/>
            </a:br>
            <a:r>
              <a:rPr lang="en-US" dirty="0"/>
              <a:t>AI Assisted Solutions -</a:t>
            </a:r>
            <a:br>
              <a:rPr lang="en-US" dirty="0"/>
            </a:br>
            <a:r>
              <a:rPr lang="en-US" dirty="0"/>
              <a:t>Financial Data Mortgage Workflow</a:t>
            </a:r>
            <a:br>
              <a:rPr lang="en-US" dirty="0"/>
            </a:br>
            <a:r>
              <a:rPr lang="en-US" sz="2400" dirty="0"/>
              <a:t>https://neu-demo-knowledge-mining-wb.azurewebsites.net/</a:t>
            </a:r>
          </a:p>
        </p:txBody>
      </p:sp>
    </p:spTree>
    <p:extLst>
      <p:ext uri="{BB962C8B-B14F-4D97-AF65-F5344CB8AC3E}">
        <p14:creationId xmlns:p14="http://schemas.microsoft.com/office/powerpoint/2010/main" val="310753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EE3E9CFF-2F91-1041-B021-2C0B8B56666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6"/>
          <p:cNvSpPr>
            <a:spLocks noGrp="1"/>
          </p:cNvSpPr>
          <p:nvPr>
            <p:ph type="title"/>
          </p:nvPr>
        </p:nvSpPr>
        <p:spPr>
          <a:xfrm>
            <a:off x="403126" y="2875002"/>
            <a:ext cx="5692874" cy="2215991"/>
          </a:xfrm>
        </p:spPr>
        <p:txBody>
          <a:bodyPr/>
          <a:lstStyle/>
          <a:p>
            <a:r>
              <a:rPr lang="en-US" dirty="0"/>
              <a:t>Literature Resources</a:t>
            </a:r>
            <a:br>
              <a:rPr lang="en-US" dirty="0"/>
            </a:br>
            <a:br>
              <a:rPr lang="en-US" dirty="0"/>
            </a:br>
            <a:br>
              <a:rPr lang="en-US" dirty="0"/>
            </a:br>
            <a:endParaRPr lang="en-US" dirty="0">
              <a:solidFill>
                <a:schemeClr val="bg2">
                  <a:lumMod val="50000"/>
                </a:schemeClr>
              </a:solidFill>
            </a:endParaRPr>
          </a:p>
        </p:txBody>
      </p:sp>
    </p:spTree>
    <p:extLst>
      <p:ext uri="{BB962C8B-B14F-4D97-AF65-F5344CB8AC3E}">
        <p14:creationId xmlns:p14="http://schemas.microsoft.com/office/powerpoint/2010/main" val="1032213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12BE3CD-1977-114A-8481-EC7CC394EC94}"/>
              </a:ext>
            </a:extLst>
          </p:cNvPr>
          <p:cNvSpPr txBox="1">
            <a:spLocks/>
          </p:cNvSpPr>
          <p:nvPr/>
        </p:nvSpPr>
        <p:spPr>
          <a:xfrm>
            <a:off x="583956" y="153637"/>
            <a:ext cx="11332816"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r>
              <a:rPr lang="en-IN" dirty="0">
                <a:solidFill>
                  <a:srgbClr val="1A1A1A"/>
                </a:solidFill>
              </a:rPr>
              <a:t>Executive Book Resources</a:t>
            </a:r>
            <a:br>
              <a:rPr lang="en-IN" dirty="0">
                <a:solidFill>
                  <a:srgbClr val="1A1A1A"/>
                </a:solidFill>
              </a:rPr>
            </a:br>
            <a:endParaRPr lang="en-IN" dirty="0">
              <a:solidFill>
                <a:srgbClr val="1A1A1A"/>
              </a:solidFill>
              <a:latin typeface="Segoe UI Semilight" panose="020B04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1A00CF3B-AEFB-414A-99D5-A12FCA3B3A7B}"/>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V="1">
            <a:off x="8425137" y="-21586"/>
            <a:ext cx="3757576" cy="2421478"/>
          </a:xfrm>
          <a:prstGeom prst="rect">
            <a:avLst/>
          </a:prstGeom>
        </p:spPr>
      </p:pic>
      <p:pic>
        <p:nvPicPr>
          <p:cNvPr id="1026" name="Picture 2" descr="https://images-na.ssl-images-amazon.com/images/I/41iErnLQEWL._SX329_BO1,204,203,200_.jpg">
            <a:extLst>
              <a:ext uri="{FF2B5EF4-FFF2-40B4-BE49-F238E27FC236}">
                <a16:creationId xmlns:a16="http://schemas.microsoft.com/office/drawing/2014/main" id="{18DE1C0F-F570-3541-92C6-A0DEF37CF437}"/>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83956" y="1040943"/>
            <a:ext cx="1619417" cy="244135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9513DA5-E6EC-7649-A4F0-BFBFA6BAC7DB}"/>
              </a:ext>
            </a:extLst>
          </p:cNvPr>
          <p:cNvSpPr txBox="1"/>
          <p:nvPr/>
        </p:nvSpPr>
        <p:spPr>
          <a:xfrm>
            <a:off x="2346592" y="1040274"/>
            <a:ext cx="2875403" cy="2215991"/>
          </a:xfrm>
          <a:prstGeom prst="rect">
            <a:avLst/>
          </a:prstGeom>
          <a:noFill/>
        </p:spPr>
        <p:txBody>
          <a:bodyPr wrap="square" lIns="0" tIns="0" rIns="0" bIns="0" rtlCol="0">
            <a:spAutoFit/>
          </a:bodyPr>
          <a:lstStyle/>
          <a:p>
            <a:pPr algn="l"/>
            <a:r>
              <a:rPr lang="en-US" sz="1800" b="1" dirty="0">
                <a:gradFill>
                  <a:gsLst>
                    <a:gs pos="2917">
                      <a:schemeClr val="tx1"/>
                    </a:gs>
                    <a:gs pos="30000">
                      <a:schemeClr val="tx1"/>
                    </a:gs>
                  </a:gsLst>
                  <a:lin ang="5400000" scaled="0"/>
                </a:gradFill>
              </a:rPr>
              <a:t>“Thinking in Bets”</a:t>
            </a:r>
          </a:p>
          <a:p>
            <a:pPr algn="l"/>
            <a:r>
              <a:rPr lang="en-US" sz="1800" b="1" dirty="0">
                <a:gradFill>
                  <a:gsLst>
                    <a:gs pos="2917">
                      <a:schemeClr val="tx1"/>
                    </a:gs>
                    <a:gs pos="30000">
                      <a:schemeClr val="tx1"/>
                    </a:gs>
                  </a:gsLst>
                  <a:lin ang="5400000" scaled="0"/>
                </a:gradFill>
              </a:rPr>
              <a:t>Annie Duke</a:t>
            </a:r>
          </a:p>
          <a:p>
            <a:pPr algn="l"/>
            <a:r>
              <a:rPr lang="en-US" sz="1800" dirty="0">
                <a:gradFill>
                  <a:gsLst>
                    <a:gs pos="2917">
                      <a:schemeClr val="tx1"/>
                    </a:gs>
                    <a:gs pos="30000">
                      <a:schemeClr val="tx1"/>
                    </a:gs>
                  </a:gsLst>
                  <a:lin ang="5400000" scaled="0"/>
                </a:gradFill>
              </a:rPr>
              <a:t>Excellent book about decision theory.  AI and mathematics are not used nor mentioned.  Understand how decisions can be validated (provided by AI DSS).</a:t>
            </a:r>
          </a:p>
        </p:txBody>
      </p:sp>
      <p:pic>
        <p:nvPicPr>
          <p:cNvPr id="1028" name="Picture 4" descr="https://images-na.ssl-images-amazon.com/images/I/515Td-%2BWrHL._SX379_BO1,204,203,200_.jpg">
            <a:extLst>
              <a:ext uri="{FF2B5EF4-FFF2-40B4-BE49-F238E27FC236}">
                <a16:creationId xmlns:a16="http://schemas.microsoft.com/office/drawing/2014/main" id="{D23FC5FA-0337-9C41-9478-006DFCD4D43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39332" y="3689927"/>
            <a:ext cx="1864041" cy="244135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C52600C-7F23-C549-B593-86E572CC4A75}"/>
              </a:ext>
            </a:extLst>
          </p:cNvPr>
          <p:cNvSpPr txBox="1"/>
          <p:nvPr/>
        </p:nvSpPr>
        <p:spPr>
          <a:xfrm>
            <a:off x="2346590" y="3689927"/>
            <a:ext cx="3469885" cy="2215991"/>
          </a:xfrm>
          <a:prstGeom prst="rect">
            <a:avLst/>
          </a:prstGeom>
          <a:noFill/>
        </p:spPr>
        <p:txBody>
          <a:bodyPr wrap="square" lIns="0" tIns="0" rIns="0" bIns="0" rtlCol="0">
            <a:spAutoFit/>
          </a:bodyPr>
          <a:lstStyle/>
          <a:p>
            <a:pPr algn="l"/>
            <a:r>
              <a:rPr lang="en-US" sz="1800" b="1" dirty="0">
                <a:gradFill>
                  <a:gsLst>
                    <a:gs pos="2917">
                      <a:schemeClr val="tx1"/>
                    </a:gs>
                    <a:gs pos="30000">
                      <a:schemeClr val="tx1"/>
                    </a:gs>
                  </a:gsLst>
                  <a:lin ang="5400000" scaled="0"/>
                </a:gradFill>
              </a:rPr>
              <a:t>“Data Science for Business”</a:t>
            </a:r>
          </a:p>
          <a:p>
            <a:pPr algn="l"/>
            <a:r>
              <a:rPr lang="en-US" sz="1800" b="1" dirty="0">
                <a:gradFill>
                  <a:gsLst>
                    <a:gs pos="2917">
                      <a:schemeClr val="tx1"/>
                    </a:gs>
                    <a:gs pos="30000">
                      <a:schemeClr val="tx1"/>
                    </a:gs>
                  </a:gsLst>
                  <a:lin ang="5400000" scaled="0"/>
                </a:gradFill>
              </a:rPr>
              <a:t>Foster Provost</a:t>
            </a:r>
          </a:p>
          <a:p>
            <a:pPr algn="l"/>
            <a:r>
              <a:rPr lang="en-US" sz="1800" dirty="0">
                <a:gradFill>
                  <a:gsLst>
                    <a:gs pos="2917">
                      <a:schemeClr val="tx1"/>
                    </a:gs>
                    <a:gs pos="30000">
                      <a:schemeClr val="tx1"/>
                    </a:gs>
                  </a:gsLst>
                  <a:lin ang="5400000" scaled="0"/>
                </a:gradFill>
              </a:rPr>
              <a:t>Great resource for technical leader (execs) looking to understand practical data science.  Book covers ”business” scenarios seen in data science.  Some formulas and light math is used.</a:t>
            </a:r>
          </a:p>
        </p:txBody>
      </p:sp>
      <p:pic>
        <p:nvPicPr>
          <p:cNvPr id="1030" name="Picture 6" descr="https://images-na.ssl-images-amazon.com/images/I/51OVLPSPKfL._SX331_BO1,204,203,200_.jpg">
            <a:extLst>
              <a:ext uri="{FF2B5EF4-FFF2-40B4-BE49-F238E27FC236}">
                <a16:creationId xmlns:a16="http://schemas.microsoft.com/office/drawing/2014/main" id="{E77AF112-583A-8047-ADF6-F0B177187D78}"/>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378829" y="1040274"/>
            <a:ext cx="1594079" cy="238872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F8A6BEB-FD3F-944B-ACCD-04FF67315C96}"/>
              </a:ext>
            </a:extLst>
          </p:cNvPr>
          <p:cNvSpPr txBox="1"/>
          <p:nvPr/>
        </p:nvSpPr>
        <p:spPr>
          <a:xfrm>
            <a:off x="8182085" y="1040273"/>
            <a:ext cx="3464249" cy="2492990"/>
          </a:xfrm>
          <a:prstGeom prst="rect">
            <a:avLst/>
          </a:prstGeom>
          <a:noFill/>
        </p:spPr>
        <p:txBody>
          <a:bodyPr wrap="square" lIns="0" tIns="0" rIns="0" bIns="0" rtlCol="0">
            <a:spAutoFit/>
          </a:bodyPr>
          <a:lstStyle/>
          <a:p>
            <a:pPr algn="l"/>
            <a:r>
              <a:rPr lang="en-US" sz="1800" b="1" dirty="0">
                <a:gradFill>
                  <a:gsLst>
                    <a:gs pos="2917">
                      <a:schemeClr val="tx1"/>
                    </a:gs>
                    <a:gs pos="30000">
                      <a:schemeClr val="tx1"/>
                    </a:gs>
                  </a:gsLst>
                  <a:lin ang="5400000" scaled="0"/>
                </a:gradFill>
              </a:rPr>
              <a:t>“Infonomics”</a:t>
            </a:r>
          </a:p>
          <a:p>
            <a:pPr algn="l"/>
            <a:r>
              <a:rPr lang="en-US" sz="1800" b="1" dirty="0">
                <a:gradFill>
                  <a:gsLst>
                    <a:gs pos="2917">
                      <a:schemeClr val="tx1"/>
                    </a:gs>
                    <a:gs pos="30000">
                      <a:schemeClr val="tx1"/>
                    </a:gs>
                  </a:gsLst>
                  <a:lin ang="5400000" scaled="0"/>
                </a:gradFill>
              </a:rPr>
              <a:t>Douglas Laney</a:t>
            </a:r>
          </a:p>
          <a:p>
            <a:pPr algn="l"/>
            <a:r>
              <a:rPr lang="en-US" sz="1800" dirty="0">
                <a:gradFill>
                  <a:gsLst>
                    <a:gs pos="2917">
                      <a:schemeClr val="tx1"/>
                    </a:gs>
                    <a:gs pos="30000">
                      <a:schemeClr val="tx1"/>
                    </a:gs>
                  </a:gsLst>
                  <a:lin ang="5400000" scaled="0"/>
                </a:gradFill>
              </a:rPr>
              <a:t>A core part of AI &amp; ML is data and algorithms.  This business focused resource helps executives understand howto craft a data strategy and be ready to layer over AI.</a:t>
            </a:r>
          </a:p>
          <a:p>
            <a:pPr algn="l"/>
            <a:endParaRPr lang="en-US" sz="1800" dirty="0">
              <a:gradFill>
                <a:gsLst>
                  <a:gs pos="2917">
                    <a:schemeClr val="tx1"/>
                  </a:gs>
                  <a:gs pos="30000">
                    <a:schemeClr val="tx1"/>
                  </a:gs>
                </a:gsLst>
                <a:lin ang="5400000" scaled="0"/>
              </a:gradFill>
            </a:endParaRPr>
          </a:p>
        </p:txBody>
      </p:sp>
      <p:pic>
        <p:nvPicPr>
          <p:cNvPr id="1032" name="Picture 8" descr="The Theory That Would Not Die: How Bayes' Rule Cracked the Enigma Code, Hunted Down Russian Submarines, and Emerged Triumphant from Two Centuries of Controversy by [McGrayne, Sharon Bertsch]">
            <a:extLst>
              <a:ext uri="{FF2B5EF4-FFF2-40B4-BE49-F238E27FC236}">
                <a16:creationId xmlns:a16="http://schemas.microsoft.com/office/drawing/2014/main" id="{7359CC2F-E1A4-5145-8CC1-49E87DC38EF3}"/>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108867" y="3659080"/>
            <a:ext cx="1864041" cy="247220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A69AC1A-42F6-1C4B-8A0F-B661A1D274FA}"/>
              </a:ext>
            </a:extLst>
          </p:cNvPr>
          <p:cNvSpPr txBox="1"/>
          <p:nvPr/>
        </p:nvSpPr>
        <p:spPr>
          <a:xfrm>
            <a:off x="8182085" y="3659080"/>
            <a:ext cx="3847851" cy="2769989"/>
          </a:xfrm>
          <a:prstGeom prst="rect">
            <a:avLst/>
          </a:prstGeom>
          <a:noFill/>
        </p:spPr>
        <p:txBody>
          <a:bodyPr wrap="square" lIns="0" tIns="0" rIns="0" bIns="0" rtlCol="0">
            <a:spAutoFit/>
          </a:bodyPr>
          <a:lstStyle/>
          <a:p>
            <a:pPr algn="l"/>
            <a:r>
              <a:rPr lang="en-US" sz="1800" b="1" dirty="0">
                <a:gradFill>
                  <a:gsLst>
                    <a:gs pos="2917">
                      <a:schemeClr val="tx1"/>
                    </a:gs>
                    <a:gs pos="30000">
                      <a:schemeClr val="tx1"/>
                    </a:gs>
                  </a:gsLst>
                  <a:lin ang="5400000" scaled="0"/>
                </a:gradFill>
              </a:rPr>
              <a:t>“The Theory that Would Note Die”</a:t>
            </a:r>
          </a:p>
          <a:p>
            <a:pPr algn="l"/>
            <a:r>
              <a:rPr lang="en-US" sz="1800" b="1" dirty="0">
                <a:gradFill>
                  <a:gsLst>
                    <a:gs pos="2917">
                      <a:schemeClr val="tx1"/>
                    </a:gs>
                    <a:gs pos="30000">
                      <a:schemeClr val="tx1"/>
                    </a:gs>
                  </a:gsLst>
                  <a:lin ang="5400000" scaled="0"/>
                </a:gradFill>
              </a:rPr>
              <a:t>Sharon McGrayne</a:t>
            </a:r>
          </a:p>
          <a:p>
            <a:pPr algn="l"/>
            <a:r>
              <a:rPr lang="en-US" sz="1800" dirty="0">
                <a:gradFill>
                  <a:gsLst>
                    <a:gs pos="2917">
                      <a:schemeClr val="tx1"/>
                    </a:gs>
                    <a:gs pos="30000">
                      <a:schemeClr val="tx1"/>
                    </a:gs>
                  </a:gsLst>
                  <a:lin ang="5400000" scaled="0"/>
                </a:gradFill>
              </a:rPr>
              <a:t>Great book for technical executives that covers a few historical scenarios and how Bayes’ rule was used to solve it.  Without using math or formulas, it conveys to the reader how ML algorithms “can work” to arrive at solutions. </a:t>
            </a:r>
          </a:p>
          <a:p>
            <a:pPr algn="l"/>
            <a:endParaRPr lang="en-US" sz="1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7200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C2A694-CD8C-4CFD-ACC3-83DA1CF5102C}"/>
              </a:ext>
            </a:extLst>
          </p:cNvPr>
          <p:cNvSpPr/>
          <p:nvPr/>
        </p:nvSpPr>
        <p:spPr>
          <a:xfrm>
            <a:off x="559340" y="2921169"/>
            <a:ext cx="4260714" cy="1015663"/>
          </a:xfrm>
          <a:prstGeom prst="rect">
            <a:avLst/>
          </a:prstGeom>
        </p:spPr>
        <p:txBody>
          <a:bodyPr wrap="square">
            <a:spAutoFit/>
          </a:bodyPr>
          <a:lstStyle/>
          <a:p>
            <a:r>
              <a:rPr lang="en-US" sz="6000" dirty="0">
                <a:latin typeface="+mj-lt"/>
              </a:rPr>
              <a:t>Thank you!</a:t>
            </a:r>
          </a:p>
        </p:txBody>
      </p:sp>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989901" y="2084130"/>
            <a:ext cx="10691769" cy="1846659"/>
          </a:xfrm>
        </p:spPr>
        <p:txBody>
          <a:bodyPr/>
          <a:lstStyle/>
          <a:p>
            <a:r>
              <a:rPr lang="en-US" sz="4000" dirty="0"/>
              <a:t>Bart Czernicki</a:t>
            </a:r>
            <a:br>
              <a:rPr lang="en-US" sz="4000" dirty="0"/>
            </a:br>
            <a:r>
              <a:rPr lang="en-US" sz="4000" dirty="0"/>
              <a:t>Technical Architect – Advanced Analytics &amp; AI</a:t>
            </a:r>
          </a:p>
        </p:txBody>
      </p:sp>
      <p:sp>
        <p:nvSpPr>
          <p:cNvPr id="2" name="Rectangle 1">
            <a:extLst>
              <a:ext uri="{FF2B5EF4-FFF2-40B4-BE49-F238E27FC236}">
                <a16:creationId xmlns:a16="http://schemas.microsoft.com/office/drawing/2014/main" id="{1A510EDD-6E2E-D74F-AA70-E8897FF6FAF2}"/>
              </a:ext>
            </a:extLst>
          </p:cNvPr>
          <p:cNvSpPr/>
          <p:nvPr/>
        </p:nvSpPr>
        <p:spPr>
          <a:xfrm>
            <a:off x="910206" y="3534333"/>
            <a:ext cx="6408918" cy="1200329"/>
          </a:xfrm>
          <a:prstGeom prst="rect">
            <a:avLst/>
          </a:prstGeom>
        </p:spPr>
        <p:txBody>
          <a:bodyPr wrap="square">
            <a:spAutoFit/>
          </a:bodyPr>
          <a:lstStyle/>
          <a:p>
            <a:r>
              <a:rPr lang="en-US" sz="2400" b="1" dirty="0">
                <a:solidFill>
                  <a:srgbClr val="222222"/>
                </a:solidFill>
                <a:latin typeface="Segoe UI Symbol" panose="020B0502040204020203" pitchFamily="34" charset="0"/>
                <a:ea typeface="Segoe UI Symbol" panose="020B0502040204020203" pitchFamily="34" charset="0"/>
              </a:rPr>
              <a:t>baczerni@microsoft.com</a:t>
            </a:r>
          </a:p>
          <a:p>
            <a:r>
              <a:rPr lang="en-US" sz="2400" b="1" dirty="0">
                <a:solidFill>
                  <a:srgbClr val="222222"/>
                </a:solidFill>
                <a:latin typeface="Segoe UI Symbol" panose="020B0502040204020203" pitchFamily="34" charset="0"/>
                <a:ea typeface="Segoe UI Symbol" panose="020B0502040204020203" pitchFamily="34" charset="0"/>
              </a:rPr>
              <a:t>@bartczernicki</a:t>
            </a:r>
          </a:p>
          <a:p>
            <a:r>
              <a:rPr lang="en-US" sz="2400" b="1" dirty="0">
                <a:solidFill>
                  <a:schemeClr val="accent1"/>
                </a:solidFill>
                <a:latin typeface="Segoe UI Symbol" panose="020B0502040204020203" pitchFamily="34" charset="0"/>
                <a:ea typeface="Segoe UI Symbol" panose="020B0502040204020203" pitchFamily="34" charset="0"/>
              </a:rPr>
              <a:t>https://www.linkedin.com/in/bartczernicki</a:t>
            </a:r>
          </a:p>
        </p:txBody>
      </p:sp>
      <p:cxnSp>
        <p:nvCxnSpPr>
          <p:cNvPr id="8" name="Straight Connector 7">
            <a:extLst>
              <a:ext uri="{FF2B5EF4-FFF2-40B4-BE49-F238E27FC236}">
                <a16:creationId xmlns:a16="http://schemas.microsoft.com/office/drawing/2014/main" id="{F52D9722-35B2-DC47-8396-4C92F6B0DD87}"/>
              </a:ext>
            </a:extLst>
          </p:cNvPr>
          <p:cNvCxnSpPr>
            <a:cxnSpLocks/>
          </p:cNvCxnSpPr>
          <p:nvPr/>
        </p:nvCxnSpPr>
        <p:spPr>
          <a:xfrm>
            <a:off x="1082180" y="3374558"/>
            <a:ext cx="10441463" cy="0"/>
          </a:xfrm>
          <a:prstGeom prst="line">
            <a:avLst/>
          </a:prstGeom>
          <a:ln w="12700">
            <a:solidFill>
              <a:schemeClr val="bg1">
                <a:lumMod val="65000"/>
              </a:schemeClr>
            </a:solidFill>
            <a:prstDash val="sysDot"/>
            <a:headEnd type="diamond" w="lg" len="lg"/>
            <a:tailEnd type="none" w="lg" len="med"/>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E61D026-95D6-F141-A023-DDF34D13EF35}"/>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V="1">
            <a:off x="8425137" y="-21586"/>
            <a:ext cx="3757576" cy="2421478"/>
          </a:xfrm>
          <a:prstGeom prst="rect">
            <a:avLst/>
          </a:prstGeom>
        </p:spPr>
      </p:pic>
    </p:spTree>
    <p:extLst>
      <p:ext uri="{BB962C8B-B14F-4D97-AF65-F5344CB8AC3E}">
        <p14:creationId xmlns:p14="http://schemas.microsoft.com/office/powerpoint/2010/main" val="1249290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EE3E9CFF-2F91-1041-B021-2C0B8B56666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6"/>
          <p:cNvSpPr>
            <a:spLocks noGrp="1"/>
          </p:cNvSpPr>
          <p:nvPr>
            <p:ph type="title"/>
          </p:nvPr>
        </p:nvSpPr>
        <p:spPr>
          <a:xfrm>
            <a:off x="403126" y="2875002"/>
            <a:ext cx="5692874" cy="1107996"/>
          </a:xfrm>
        </p:spPr>
        <p:txBody>
          <a:bodyPr/>
          <a:lstStyle/>
          <a:p>
            <a:r>
              <a:rPr lang="en-US" dirty="0"/>
              <a:t>Why AI?</a:t>
            </a:r>
            <a:br>
              <a:rPr lang="en-US" dirty="0"/>
            </a:br>
            <a:r>
              <a:rPr lang="en-US" dirty="0"/>
              <a:t>Why AI With Microsoft?</a:t>
            </a:r>
          </a:p>
        </p:txBody>
      </p:sp>
    </p:spTree>
    <p:extLst>
      <p:ext uri="{BB962C8B-B14F-4D97-AF65-F5344CB8AC3E}">
        <p14:creationId xmlns:p14="http://schemas.microsoft.com/office/powerpoint/2010/main" val="92166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age result for artificial intelligence">
            <a:extLst>
              <a:ext uri="{FF2B5EF4-FFF2-40B4-BE49-F238E27FC236}">
                <a16:creationId xmlns:a16="http://schemas.microsoft.com/office/drawing/2014/main" id="{9BB5BCBA-6D30-1B4A-8D91-37AD5C860AFE}"/>
              </a:ext>
            </a:extLst>
          </p:cNvPr>
          <p:cNvPicPr>
            <a:picLocks noChangeAspect="1" noChangeArrowheads="1"/>
          </p:cNvPicPr>
          <p:nvPr/>
        </p:nvPicPr>
        <p:blipFill rotWithShape="1">
          <a:blip r:embed="rId3" cstate="email">
            <a:clrChange>
              <a:clrFrom>
                <a:srgbClr val="F0F0F0"/>
              </a:clrFrom>
              <a:clrTo>
                <a:srgbClr val="F0F0F0">
                  <a:alpha val="0"/>
                </a:srgbClr>
              </a:clrTo>
            </a:clrChange>
            <a:extLst>
              <a:ext uri="{28A0092B-C50C-407E-A947-70E740481C1C}">
                <a14:useLocalDpi xmlns:a14="http://schemas.microsoft.com/office/drawing/2010/main"/>
              </a:ext>
            </a:extLst>
          </a:blip>
          <a:srcRect/>
          <a:stretch/>
        </p:blipFill>
        <p:spPr bwMode="auto">
          <a:xfrm>
            <a:off x="6272482" y="1170041"/>
            <a:ext cx="5652214" cy="568747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A510EDD-6E2E-D74F-AA70-E8897FF6FAF2}"/>
              </a:ext>
            </a:extLst>
          </p:cNvPr>
          <p:cNvSpPr/>
          <p:nvPr/>
        </p:nvSpPr>
        <p:spPr>
          <a:xfrm>
            <a:off x="179169" y="1539617"/>
            <a:ext cx="6408918" cy="1323439"/>
          </a:xfrm>
          <a:prstGeom prst="rect">
            <a:avLst/>
          </a:prstGeom>
        </p:spPr>
        <p:txBody>
          <a:bodyPr wrap="square">
            <a:spAutoFit/>
          </a:bodyPr>
          <a:lstStyle/>
          <a:p>
            <a:r>
              <a:rPr lang="en-US" sz="2000" b="1" dirty="0">
                <a:solidFill>
                  <a:srgbClr val="1A1A1A"/>
                </a:solidFill>
                <a:latin typeface="Arial" panose="020B0604020202020204" pitchFamily="34" charset="0"/>
              </a:rPr>
              <a:t>Artificial Intelligence</a:t>
            </a:r>
            <a:r>
              <a:rPr lang="en-US" sz="2000" dirty="0">
                <a:solidFill>
                  <a:srgbClr val="1A1A1A"/>
                </a:solidFill>
                <a:latin typeface="Arial" panose="020B0604020202020204" pitchFamily="34" charset="0"/>
              </a:rPr>
              <a:t> (</a:t>
            </a:r>
            <a:r>
              <a:rPr lang="en-US" sz="2000" b="1" dirty="0">
                <a:solidFill>
                  <a:srgbClr val="1A1A1A"/>
                </a:solidFill>
                <a:latin typeface="Arial" panose="020B0604020202020204" pitchFamily="34" charset="0"/>
              </a:rPr>
              <a:t>AI</a:t>
            </a:r>
            <a:r>
              <a:rPr lang="en-US" sz="2000" dirty="0">
                <a:solidFill>
                  <a:srgbClr val="1A1A1A"/>
                </a:solidFill>
                <a:latin typeface="Arial" panose="020B0604020202020204" pitchFamily="34" charset="0"/>
              </a:rPr>
              <a:t>), sometimes called </a:t>
            </a:r>
            <a:r>
              <a:rPr lang="en-US" sz="2000" b="1" dirty="0">
                <a:solidFill>
                  <a:srgbClr val="1A1A1A"/>
                </a:solidFill>
                <a:latin typeface="Arial" panose="020B0604020202020204" pitchFamily="34" charset="0"/>
              </a:rPr>
              <a:t>machine intelligence</a:t>
            </a:r>
            <a:r>
              <a:rPr lang="en-US" sz="2000" dirty="0">
                <a:solidFill>
                  <a:srgbClr val="1A1A1A"/>
                </a:solidFill>
                <a:latin typeface="Arial" panose="020B0604020202020204" pitchFamily="34" charset="0"/>
              </a:rPr>
              <a:t>, is intelligence demonstrated by machines, in contrast to the </a:t>
            </a:r>
            <a:r>
              <a:rPr lang="en-US" sz="2000" b="1" dirty="0">
                <a:solidFill>
                  <a:srgbClr val="1A1A1A"/>
                </a:solidFill>
                <a:latin typeface="Arial" panose="020B0604020202020204" pitchFamily="34" charset="0"/>
              </a:rPr>
              <a:t>natural intelligence</a:t>
            </a:r>
            <a:r>
              <a:rPr lang="en-US" sz="2000" dirty="0">
                <a:solidFill>
                  <a:srgbClr val="1A1A1A"/>
                </a:solidFill>
                <a:latin typeface="Arial" panose="020B0604020202020204" pitchFamily="34" charset="0"/>
              </a:rPr>
              <a:t> displayed by humans and animals</a:t>
            </a:r>
            <a:endParaRPr lang="en-US" sz="2000" dirty="0">
              <a:solidFill>
                <a:srgbClr val="1A1A1A"/>
              </a:solidFill>
            </a:endParaRPr>
          </a:p>
        </p:txBody>
      </p:sp>
      <p:sp>
        <p:nvSpPr>
          <p:cNvPr id="6" name="Rectangle 5">
            <a:extLst>
              <a:ext uri="{FF2B5EF4-FFF2-40B4-BE49-F238E27FC236}">
                <a16:creationId xmlns:a16="http://schemas.microsoft.com/office/drawing/2014/main" id="{23C32AD0-98DD-9D48-9B6E-771BFA43FCA8}"/>
              </a:ext>
            </a:extLst>
          </p:cNvPr>
          <p:cNvSpPr/>
          <p:nvPr/>
        </p:nvSpPr>
        <p:spPr>
          <a:xfrm>
            <a:off x="179169" y="3429000"/>
            <a:ext cx="6278058" cy="1938992"/>
          </a:xfrm>
          <a:prstGeom prst="rect">
            <a:avLst/>
          </a:prstGeom>
        </p:spPr>
        <p:txBody>
          <a:bodyPr wrap="square">
            <a:spAutoFit/>
          </a:bodyPr>
          <a:lstStyle/>
          <a:p>
            <a:r>
              <a:rPr lang="en-US" sz="2000" b="1" dirty="0">
                <a:solidFill>
                  <a:srgbClr val="1A1A1A"/>
                </a:solidFill>
                <a:latin typeface="Arial" panose="020B0604020202020204" pitchFamily="34" charset="0"/>
              </a:rPr>
              <a:t>Machine learning</a:t>
            </a:r>
            <a:r>
              <a:rPr lang="en-US" sz="2000" dirty="0">
                <a:solidFill>
                  <a:srgbClr val="1A1A1A"/>
                </a:solidFill>
                <a:latin typeface="Arial" panose="020B0604020202020204" pitchFamily="34" charset="0"/>
              </a:rPr>
              <a:t> (</a:t>
            </a:r>
            <a:r>
              <a:rPr lang="en-US" sz="2000" b="1" dirty="0">
                <a:solidFill>
                  <a:srgbClr val="1A1A1A"/>
                </a:solidFill>
                <a:latin typeface="Arial" panose="020B0604020202020204" pitchFamily="34" charset="0"/>
              </a:rPr>
              <a:t>ML</a:t>
            </a:r>
            <a:r>
              <a:rPr lang="en-US" sz="2000" dirty="0">
                <a:solidFill>
                  <a:srgbClr val="1A1A1A"/>
                </a:solidFill>
                <a:latin typeface="Arial" panose="020B0604020202020204" pitchFamily="34" charset="0"/>
              </a:rPr>
              <a:t>) is the scientific study of algorithms and statistical models that computer systems use to effectively perform a specific task without using explicit instructions, relying on patterns and inference instead. It is seen as a subset of artificial intelligence.</a:t>
            </a:r>
            <a:endParaRPr lang="en-US" sz="2000" dirty="0">
              <a:solidFill>
                <a:srgbClr val="1A1A1A"/>
              </a:solidFill>
            </a:endParaRPr>
          </a:p>
        </p:txBody>
      </p:sp>
      <p:sp>
        <p:nvSpPr>
          <p:cNvPr id="8" name="Title 1">
            <a:extLst>
              <a:ext uri="{FF2B5EF4-FFF2-40B4-BE49-F238E27FC236}">
                <a16:creationId xmlns:a16="http://schemas.microsoft.com/office/drawing/2014/main" id="{E12BE3CD-1977-114A-8481-EC7CC394EC94}"/>
              </a:ext>
            </a:extLst>
          </p:cNvPr>
          <p:cNvSpPr txBox="1">
            <a:spLocks/>
          </p:cNvSpPr>
          <p:nvPr/>
        </p:nvSpPr>
        <p:spPr>
          <a:xfrm>
            <a:off x="583956" y="153637"/>
            <a:ext cx="11332816"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r>
              <a:rPr lang="en-IN" dirty="0">
                <a:solidFill>
                  <a:srgbClr val="1A1A1A"/>
                </a:solidFill>
              </a:rPr>
              <a:t>Key AI &amp; ML Terms</a:t>
            </a:r>
            <a:br>
              <a:rPr lang="en-IN" dirty="0">
                <a:solidFill>
                  <a:srgbClr val="1A1A1A"/>
                </a:solidFill>
              </a:rPr>
            </a:br>
            <a:endParaRPr lang="en-IN" dirty="0">
              <a:solidFill>
                <a:srgbClr val="1A1A1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8529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BB50B51-D8C7-4E09-B2BF-35F9267DFFCE}"/>
              </a:ext>
            </a:extLst>
          </p:cNvPr>
          <p:cNvSpPr/>
          <p:nvPr/>
        </p:nvSpPr>
        <p:spPr>
          <a:xfrm>
            <a:off x="7286598" y="4780901"/>
            <a:ext cx="2973342" cy="1585049"/>
          </a:xfrm>
          <a:prstGeom prst="rect">
            <a:avLst/>
          </a:prstGeom>
        </p:spPr>
        <p:txBody>
          <a:bodyPr wrap="square">
            <a:spAutoFit/>
          </a:bodyPr>
          <a:lstStyle/>
          <a:p>
            <a:pPr algn="ctr"/>
            <a:r>
              <a:rPr lang="en-US" sz="1800" dirty="0">
                <a:solidFill>
                  <a:srgbClr val="004D86"/>
                </a:solidFill>
                <a:latin typeface="Segoe UI" panose="020B0502040204020203" pitchFamily="34" charset="0"/>
                <a:cs typeface="Segoe UI" panose="020B0502040204020203" pitchFamily="34" charset="0"/>
              </a:rPr>
              <a:t>Breakthrough Algorithms</a:t>
            </a:r>
          </a:p>
          <a:p>
            <a:endParaRPr lang="en-US" sz="1200" dirty="0">
              <a:latin typeface="Segoe UI" panose="020B0502040204020203" pitchFamily="34" charset="0"/>
              <a:cs typeface="Segoe UI" panose="020B0502040204020203" pitchFamily="34" charset="0"/>
            </a:endParaRPr>
          </a:p>
          <a:p>
            <a:r>
              <a:rPr lang="en-US" sz="1300" dirty="0">
                <a:latin typeface="Segoe UI" panose="020B0502040204020203" pitchFamily="34" charset="0"/>
                <a:cs typeface="Segoe UI" panose="020B0502040204020203" pitchFamily="34" charset="0"/>
              </a:rPr>
              <a:t>Advancements in applying sophisticated mathematics &amp; statistics has allowed algorithms tackle advanced tasks such a neural network training or complex simulations</a:t>
            </a:r>
            <a:endParaRPr lang="en-US" sz="1200" b="1" dirty="0">
              <a:latin typeface="Segoe UI" panose="020B0502040204020203" pitchFamily="34" charset="0"/>
              <a:cs typeface="Segoe UI" panose="020B0502040204020203" pitchFamily="34" charset="0"/>
            </a:endParaRPr>
          </a:p>
        </p:txBody>
      </p:sp>
      <p:sp>
        <p:nvSpPr>
          <p:cNvPr id="7" name="Rectangle 6">
            <a:extLst>
              <a:ext uri="{FF2B5EF4-FFF2-40B4-BE49-F238E27FC236}">
                <a16:creationId xmlns:a16="http://schemas.microsoft.com/office/drawing/2014/main" id="{202A0871-FCCF-400F-AFF1-D9A964AB5681}"/>
              </a:ext>
            </a:extLst>
          </p:cNvPr>
          <p:cNvSpPr/>
          <p:nvPr/>
        </p:nvSpPr>
        <p:spPr>
          <a:xfrm>
            <a:off x="4547503" y="4788595"/>
            <a:ext cx="2739095" cy="1569660"/>
          </a:xfrm>
          <a:prstGeom prst="rect">
            <a:avLst/>
          </a:prstGeom>
        </p:spPr>
        <p:txBody>
          <a:bodyPr wrap="square">
            <a:spAutoFit/>
          </a:bodyPr>
          <a:lstStyle/>
          <a:p>
            <a:pPr algn="ctr"/>
            <a:r>
              <a:rPr lang="en-US" sz="1800" dirty="0">
                <a:solidFill>
                  <a:srgbClr val="004D86"/>
                </a:solidFill>
                <a:latin typeface="Segoe UI" panose="020B0502040204020203" pitchFamily="34" charset="0"/>
                <a:cs typeface="Segoe UI" panose="020B0502040204020203" pitchFamily="34" charset="0"/>
              </a:rPr>
              <a:t>Massive Compute Power</a:t>
            </a:r>
          </a:p>
          <a:p>
            <a:endParaRPr lang="en-US" sz="1300" dirty="0">
              <a:latin typeface="Segoe UI" panose="020B0502040204020203" pitchFamily="34" charset="0"/>
              <a:cs typeface="Segoe UI" panose="020B0502040204020203" pitchFamily="34" charset="0"/>
            </a:endParaRPr>
          </a:p>
          <a:p>
            <a:r>
              <a:rPr lang="en-US" sz="1300" dirty="0">
                <a:latin typeface="Segoe UI" panose="020B0502040204020203" pitchFamily="34" charset="0"/>
                <a:cs typeface="Segoe UI" panose="020B0502040204020203" pitchFamily="34" charset="0"/>
              </a:rPr>
              <a:t>Availability of massive &amp; specialized compute resources (especially on the cloud) to process big data with specialized algorithms</a:t>
            </a:r>
          </a:p>
        </p:txBody>
      </p:sp>
      <p:sp>
        <p:nvSpPr>
          <p:cNvPr id="5" name="Rectangle 4">
            <a:extLst>
              <a:ext uri="{FF2B5EF4-FFF2-40B4-BE49-F238E27FC236}">
                <a16:creationId xmlns:a16="http://schemas.microsoft.com/office/drawing/2014/main" id="{50834D71-D7A7-4DCE-9A65-B51D67F60E8F}"/>
              </a:ext>
            </a:extLst>
          </p:cNvPr>
          <p:cNvSpPr/>
          <p:nvPr/>
        </p:nvSpPr>
        <p:spPr>
          <a:xfrm>
            <a:off x="1992775" y="4796290"/>
            <a:ext cx="2421268" cy="1569660"/>
          </a:xfrm>
          <a:prstGeom prst="rect">
            <a:avLst/>
          </a:prstGeom>
        </p:spPr>
        <p:txBody>
          <a:bodyPr wrap="square">
            <a:spAutoFit/>
          </a:bodyPr>
          <a:lstStyle/>
          <a:p>
            <a:pPr algn="ctr"/>
            <a:r>
              <a:rPr lang="en-US" sz="1800" dirty="0">
                <a:solidFill>
                  <a:srgbClr val="004D86"/>
                </a:solidFill>
                <a:latin typeface="Segoe UI" panose="020B0502040204020203" pitchFamily="34" charset="0"/>
                <a:cs typeface="Segoe UI" panose="020B0502040204020203" pitchFamily="34" charset="0"/>
              </a:rPr>
              <a:t>Big Data</a:t>
            </a:r>
          </a:p>
          <a:p>
            <a:endParaRPr lang="en-US" sz="1200" dirty="0">
              <a:latin typeface="Segoe UI" panose="020B0502040204020203" pitchFamily="34" charset="0"/>
              <a:cs typeface="Segoe UI" panose="020B0502040204020203" pitchFamily="34" charset="0"/>
            </a:endParaRPr>
          </a:p>
          <a:p>
            <a:r>
              <a:rPr lang="en-US" sz="1300" dirty="0">
                <a:latin typeface="Segoe UI" panose="020B0502040204020203" pitchFamily="34" charset="0"/>
                <a:cs typeface="Segoe UI" panose="020B0502040204020203" pitchFamily="34" charset="0"/>
              </a:rPr>
              <a:t>Incredible amounts of data are being generated every second, across every business and connected consumer device</a:t>
            </a:r>
          </a:p>
          <a:p>
            <a:endParaRPr lang="en-US" sz="1200" dirty="0">
              <a:latin typeface="Segoe UI" panose="020B0502040204020203" pitchFamily="34" charset="0"/>
              <a:cs typeface="Segoe UI" panose="020B0502040204020203" pitchFamily="34" charset="0"/>
            </a:endParaRPr>
          </a:p>
        </p:txBody>
      </p:sp>
      <p:sp>
        <p:nvSpPr>
          <p:cNvPr id="3" name="Title 1" descr="Why AI – why now?&#10;">
            <a:extLst>
              <a:ext uri="{FF2B5EF4-FFF2-40B4-BE49-F238E27FC236}">
                <a16:creationId xmlns:a16="http://schemas.microsoft.com/office/drawing/2014/main" id="{D238B4CA-4DDA-44E5-8EBF-B9F0D439628C}"/>
              </a:ext>
            </a:extLst>
          </p:cNvPr>
          <p:cNvSpPr txBox="1">
            <a:spLocks/>
          </p:cNvSpPr>
          <p:nvPr/>
        </p:nvSpPr>
        <p:spPr>
          <a:xfrm>
            <a:off x="269240" y="289511"/>
            <a:ext cx="11655840" cy="8996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chemeClr val="tx1">
                  <a:lumMod val="75000"/>
                </a:schemeClr>
              </a:solidFill>
              <a:latin typeface="Segoe UI Light" panose="020B0502040204020203" pitchFamily="34" charset="0"/>
              <a:cs typeface="Segoe UI Light" panose="020B0502040204020203" pitchFamily="34" charset="0"/>
            </a:endParaRPr>
          </a:p>
        </p:txBody>
      </p:sp>
      <p:grpSp>
        <p:nvGrpSpPr>
          <p:cNvPr id="15" name="Group 14">
            <a:extLst>
              <a:ext uri="{FF2B5EF4-FFF2-40B4-BE49-F238E27FC236}">
                <a16:creationId xmlns:a16="http://schemas.microsoft.com/office/drawing/2014/main" id="{C1419ED1-9280-E14D-8511-426719B331EF}"/>
              </a:ext>
            </a:extLst>
          </p:cNvPr>
          <p:cNvGrpSpPr/>
          <p:nvPr/>
        </p:nvGrpSpPr>
        <p:grpSpPr>
          <a:xfrm rot="16200000">
            <a:off x="4795281" y="-751345"/>
            <a:ext cx="2465538" cy="8463784"/>
            <a:chOff x="7046260" y="296865"/>
            <a:chExt cx="1886528" cy="5688505"/>
          </a:xfrm>
          <a:solidFill>
            <a:srgbClr val="0078D4">
              <a:alpha val="60000"/>
            </a:srgbClr>
          </a:solidFill>
        </p:grpSpPr>
        <p:grpSp>
          <p:nvGrpSpPr>
            <p:cNvPr id="16" name="Group 15">
              <a:extLst>
                <a:ext uri="{FF2B5EF4-FFF2-40B4-BE49-F238E27FC236}">
                  <a16:creationId xmlns:a16="http://schemas.microsoft.com/office/drawing/2014/main" id="{F3122BEB-2C77-6946-A8CE-825813A39C0E}"/>
                </a:ext>
              </a:extLst>
            </p:cNvPr>
            <p:cNvGrpSpPr/>
            <p:nvPr/>
          </p:nvGrpSpPr>
          <p:grpSpPr>
            <a:xfrm rot="5400000">
              <a:off x="6101112" y="1262066"/>
              <a:ext cx="3796877" cy="1866475"/>
              <a:chOff x="1425575" y="207960"/>
              <a:chExt cx="4808538" cy="2363790"/>
            </a:xfrm>
            <a:grpFill/>
          </p:grpSpPr>
          <p:sp>
            <p:nvSpPr>
              <p:cNvPr id="18" name="Freeform 5">
                <a:extLst>
                  <a:ext uri="{FF2B5EF4-FFF2-40B4-BE49-F238E27FC236}">
                    <a16:creationId xmlns:a16="http://schemas.microsoft.com/office/drawing/2014/main" id="{52BF5E01-2B1B-AD40-9951-1B5B6C499759}"/>
                  </a:ext>
                </a:extLst>
              </p:cNvPr>
              <p:cNvSpPr>
                <a:spLocks/>
              </p:cNvSpPr>
              <p:nvPr/>
            </p:nvSpPr>
            <p:spPr bwMode="auto">
              <a:xfrm>
                <a:off x="1425575" y="207960"/>
                <a:ext cx="2397125" cy="2363788"/>
              </a:xfrm>
              <a:custGeom>
                <a:avLst/>
                <a:gdLst>
                  <a:gd name="T0" fmla="*/ 370 w 753"/>
                  <a:gd name="T1" fmla="*/ 741 h 741"/>
                  <a:gd name="T2" fmla="*/ 0 w 753"/>
                  <a:gd name="T3" fmla="*/ 371 h 741"/>
                  <a:gd name="T4" fmla="*/ 370 w 753"/>
                  <a:gd name="T5" fmla="*/ 0 h 741"/>
                  <a:gd name="T6" fmla="*/ 592 w 753"/>
                  <a:gd name="T7" fmla="*/ 74 h 741"/>
                  <a:gd name="T8" fmla="*/ 724 w 753"/>
                  <a:gd name="T9" fmla="*/ 261 h 741"/>
                  <a:gd name="T10" fmla="*/ 720 w 753"/>
                  <a:gd name="T11" fmla="*/ 275 h 741"/>
                  <a:gd name="T12" fmla="*/ 717 w 753"/>
                  <a:gd name="T13" fmla="*/ 263 h 741"/>
                  <a:gd name="T14" fmla="*/ 370 w 753"/>
                  <a:gd name="T15" fmla="*/ 8 h 741"/>
                  <a:gd name="T16" fmla="*/ 8 w 753"/>
                  <a:gd name="T17" fmla="*/ 371 h 741"/>
                  <a:gd name="T18" fmla="*/ 370 w 753"/>
                  <a:gd name="T19" fmla="*/ 733 h 741"/>
                  <a:gd name="T20" fmla="*/ 717 w 753"/>
                  <a:gd name="T21" fmla="*/ 479 h 741"/>
                  <a:gd name="T22" fmla="*/ 745 w 753"/>
                  <a:gd name="T23" fmla="*/ 370 h 741"/>
                  <a:gd name="T24" fmla="*/ 750 w 753"/>
                  <a:gd name="T25" fmla="*/ 367 h 741"/>
                  <a:gd name="T26" fmla="*/ 753 w 753"/>
                  <a:gd name="T27" fmla="*/ 372 h 741"/>
                  <a:gd name="T28" fmla="*/ 724 w 753"/>
                  <a:gd name="T29" fmla="*/ 481 h 741"/>
                  <a:gd name="T30" fmla="*/ 592 w 753"/>
                  <a:gd name="T31" fmla="*/ 668 h 741"/>
                  <a:gd name="T32" fmla="*/ 370 w 753"/>
                  <a:gd name="T33" fmla="*/ 74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3" h="741">
                    <a:moveTo>
                      <a:pt x="370" y="741"/>
                    </a:moveTo>
                    <a:cubicBezTo>
                      <a:pt x="166" y="741"/>
                      <a:pt x="0" y="575"/>
                      <a:pt x="0" y="371"/>
                    </a:cubicBezTo>
                    <a:cubicBezTo>
                      <a:pt x="0" y="167"/>
                      <a:pt x="166" y="0"/>
                      <a:pt x="370" y="0"/>
                    </a:cubicBezTo>
                    <a:cubicBezTo>
                      <a:pt x="451" y="0"/>
                      <a:pt x="528" y="26"/>
                      <a:pt x="592" y="74"/>
                    </a:cubicBezTo>
                    <a:cubicBezTo>
                      <a:pt x="654" y="120"/>
                      <a:pt x="701" y="187"/>
                      <a:pt x="724" y="261"/>
                    </a:cubicBezTo>
                    <a:cubicBezTo>
                      <a:pt x="720" y="275"/>
                      <a:pt x="720" y="275"/>
                      <a:pt x="720" y="275"/>
                    </a:cubicBezTo>
                    <a:cubicBezTo>
                      <a:pt x="717" y="263"/>
                      <a:pt x="717" y="263"/>
                      <a:pt x="717" y="263"/>
                    </a:cubicBezTo>
                    <a:cubicBezTo>
                      <a:pt x="669" y="111"/>
                      <a:pt x="530" y="8"/>
                      <a:pt x="370" y="8"/>
                    </a:cubicBezTo>
                    <a:cubicBezTo>
                      <a:pt x="170" y="8"/>
                      <a:pt x="8" y="171"/>
                      <a:pt x="8" y="371"/>
                    </a:cubicBezTo>
                    <a:cubicBezTo>
                      <a:pt x="8" y="571"/>
                      <a:pt x="170" y="733"/>
                      <a:pt x="370" y="733"/>
                    </a:cubicBezTo>
                    <a:cubicBezTo>
                      <a:pt x="530" y="733"/>
                      <a:pt x="669" y="631"/>
                      <a:pt x="717" y="479"/>
                    </a:cubicBezTo>
                    <a:cubicBezTo>
                      <a:pt x="727" y="445"/>
                      <a:pt x="745" y="371"/>
                      <a:pt x="745" y="370"/>
                    </a:cubicBezTo>
                    <a:cubicBezTo>
                      <a:pt x="750" y="367"/>
                      <a:pt x="750" y="367"/>
                      <a:pt x="750" y="367"/>
                    </a:cubicBezTo>
                    <a:cubicBezTo>
                      <a:pt x="753" y="372"/>
                      <a:pt x="753" y="372"/>
                      <a:pt x="753" y="372"/>
                    </a:cubicBezTo>
                    <a:cubicBezTo>
                      <a:pt x="753" y="372"/>
                      <a:pt x="735" y="447"/>
                      <a:pt x="724" y="481"/>
                    </a:cubicBezTo>
                    <a:cubicBezTo>
                      <a:pt x="701" y="555"/>
                      <a:pt x="654" y="621"/>
                      <a:pt x="592" y="668"/>
                    </a:cubicBezTo>
                    <a:cubicBezTo>
                      <a:pt x="528" y="716"/>
                      <a:pt x="451" y="741"/>
                      <a:pt x="370" y="7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accent2"/>
                  </a:solidFill>
                  <a:effectLst/>
                  <a:highlight>
                    <a:srgbClr val="000080"/>
                  </a:highlight>
                  <a:uLnTx/>
                  <a:uFillTx/>
                  <a:latin typeface="Segoe UI"/>
                  <a:ea typeface="+mn-ea"/>
                  <a:cs typeface="+mn-cs"/>
                </a:endParaRPr>
              </a:p>
            </p:txBody>
          </p:sp>
          <p:sp>
            <p:nvSpPr>
              <p:cNvPr id="19" name="Freeform 6">
                <a:extLst>
                  <a:ext uri="{FF2B5EF4-FFF2-40B4-BE49-F238E27FC236}">
                    <a16:creationId xmlns:a16="http://schemas.microsoft.com/office/drawing/2014/main" id="{0B35C996-D24E-0546-B18A-55B471443208}"/>
                  </a:ext>
                </a:extLst>
              </p:cNvPr>
              <p:cNvSpPr>
                <a:spLocks/>
              </p:cNvSpPr>
              <p:nvPr/>
            </p:nvSpPr>
            <p:spPr bwMode="auto">
              <a:xfrm>
                <a:off x="3797300" y="207963"/>
                <a:ext cx="2344738" cy="1187450"/>
              </a:xfrm>
              <a:custGeom>
                <a:avLst/>
                <a:gdLst>
                  <a:gd name="T0" fmla="*/ 8 w 736"/>
                  <a:gd name="T1" fmla="*/ 372 h 372"/>
                  <a:gd name="T2" fmla="*/ 0 w 736"/>
                  <a:gd name="T3" fmla="*/ 370 h 372"/>
                  <a:gd name="T4" fmla="*/ 29 w 736"/>
                  <a:gd name="T5" fmla="*/ 260 h 372"/>
                  <a:gd name="T6" fmla="*/ 161 w 736"/>
                  <a:gd name="T7" fmla="*/ 74 h 372"/>
                  <a:gd name="T8" fmla="*/ 382 w 736"/>
                  <a:gd name="T9" fmla="*/ 0 h 372"/>
                  <a:gd name="T10" fmla="*/ 604 w 736"/>
                  <a:gd name="T11" fmla="*/ 74 h 372"/>
                  <a:gd name="T12" fmla="*/ 736 w 736"/>
                  <a:gd name="T13" fmla="*/ 261 h 372"/>
                  <a:gd name="T14" fmla="*/ 732 w 736"/>
                  <a:gd name="T15" fmla="*/ 275 h 372"/>
                  <a:gd name="T16" fmla="*/ 729 w 736"/>
                  <a:gd name="T17" fmla="*/ 263 h 372"/>
                  <a:gd name="T18" fmla="*/ 382 w 736"/>
                  <a:gd name="T19" fmla="*/ 8 h 372"/>
                  <a:gd name="T20" fmla="*/ 36 w 736"/>
                  <a:gd name="T21" fmla="*/ 263 h 372"/>
                  <a:gd name="T22" fmla="*/ 8 w 736"/>
                  <a:gd name="T23"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6" h="372">
                    <a:moveTo>
                      <a:pt x="8" y="372"/>
                    </a:moveTo>
                    <a:cubicBezTo>
                      <a:pt x="0" y="370"/>
                      <a:pt x="0" y="370"/>
                      <a:pt x="0" y="370"/>
                    </a:cubicBezTo>
                    <a:cubicBezTo>
                      <a:pt x="0" y="369"/>
                      <a:pt x="18" y="295"/>
                      <a:pt x="29" y="260"/>
                    </a:cubicBezTo>
                    <a:cubicBezTo>
                      <a:pt x="52" y="187"/>
                      <a:pt x="99" y="120"/>
                      <a:pt x="161" y="74"/>
                    </a:cubicBezTo>
                    <a:cubicBezTo>
                      <a:pt x="225" y="26"/>
                      <a:pt x="302" y="0"/>
                      <a:pt x="382" y="0"/>
                    </a:cubicBezTo>
                    <a:cubicBezTo>
                      <a:pt x="463" y="0"/>
                      <a:pt x="540" y="26"/>
                      <a:pt x="604" y="74"/>
                    </a:cubicBezTo>
                    <a:cubicBezTo>
                      <a:pt x="666" y="120"/>
                      <a:pt x="713" y="187"/>
                      <a:pt x="736" y="261"/>
                    </a:cubicBezTo>
                    <a:cubicBezTo>
                      <a:pt x="732" y="275"/>
                      <a:pt x="732" y="275"/>
                      <a:pt x="732" y="275"/>
                    </a:cubicBezTo>
                    <a:cubicBezTo>
                      <a:pt x="729" y="263"/>
                      <a:pt x="729" y="263"/>
                      <a:pt x="729" y="263"/>
                    </a:cubicBezTo>
                    <a:cubicBezTo>
                      <a:pt x="681" y="111"/>
                      <a:pt x="542" y="8"/>
                      <a:pt x="382" y="8"/>
                    </a:cubicBezTo>
                    <a:cubicBezTo>
                      <a:pt x="223" y="8"/>
                      <a:pt x="84" y="111"/>
                      <a:pt x="36" y="263"/>
                    </a:cubicBezTo>
                    <a:cubicBezTo>
                      <a:pt x="26" y="297"/>
                      <a:pt x="8" y="371"/>
                      <a:pt x="8" y="37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accent2"/>
                  </a:solidFill>
                  <a:effectLst/>
                  <a:uLnTx/>
                  <a:uFillTx/>
                  <a:latin typeface="Segoe UI"/>
                  <a:ea typeface="+mn-ea"/>
                  <a:cs typeface="+mn-cs"/>
                </a:endParaRPr>
              </a:p>
            </p:txBody>
          </p:sp>
          <p:sp>
            <p:nvSpPr>
              <p:cNvPr id="20" name="Freeform 7">
                <a:extLst>
                  <a:ext uri="{FF2B5EF4-FFF2-40B4-BE49-F238E27FC236}">
                    <a16:creationId xmlns:a16="http://schemas.microsoft.com/office/drawing/2014/main" id="{47F90E28-1066-4744-8BED-218B6F161017}"/>
                  </a:ext>
                </a:extLst>
              </p:cNvPr>
              <p:cNvSpPr>
                <a:spLocks/>
              </p:cNvSpPr>
              <p:nvPr/>
            </p:nvSpPr>
            <p:spPr bwMode="auto">
              <a:xfrm>
                <a:off x="3890963" y="1379538"/>
                <a:ext cx="2343150" cy="1192212"/>
              </a:xfrm>
              <a:custGeom>
                <a:avLst/>
                <a:gdLst>
                  <a:gd name="T0" fmla="*/ 353 w 736"/>
                  <a:gd name="T1" fmla="*/ 374 h 374"/>
                  <a:gd name="T2" fmla="*/ 132 w 736"/>
                  <a:gd name="T3" fmla="*/ 301 h 374"/>
                  <a:gd name="T4" fmla="*/ 0 w 736"/>
                  <a:gd name="T5" fmla="*/ 114 h 374"/>
                  <a:gd name="T6" fmla="*/ 3 w 736"/>
                  <a:gd name="T7" fmla="*/ 99 h 374"/>
                  <a:gd name="T8" fmla="*/ 7 w 736"/>
                  <a:gd name="T9" fmla="*/ 112 h 374"/>
                  <a:gd name="T10" fmla="*/ 353 w 736"/>
                  <a:gd name="T11" fmla="*/ 366 h 374"/>
                  <a:gd name="T12" fmla="*/ 700 w 736"/>
                  <a:gd name="T13" fmla="*/ 112 h 374"/>
                  <a:gd name="T14" fmla="*/ 728 w 736"/>
                  <a:gd name="T15" fmla="*/ 3 h 374"/>
                  <a:gd name="T16" fmla="*/ 733 w 736"/>
                  <a:gd name="T17" fmla="*/ 0 h 374"/>
                  <a:gd name="T18" fmla="*/ 736 w 736"/>
                  <a:gd name="T19" fmla="*/ 5 h 374"/>
                  <a:gd name="T20" fmla="*/ 707 w 736"/>
                  <a:gd name="T21" fmla="*/ 114 h 374"/>
                  <a:gd name="T22" fmla="*/ 575 w 736"/>
                  <a:gd name="T23" fmla="*/ 301 h 374"/>
                  <a:gd name="T24" fmla="*/ 353 w 736"/>
                  <a:gd name="T25"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6" h="374">
                    <a:moveTo>
                      <a:pt x="353" y="374"/>
                    </a:moveTo>
                    <a:cubicBezTo>
                      <a:pt x="273" y="374"/>
                      <a:pt x="196" y="349"/>
                      <a:pt x="132" y="301"/>
                    </a:cubicBezTo>
                    <a:cubicBezTo>
                      <a:pt x="69" y="254"/>
                      <a:pt x="23" y="188"/>
                      <a:pt x="0" y="114"/>
                    </a:cubicBezTo>
                    <a:cubicBezTo>
                      <a:pt x="3" y="99"/>
                      <a:pt x="3" y="99"/>
                      <a:pt x="3" y="99"/>
                    </a:cubicBezTo>
                    <a:cubicBezTo>
                      <a:pt x="7" y="112"/>
                      <a:pt x="7" y="112"/>
                      <a:pt x="7" y="112"/>
                    </a:cubicBezTo>
                    <a:cubicBezTo>
                      <a:pt x="55" y="264"/>
                      <a:pt x="194" y="366"/>
                      <a:pt x="353" y="366"/>
                    </a:cubicBezTo>
                    <a:cubicBezTo>
                      <a:pt x="513" y="366"/>
                      <a:pt x="652" y="264"/>
                      <a:pt x="700" y="112"/>
                    </a:cubicBezTo>
                    <a:cubicBezTo>
                      <a:pt x="710" y="78"/>
                      <a:pt x="728" y="4"/>
                      <a:pt x="728" y="3"/>
                    </a:cubicBezTo>
                    <a:cubicBezTo>
                      <a:pt x="733" y="0"/>
                      <a:pt x="733" y="0"/>
                      <a:pt x="733" y="0"/>
                    </a:cubicBezTo>
                    <a:cubicBezTo>
                      <a:pt x="736" y="5"/>
                      <a:pt x="736" y="5"/>
                      <a:pt x="736" y="5"/>
                    </a:cubicBezTo>
                    <a:cubicBezTo>
                      <a:pt x="736" y="5"/>
                      <a:pt x="718" y="80"/>
                      <a:pt x="707" y="114"/>
                    </a:cubicBezTo>
                    <a:cubicBezTo>
                      <a:pt x="684" y="188"/>
                      <a:pt x="637" y="254"/>
                      <a:pt x="575" y="301"/>
                    </a:cubicBezTo>
                    <a:cubicBezTo>
                      <a:pt x="511" y="349"/>
                      <a:pt x="434" y="374"/>
                      <a:pt x="353" y="37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accent2"/>
                  </a:solidFill>
                  <a:effectLst/>
                  <a:uLnTx/>
                  <a:uFillTx/>
                  <a:latin typeface="Segoe UI"/>
                  <a:ea typeface="+mn-ea"/>
                  <a:cs typeface="+mn-cs"/>
                </a:endParaRPr>
              </a:p>
            </p:txBody>
          </p:sp>
        </p:grpSp>
        <p:sp>
          <p:nvSpPr>
            <p:cNvPr id="17" name="Freeform 5">
              <a:extLst>
                <a:ext uri="{FF2B5EF4-FFF2-40B4-BE49-F238E27FC236}">
                  <a16:creationId xmlns:a16="http://schemas.microsoft.com/office/drawing/2014/main" id="{E8E6E4FB-ADE0-C74F-BEA9-A41735FC296B}"/>
                </a:ext>
              </a:extLst>
            </p:cNvPr>
            <p:cNvSpPr>
              <a:spLocks/>
            </p:cNvSpPr>
            <p:nvPr/>
          </p:nvSpPr>
          <p:spPr bwMode="auto">
            <a:xfrm rot="5400000" flipH="1" flipV="1">
              <a:off x="7032956" y="4085541"/>
              <a:ext cx="1913133" cy="1886526"/>
            </a:xfrm>
            <a:custGeom>
              <a:avLst/>
              <a:gdLst>
                <a:gd name="T0" fmla="*/ 370 w 753"/>
                <a:gd name="T1" fmla="*/ 741 h 741"/>
                <a:gd name="T2" fmla="*/ 0 w 753"/>
                <a:gd name="T3" fmla="*/ 371 h 741"/>
                <a:gd name="T4" fmla="*/ 370 w 753"/>
                <a:gd name="T5" fmla="*/ 0 h 741"/>
                <a:gd name="T6" fmla="*/ 592 w 753"/>
                <a:gd name="T7" fmla="*/ 74 h 741"/>
                <a:gd name="T8" fmla="*/ 724 w 753"/>
                <a:gd name="T9" fmla="*/ 261 h 741"/>
                <a:gd name="T10" fmla="*/ 720 w 753"/>
                <a:gd name="T11" fmla="*/ 275 h 741"/>
                <a:gd name="T12" fmla="*/ 717 w 753"/>
                <a:gd name="T13" fmla="*/ 263 h 741"/>
                <a:gd name="T14" fmla="*/ 370 w 753"/>
                <a:gd name="T15" fmla="*/ 8 h 741"/>
                <a:gd name="T16" fmla="*/ 8 w 753"/>
                <a:gd name="T17" fmla="*/ 371 h 741"/>
                <a:gd name="T18" fmla="*/ 370 w 753"/>
                <a:gd name="T19" fmla="*/ 733 h 741"/>
                <a:gd name="T20" fmla="*/ 717 w 753"/>
                <a:gd name="T21" fmla="*/ 479 h 741"/>
                <a:gd name="T22" fmla="*/ 745 w 753"/>
                <a:gd name="T23" fmla="*/ 370 h 741"/>
                <a:gd name="T24" fmla="*/ 750 w 753"/>
                <a:gd name="T25" fmla="*/ 367 h 741"/>
                <a:gd name="T26" fmla="*/ 753 w 753"/>
                <a:gd name="T27" fmla="*/ 372 h 741"/>
                <a:gd name="T28" fmla="*/ 724 w 753"/>
                <a:gd name="T29" fmla="*/ 481 h 741"/>
                <a:gd name="T30" fmla="*/ 592 w 753"/>
                <a:gd name="T31" fmla="*/ 668 h 741"/>
                <a:gd name="T32" fmla="*/ 370 w 753"/>
                <a:gd name="T33" fmla="*/ 74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3" h="741">
                  <a:moveTo>
                    <a:pt x="370" y="741"/>
                  </a:moveTo>
                  <a:cubicBezTo>
                    <a:pt x="166" y="741"/>
                    <a:pt x="0" y="575"/>
                    <a:pt x="0" y="371"/>
                  </a:cubicBezTo>
                  <a:cubicBezTo>
                    <a:pt x="0" y="167"/>
                    <a:pt x="166" y="0"/>
                    <a:pt x="370" y="0"/>
                  </a:cubicBezTo>
                  <a:cubicBezTo>
                    <a:pt x="451" y="0"/>
                    <a:pt x="528" y="26"/>
                    <a:pt x="592" y="74"/>
                  </a:cubicBezTo>
                  <a:cubicBezTo>
                    <a:pt x="654" y="120"/>
                    <a:pt x="701" y="187"/>
                    <a:pt x="724" y="261"/>
                  </a:cubicBezTo>
                  <a:cubicBezTo>
                    <a:pt x="720" y="275"/>
                    <a:pt x="720" y="275"/>
                    <a:pt x="720" y="275"/>
                  </a:cubicBezTo>
                  <a:cubicBezTo>
                    <a:pt x="717" y="263"/>
                    <a:pt x="717" y="263"/>
                    <a:pt x="717" y="263"/>
                  </a:cubicBezTo>
                  <a:cubicBezTo>
                    <a:pt x="669" y="111"/>
                    <a:pt x="530" y="8"/>
                    <a:pt x="370" y="8"/>
                  </a:cubicBezTo>
                  <a:cubicBezTo>
                    <a:pt x="170" y="8"/>
                    <a:pt x="8" y="171"/>
                    <a:pt x="8" y="371"/>
                  </a:cubicBezTo>
                  <a:cubicBezTo>
                    <a:pt x="8" y="571"/>
                    <a:pt x="170" y="733"/>
                    <a:pt x="370" y="733"/>
                  </a:cubicBezTo>
                  <a:cubicBezTo>
                    <a:pt x="530" y="733"/>
                    <a:pt x="669" y="631"/>
                    <a:pt x="717" y="479"/>
                  </a:cubicBezTo>
                  <a:cubicBezTo>
                    <a:pt x="727" y="445"/>
                    <a:pt x="745" y="371"/>
                    <a:pt x="745" y="370"/>
                  </a:cubicBezTo>
                  <a:cubicBezTo>
                    <a:pt x="750" y="367"/>
                    <a:pt x="750" y="367"/>
                    <a:pt x="750" y="367"/>
                  </a:cubicBezTo>
                  <a:cubicBezTo>
                    <a:pt x="753" y="372"/>
                    <a:pt x="753" y="372"/>
                    <a:pt x="753" y="372"/>
                  </a:cubicBezTo>
                  <a:cubicBezTo>
                    <a:pt x="753" y="372"/>
                    <a:pt x="735" y="447"/>
                    <a:pt x="724" y="481"/>
                  </a:cubicBezTo>
                  <a:cubicBezTo>
                    <a:pt x="701" y="555"/>
                    <a:pt x="654" y="621"/>
                    <a:pt x="592" y="668"/>
                  </a:cubicBezTo>
                  <a:cubicBezTo>
                    <a:pt x="528" y="716"/>
                    <a:pt x="451" y="741"/>
                    <a:pt x="370" y="7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accent2"/>
                </a:solidFill>
                <a:effectLst/>
                <a:uLnTx/>
                <a:uFillTx/>
                <a:latin typeface="Segoe UI"/>
                <a:ea typeface="+mn-ea"/>
                <a:cs typeface="+mn-cs"/>
              </a:endParaRPr>
            </a:p>
          </p:txBody>
        </p:sp>
      </p:grpSp>
      <p:sp>
        <p:nvSpPr>
          <p:cNvPr id="21" name="Freeform 5">
            <a:extLst>
              <a:ext uri="{FF2B5EF4-FFF2-40B4-BE49-F238E27FC236}">
                <a16:creationId xmlns:a16="http://schemas.microsoft.com/office/drawing/2014/main" id="{1183E287-0244-464B-BBD1-D40B8641C7D7}"/>
              </a:ext>
            </a:extLst>
          </p:cNvPr>
          <p:cNvSpPr>
            <a:spLocks noEditPoints="1"/>
          </p:cNvSpPr>
          <p:nvPr/>
        </p:nvSpPr>
        <p:spPr bwMode="auto">
          <a:xfrm>
            <a:off x="5702598" y="3119782"/>
            <a:ext cx="685486" cy="51036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2" name="Freeform 9">
            <a:extLst>
              <a:ext uri="{FF2B5EF4-FFF2-40B4-BE49-F238E27FC236}">
                <a16:creationId xmlns:a16="http://schemas.microsoft.com/office/drawing/2014/main" id="{5C2ADE41-FA29-A348-9AA5-F4044D003440}"/>
              </a:ext>
            </a:extLst>
          </p:cNvPr>
          <p:cNvSpPr>
            <a:spLocks/>
          </p:cNvSpPr>
          <p:nvPr/>
        </p:nvSpPr>
        <p:spPr bwMode="auto">
          <a:xfrm flipH="1">
            <a:off x="8481876" y="3167332"/>
            <a:ext cx="699196" cy="488767"/>
          </a:xfrm>
          <a:custGeom>
            <a:avLst/>
            <a:gdLst>
              <a:gd name="T0" fmla="*/ 213 w 309"/>
              <a:gd name="T1" fmla="*/ 49 h 196"/>
              <a:gd name="T2" fmla="*/ 213 w 309"/>
              <a:gd name="T3" fmla="*/ 29 h 196"/>
              <a:gd name="T4" fmla="*/ 193 w 309"/>
              <a:gd name="T5" fmla="*/ 29 h 196"/>
              <a:gd name="T6" fmla="*/ 116 w 309"/>
              <a:gd name="T7" fmla="*/ 29 h 196"/>
              <a:gd name="T8" fmla="*/ 116 w 309"/>
              <a:gd name="T9" fmla="*/ 19 h 196"/>
              <a:gd name="T10" fmla="*/ 116 w 309"/>
              <a:gd name="T11" fmla="*/ 0 h 196"/>
              <a:gd name="T12" fmla="*/ 96 w 309"/>
              <a:gd name="T13" fmla="*/ 0 h 196"/>
              <a:gd name="T14" fmla="*/ 0 w 309"/>
              <a:gd name="T15" fmla="*/ 0 h 196"/>
              <a:gd name="T16" fmla="*/ 0 w 309"/>
              <a:gd name="T17" fmla="*/ 19 h 196"/>
              <a:gd name="T18" fmla="*/ 96 w 309"/>
              <a:gd name="T19" fmla="*/ 19 h 196"/>
              <a:gd name="T20" fmla="*/ 96 w 309"/>
              <a:gd name="T21" fmla="*/ 58 h 196"/>
              <a:gd name="T22" fmla="*/ 0 w 309"/>
              <a:gd name="T23" fmla="*/ 58 h 196"/>
              <a:gd name="T24" fmla="*/ 0 w 309"/>
              <a:gd name="T25" fmla="*/ 78 h 196"/>
              <a:gd name="T26" fmla="*/ 96 w 309"/>
              <a:gd name="T27" fmla="*/ 78 h 196"/>
              <a:gd name="T28" fmla="*/ 116 w 309"/>
              <a:gd name="T29" fmla="*/ 78 h 196"/>
              <a:gd name="T30" fmla="*/ 116 w 309"/>
              <a:gd name="T31" fmla="*/ 58 h 196"/>
              <a:gd name="T32" fmla="*/ 116 w 309"/>
              <a:gd name="T33" fmla="*/ 49 h 196"/>
              <a:gd name="T34" fmla="*/ 193 w 309"/>
              <a:gd name="T35" fmla="*/ 49 h 196"/>
              <a:gd name="T36" fmla="*/ 193 w 309"/>
              <a:gd name="T37" fmla="*/ 147 h 196"/>
              <a:gd name="T38" fmla="*/ 116 w 309"/>
              <a:gd name="T39" fmla="*/ 147 h 196"/>
              <a:gd name="T40" fmla="*/ 116 w 309"/>
              <a:gd name="T41" fmla="*/ 137 h 196"/>
              <a:gd name="T42" fmla="*/ 116 w 309"/>
              <a:gd name="T43" fmla="*/ 117 h 196"/>
              <a:gd name="T44" fmla="*/ 96 w 309"/>
              <a:gd name="T45" fmla="*/ 117 h 196"/>
              <a:gd name="T46" fmla="*/ 0 w 309"/>
              <a:gd name="T47" fmla="*/ 117 h 196"/>
              <a:gd name="T48" fmla="*/ 0 w 309"/>
              <a:gd name="T49" fmla="*/ 137 h 196"/>
              <a:gd name="T50" fmla="*/ 96 w 309"/>
              <a:gd name="T51" fmla="*/ 137 h 196"/>
              <a:gd name="T52" fmla="*/ 96 w 309"/>
              <a:gd name="T53" fmla="*/ 176 h 196"/>
              <a:gd name="T54" fmla="*/ 0 w 309"/>
              <a:gd name="T55" fmla="*/ 176 h 196"/>
              <a:gd name="T56" fmla="*/ 0 w 309"/>
              <a:gd name="T57" fmla="*/ 196 h 196"/>
              <a:gd name="T58" fmla="*/ 96 w 309"/>
              <a:gd name="T59" fmla="*/ 196 h 196"/>
              <a:gd name="T60" fmla="*/ 116 w 309"/>
              <a:gd name="T61" fmla="*/ 196 h 196"/>
              <a:gd name="T62" fmla="*/ 116 w 309"/>
              <a:gd name="T63" fmla="*/ 176 h 196"/>
              <a:gd name="T64" fmla="*/ 116 w 309"/>
              <a:gd name="T65" fmla="*/ 166 h 196"/>
              <a:gd name="T66" fmla="*/ 193 w 309"/>
              <a:gd name="T67" fmla="*/ 166 h 196"/>
              <a:gd name="T68" fmla="*/ 213 w 309"/>
              <a:gd name="T69" fmla="*/ 166 h 196"/>
              <a:gd name="T70" fmla="*/ 213 w 309"/>
              <a:gd name="T71" fmla="*/ 147 h 196"/>
              <a:gd name="T72" fmla="*/ 213 w 309"/>
              <a:gd name="T73" fmla="*/ 107 h 196"/>
              <a:gd name="T74" fmla="*/ 309 w 309"/>
              <a:gd name="T75" fmla="*/ 107 h 196"/>
              <a:gd name="T76" fmla="*/ 309 w 309"/>
              <a:gd name="T77" fmla="*/ 88 h 196"/>
              <a:gd name="T78" fmla="*/ 213 w 309"/>
              <a:gd name="T79" fmla="*/ 88 h 196"/>
              <a:gd name="T80" fmla="*/ 213 w 309"/>
              <a:gd name="T81" fmla="*/ 49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9" h="196">
                <a:moveTo>
                  <a:pt x="213" y="49"/>
                </a:moveTo>
                <a:lnTo>
                  <a:pt x="213" y="29"/>
                </a:lnTo>
                <a:lnTo>
                  <a:pt x="193" y="29"/>
                </a:lnTo>
                <a:lnTo>
                  <a:pt x="116" y="29"/>
                </a:lnTo>
                <a:lnTo>
                  <a:pt x="116" y="19"/>
                </a:lnTo>
                <a:lnTo>
                  <a:pt x="116" y="0"/>
                </a:lnTo>
                <a:lnTo>
                  <a:pt x="96" y="0"/>
                </a:lnTo>
                <a:lnTo>
                  <a:pt x="0" y="0"/>
                </a:lnTo>
                <a:lnTo>
                  <a:pt x="0" y="19"/>
                </a:lnTo>
                <a:lnTo>
                  <a:pt x="96" y="19"/>
                </a:lnTo>
                <a:lnTo>
                  <a:pt x="96" y="58"/>
                </a:lnTo>
                <a:lnTo>
                  <a:pt x="0" y="58"/>
                </a:lnTo>
                <a:lnTo>
                  <a:pt x="0" y="78"/>
                </a:lnTo>
                <a:lnTo>
                  <a:pt x="96" y="78"/>
                </a:lnTo>
                <a:lnTo>
                  <a:pt x="116" y="78"/>
                </a:lnTo>
                <a:lnTo>
                  <a:pt x="116" y="58"/>
                </a:lnTo>
                <a:lnTo>
                  <a:pt x="116" y="49"/>
                </a:lnTo>
                <a:lnTo>
                  <a:pt x="193" y="49"/>
                </a:lnTo>
                <a:lnTo>
                  <a:pt x="193" y="147"/>
                </a:lnTo>
                <a:lnTo>
                  <a:pt x="116" y="147"/>
                </a:lnTo>
                <a:lnTo>
                  <a:pt x="116" y="137"/>
                </a:lnTo>
                <a:lnTo>
                  <a:pt x="116" y="117"/>
                </a:lnTo>
                <a:lnTo>
                  <a:pt x="96" y="117"/>
                </a:lnTo>
                <a:lnTo>
                  <a:pt x="0" y="117"/>
                </a:lnTo>
                <a:lnTo>
                  <a:pt x="0" y="137"/>
                </a:lnTo>
                <a:lnTo>
                  <a:pt x="96" y="137"/>
                </a:lnTo>
                <a:lnTo>
                  <a:pt x="96" y="176"/>
                </a:lnTo>
                <a:lnTo>
                  <a:pt x="0" y="176"/>
                </a:lnTo>
                <a:lnTo>
                  <a:pt x="0" y="196"/>
                </a:lnTo>
                <a:lnTo>
                  <a:pt x="96" y="196"/>
                </a:lnTo>
                <a:lnTo>
                  <a:pt x="116" y="196"/>
                </a:lnTo>
                <a:lnTo>
                  <a:pt x="116" y="176"/>
                </a:lnTo>
                <a:lnTo>
                  <a:pt x="116" y="166"/>
                </a:lnTo>
                <a:lnTo>
                  <a:pt x="193" y="166"/>
                </a:lnTo>
                <a:lnTo>
                  <a:pt x="213" y="166"/>
                </a:lnTo>
                <a:lnTo>
                  <a:pt x="213" y="147"/>
                </a:lnTo>
                <a:lnTo>
                  <a:pt x="213" y="107"/>
                </a:lnTo>
                <a:lnTo>
                  <a:pt x="309" y="107"/>
                </a:lnTo>
                <a:lnTo>
                  <a:pt x="309" y="88"/>
                </a:lnTo>
                <a:lnTo>
                  <a:pt x="213" y="88"/>
                </a:lnTo>
                <a:lnTo>
                  <a:pt x="213" y="49"/>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grpSp>
        <p:nvGrpSpPr>
          <p:cNvPr id="23" name="Group 12">
            <a:extLst>
              <a:ext uri="{FF2B5EF4-FFF2-40B4-BE49-F238E27FC236}">
                <a16:creationId xmlns:a16="http://schemas.microsoft.com/office/drawing/2014/main" id="{811BE15A-AEA8-2C44-BADB-8076BFB0DD34}"/>
              </a:ext>
            </a:extLst>
          </p:cNvPr>
          <p:cNvGrpSpPr>
            <a:grpSpLocks noChangeAspect="1"/>
          </p:cNvGrpSpPr>
          <p:nvPr/>
        </p:nvGrpSpPr>
        <p:grpSpPr bwMode="auto">
          <a:xfrm>
            <a:off x="2768774" y="3137786"/>
            <a:ext cx="747840" cy="474358"/>
            <a:chOff x="4880" y="921"/>
            <a:chExt cx="309" cy="196"/>
          </a:xfrm>
          <a:solidFill>
            <a:srgbClr val="0078D4"/>
          </a:solidFill>
        </p:grpSpPr>
        <p:sp>
          <p:nvSpPr>
            <p:cNvPr id="24" name="Rectangle 13">
              <a:extLst>
                <a:ext uri="{FF2B5EF4-FFF2-40B4-BE49-F238E27FC236}">
                  <a16:creationId xmlns:a16="http://schemas.microsoft.com/office/drawing/2014/main" id="{98184BCE-6073-B44E-958A-B48F7CE28D53}"/>
                </a:ext>
              </a:extLst>
            </p:cNvPr>
            <p:cNvSpPr>
              <a:spLocks noChangeArrowheads="1"/>
            </p:cNvSpPr>
            <p:nvPr/>
          </p:nvSpPr>
          <p:spPr bwMode="auto">
            <a:xfrm>
              <a:off x="4880" y="1097"/>
              <a:ext cx="30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5" name="Rectangle 14">
              <a:extLst>
                <a:ext uri="{FF2B5EF4-FFF2-40B4-BE49-F238E27FC236}">
                  <a16:creationId xmlns:a16="http://schemas.microsoft.com/office/drawing/2014/main" id="{44AB4E1B-FA20-AE41-946C-96FEB9DBD85C}"/>
                </a:ext>
              </a:extLst>
            </p:cNvPr>
            <p:cNvSpPr>
              <a:spLocks noChangeArrowheads="1"/>
            </p:cNvSpPr>
            <p:nvPr/>
          </p:nvSpPr>
          <p:spPr bwMode="auto">
            <a:xfrm>
              <a:off x="4880" y="1058"/>
              <a:ext cx="3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 name="Rectangle 15">
              <a:extLst>
                <a:ext uri="{FF2B5EF4-FFF2-40B4-BE49-F238E27FC236}">
                  <a16:creationId xmlns:a16="http://schemas.microsoft.com/office/drawing/2014/main" id="{ABBDD826-BC57-5443-8803-EAF7A69B84C1}"/>
                </a:ext>
              </a:extLst>
            </p:cNvPr>
            <p:cNvSpPr>
              <a:spLocks noChangeArrowheads="1"/>
            </p:cNvSpPr>
            <p:nvPr/>
          </p:nvSpPr>
          <p:spPr bwMode="auto">
            <a:xfrm>
              <a:off x="4938" y="1058"/>
              <a:ext cx="3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7" name="Freeform 16">
              <a:extLst>
                <a:ext uri="{FF2B5EF4-FFF2-40B4-BE49-F238E27FC236}">
                  <a16:creationId xmlns:a16="http://schemas.microsoft.com/office/drawing/2014/main" id="{2C8CB742-2881-444A-AB0A-20068812FF28}"/>
                </a:ext>
              </a:extLst>
            </p:cNvPr>
            <p:cNvSpPr>
              <a:spLocks/>
            </p:cNvSpPr>
            <p:nvPr/>
          </p:nvSpPr>
          <p:spPr bwMode="auto">
            <a:xfrm>
              <a:off x="4996" y="921"/>
              <a:ext cx="193" cy="156"/>
            </a:xfrm>
            <a:custGeom>
              <a:avLst/>
              <a:gdLst>
                <a:gd name="T0" fmla="*/ 126 w 193"/>
                <a:gd name="T1" fmla="*/ 0 h 156"/>
                <a:gd name="T2" fmla="*/ 126 w 193"/>
                <a:gd name="T3" fmla="*/ 19 h 156"/>
                <a:gd name="T4" fmla="*/ 160 w 193"/>
                <a:gd name="T5" fmla="*/ 19 h 156"/>
                <a:gd name="T6" fmla="*/ 43 w 193"/>
                <a:gd name="T7" fmla="*/ 137 h 156"/>
                <a:gd name="T8" fmla="*/ 0 w 193"/>
                <a:gd name="T9" fmla="*/ 137 h 156"/>
                <a:gd name="T10" fmla="*/ 0 w 193"/>
                <a:gd name="T11" fmla="*/ 156 h 156"/>
                <a:gd name="T12" fmla="*/ 53 w 193"/>
                <a:gd name="T13" fmla="*/ 156 h 156"/>
                <a:gd name="T14" fmla="*/ 174 w 193"/>
                <a:gd name="T15" fmla="*/ 34 h 156"/>
                <a:gd name="T16" fmla="*/ 174 w 193"/>
                <a:gd name="T17" fmla="*/ 68 h 156"/>
                <a:gd name="T18" fmla="*/ 193 w 193"/>
                <a:gd name="T19" fmla="*/ 68 h 156"/>
                <a:gd name="T20" fmla="*/ 193 w 193"/>
                <a:gd name="T21" fmla="*/ 0 h 156"/>
                <a:gd name="T22" fmla="*/ 126 w 193"/>
                <a:gd name="T23"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156">
                  <a:moveTo>
                    <a:pt x="126" y="0"/>
                  </a:moveTo>
                  <a:lnTo>
                    <a:pt x="126" y="19"/>
                  </a:lnTo>
                  <a:lnTo>
                    <a:pt x="160" y="19"/>
                  </a:lnTo>
                  <a:lnTo>
                    <a:pt x="43" y="137"/>
                  </a:lnTo>
                  <a:lnTo>
                    <a:pt x="0" y="137"/>
                  </a:lnTo>
                  <a:lnTo>
                    <a:pt x="0" y="156"/>
                  </a:lnTo>
                  <a:lnTo>
                    <a:pt x="53" y="156"/>
                  </a:lnTo>
                  <a:lnTo>
                    <a:pt x="174" y="34"/>
                  </a:lnTo>
                  <a:lnTo>
                    <a:pt x="174" y="68"/>
                  </a:lnTo>
                  <a:lnTo>
                    <a:pt x="193" y="68"/>
                  </a:lnTo>
                  <a:lnTo>
                    <a:pt x="193" y="0"/>
                  </a:lnTo>
                  <a:lnTo>
                    <a:pt x="12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grpSp>
      <p:sp>
        <p:nvSpPr>
          <p:cNvPr id="2" name="TextBox 1">
            <a:extLst>
              <a:ext uri="{FF2B5EF4-FFF2-40B4-BE49-F238E27FC236}">
                <a16:creationId xmlns:a16="http://schemas.microsoft.com/office/drawing/2014/main" id="{912B3764-D73B-BE41-BF79-E1E4DE781FE6}"/>
              </a:ext>
            </a:extLst>
          </p:cNvPr>
          <p:cNvSpPr txBox="1"/>
          <p:nvPr/>
        </p:nvSpPr>
        <p:spPr>
          <a:xfrm>
            <a:off x="3898931" y="1009920"/>
            <a:ext cx="4978305" cy="738664"/>
          </a:xfrm>
          <a:prstGeom prst="rect">
            <a:avLst/>
          </a:prstGeom>
          <a:noFill/>
        </p:spPr>
        <p:txBody>
          <a:bodyPr wrap="square" lIns="0" tIns="0" rIns="0" bIns="0" rtlCol="0">
            <a:spAutoFit/>
          </a:bodyPr>
          <a:lstStyle/>
          <a:p>
            <a:pPr algn="l"/>
            <a:r>
              <a:rPr lang="en-US" sz="2400" b="1" i="1" dirty="0">
                <a:gradFill>
                  <a:gsLst>
                    <a:gs pos="2917">
                      <a:schemeClr val="tx1"/>
                    </a:gs>
                    <a:gs pos="30000">
                      <a:schemeClr val="tx1"/>
                    </a:gs>
                  </a:gsLst>
                  <a:lin ang="5400000" scaled="0"/>
                </a:gradFill>
              </a:rPr>
              <a:t>“AI is going to shape all of that we do.”</a:t>
            </a:r>
          </a:p>
          <a:p>
            <a:pPr algn="l"/>
            <a:r>
              <a:rPr lang="en-US" sz="2400" dirty="0">
                <a:gradFill>
                  <a:gsLst>
                    <a:gs pos="2917">
                      <a:schemeClr val="tx1"/>
                    </a:gs>
                    <a:gs pos="30000">
                      <a:schemeClr val="tx1"/>
                    </a:gs>
                  </a:gsLst>
                  <a:lin ang="5400000" scaled="0"/>
                </a:gradFill>
              </a:rPr>
              <a:t>- Satya Nadella</a:t>
            </a:r>
          </a:p>
        </p:txBody>
      </p:sp>
      <p:sp>
        <p:nvSpPr>
          <p:cNvPr id="28" name="UP ARROW">
            <a:extLst>
              <a:ext uri="{FF2B5EF4-FFF2-40B4-BE49-F238E27FC236}">
                <a16:creationId xmlns:a16="http://schemas.microsoft.com/office/drawing/2014/main" id="{29E55C7E-70F0-C845-9153-CCAC50967A5B}"/>
              </a:ext>
            </a:extLst>
          </p:cNvPr>
          <p:cNvSpPr>
            <a:spLocks/>
          </p:cNvSpPr>
          <p:nvPr/>
        </p:nvSpPr>
        <p:spPr bwMode="auto">
          <a:xfrm>
            <a:off x="536160" y="357143"/>
            <a:ext cx="11238793" cy="6421305"/>
          </a:xfrm>
          <a:custGeom>
            <a:avLst/>
            <a:gdLst/>
            <a:ahLst/>
            <a:cxnLst>
              <a:cxn ang="0">
                <a:pos x="29" y="2041"/>
              </a:cxn>
              <a:cxn ang="0">
                <a:pos x="2688" y="536"/>
              </a:cxn>
              <a:cxn ang="0">
                <a:pos x="2851" y="619"/>
              </a:cxn>
              <a:cxn ang="0">
                <a:pos x="2745" y="0"/>
              </a:cxn>
              <a:cxn ang="0">
                <a:pos x="2182" y="440"/>
              </a:cxn>
              <a:cxn ang="0">
                <a:pos x="2365" y="450"/>
              </a:cxn>
              <a:cxn ang="0">
                <a:pos x="0" y="2041"/>
              </a:cxn>
            </a:cxnLst>
            <a:rect l="0" t="0" r="r" b="b"/>
            <a:pathLst>
              <a:path w="2851" h="2041">
                <a:moveTo>
                  <a:pt x="29" y="2041"/>
                </a:moveTo>
                <a:cubicBezTo>
                  <a:pt x="1973" y="2041"/>
                  <a:pt x="2688" y="536"/>
                  <a:pt x="2688" y="536"/>
                </a:cubicBezTo>
                <a:cubicBezTo>
                  <a:pt x="2851" y="619"/>
                  <a:pt x="2851" y="619"/>
                  <a:pt x="2851" y="619"/>
                </a:cubicBezTo>
                <a:cubicBezTo>
                  <a:pt x="2745" y="0"/>
                  <a:pt x="2745" y="0"/>
                  <a:pt x="2745" y="0"/>
                </a:cubicBezTo>
                <a:cubicBezTo>
                  <a:pt x="2400" y="300"/>
                  <a:pt x="2182" y="440"/>
                  <a:pt x="2182" y="440"/>
                </a:cubicBezTo>
                <a:cubicBezTo>
                  <a:pt x="2365" y="450"/>
                  <a:pt x="2365" y="450"/>
                  <a:pt x="2365" y="450"/>
                </a:cubicBezTo>
                <a:cubicBezTo>
                  <a:pt x="2365" y="450"/>
                  <a:pt x="1878" y="1748"/>
                  <a:pt x="0" y="2041"/>
                </a:cubicBezTo>
              </a:path>
            </a:pathLst>
          </a:custGeom>
          <a:solidFill>
            <a:srgbClr val="00B0F0">
              <a:alpha val="10000"/>
            </a:srgbClr>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prstClr val="black"/>
              </a:solidFill>
            </a:endParaRPr>
          </a:p>
        </p:txBody>
      </p:sp>
      <p:grpSp>
        <p:nvGrpSpPr>
          <p:cNvPr id="29" name="Group 28">
            <a:extLst>
              <a:ext uri="{FF2B5EF4-FFF2-40B4-BE49-F238E27FC236}">
                <a16:creationId xmlns:a16="http://schemas.microsoft.com/office/drawing/2014/main" id="{F86FA7E4-F511-064E-9B9C-0B89C1354A3C}"/>
              </a:ext>
            </a:extLst>
          </p:cNvPr>
          <p:cNvGrpSpPr/>
          <p:nvPr/>
        </p:nvGrpSpPr>
        <p:grpSpPr>
          <a:xfrm>
            <a:off x="9874529" y="-104251"/>
            <a:ext cx="2550482" cy="2318216"/>
            <a:chOff x="334845" y="1189176"/>
            <a:chExt cx="5367864" cy="5418667"/>
          </a:xfrm>
        </p:grpSpPr>
        <p:graphicFrame>
          <p:nvGraphicFramePr>
            <p:cNvPr id="30" name="Chart 29">
              <a:extLst>
                <a:ext uri="{FF2B5EF4-FFF2-40B4-BE49-F238E27FC236}">
                  <a16:creationId xmlns:a16="http://schemas.microsoft.com/office/drawing/2014/main" id="{7A7ED639-B611-D348-B7E4-3F5F04969286}"/>
                </a:ext>
              </a:extLst>
            </p:cNvPr>
            <p:cNvGraphicFramePr/>
            <p:nvPr>
              <p:extLst>
                <p:ext uri="{D42A27DB-BD31-4B8C-83A1-F6EECF244321}">
                  <p14:modId xmlns:p14="http://schemas.microsoft.com/office/powerpoint/2010/main" val="2733959190"/>
                </p:ext>
              </p:extLst>
            </p:nvPr>
          </p:nvGraphicFramePr>
          <p:xfrm>
            <a:off x="334845" y="1189176"/>
            <a:ext cx="5367864"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31" name="TextBox 30">
              <a:extLst>
                <a:ext uri="{FF2B5EF4-FFF2-40B4-BE49-F238E27FC236}">
                  <a16:creationId xmlns:a16="http://schemas.microsoft.com/office/drawing/2014/main" id="{A27DD9CA-855A-884B-8095-2D1009503372}"/>
                </a:ext>
              </a:extLst>
            </p:cNvPr>
            <p:cNvSpPr txBox="1"/>
            <p:nvPr/>
          </p:nvSpPr>
          <p:spPr>
            <a:xfrm>
              <a:off x="1320058" y="2455378"/>
              <a:ext cx="3245180" cy="3064670"/>
            </a:xfrm>
            <a:prstGeom prst="rect">
              <a:avLst/>
            </a:prstGeom>
            <a:noFill/>
          </p:spPr>
          <p:txBody>
            <a:bodyPr wrap="square" rtlCol="0">
              <a:spAutoFit/>
            </a:bodyPr>
            <a:lstStyle/>
            <a:p>
              <a:pPr algn="ctr" defTabSz="932597">
                <a:lnSpc>
                  <a:spcPct val="90000"/>
                </a:lnSpc>
              </a:pPr>
              <a:r>
                <a:rPr lang="en-US" sz="2000" b="1" dirty="0">
                  <a:ea typeface="Segoe UI Black" panose="020B0A02040204020203" pitchFamily="34" charset="0"/>
                  <a:cs typeface="Segoe UI" panose="020B0502040204020203" pitchFamily="34" charset="0"/>
                </a:rPr>
                <a:t>$1.2</a:t>
              </a:r>
            </a:p>
            <a:p>
              <a:pPr algn="ctr" defTabSz="932597">
                <a:lnSpc>
                  <a:spcPct val="90000"/>
                </a:lnSpc>
              </a:pPr>
              <a:r>
                <a:rPr lang="en-US" sz="2000" b="1" dirty="0">
                  <a:latin typeface="Segoe UI Light" panose="020B0502040204020203" pitchFamily="34" charset="0"/>
                  <a:ea typeface="Segoe UI Black" panose="020B0A02040204020203" pitchFamily="34" charset="0"/>
                  <a:cs typeface="Segoe UI" panose="020B0502040204020203" pitchFamily="34" charset="0"/>
                </a:rPr>
                <a:t>Trillion</a:t>
              </a:r>
            </a:p>
            <a:p>
              <a:pPr algn="ctr" defTabSz="932597">
                <a:lnSpc>
                  <a:spcPct val="90000"/>
                </a:lnSpc>
              </a:pPr>
              <a:r>
                <a:rPr lang="en-US" sz="1600" b="1" dirty="0">
                  <a:latin typeface="Segoe UI Light" panose="020B0502040204020203" pitchFamily="34" charset="0"/>
                  <a:ea typeface="Segoe UI Black" panose="020B0A02040204020203" pitchFamily="34" charset="0"/>
                  <a:cs typeface="Segoe UI" panose="020B0502040204020203" pitchFamily="34" charset="0"/>
                </a:rPr>
                <a:t>“Market for AI” by 2020</a:t>
              </a:r>
              <a:br>
                <a:rPr lang="en-US" sz="2400" b="1" dirty="0">
                  <a:solidFill>
                    <a:schemeClr val="bg2">
                      <a:lumMod val="50000"/>
                    </a:schemeClr>
                  </a:solidFill>
                  <a:latin typeface="Segoe UI Light" panose="020B0502040204020203" pitchFamily="34" charset="0"/>
                  <a:ea typeface="Segoe UI Black" panose="020B0A02040204020203" pitchFamily="34" charset="0"/>
                  <a:cs typeface="Segoe UI" panose="020B0502040204020203" pitchFamily="34" charset="0"/>
                </a:rPr>
              </a:br>
              <a:r>
                <a:rPr lang="en-US" sz="1600" dirty="0">
                  <a:solidFill>
                    <a:schemeClr val="bg2">
                      <a:lumMod val="50000"/>
                    </a:schemeClr>
                  </a:solidFill>
                  <a:latin typeface="Segoe UI Light" panose="020B0502040204020203" pitchFamily="34" charset="0"/>
                  <a:cs typeface="Segoe UI Light" panose="020B0502040204020203" pitchFamily="34" charset="0"/>
                </a:rPr>
                <a:t>—Forrester</a:t>
              </a:r>
            </a:p>
          </p:txBody>
        </p:sp>
      </p:grpSp>
      <p:sp>
        <p:nvSpPr>
          <p:cNvPr id="33" name="Title 1">
            <a:extLst>
              <a:ext uri="{FF2B5EF4-FFF2-40B4-BE49-F238E27FC236}">
                <a16:creationId xmlns:a16="http://schemas.microsoft.com/office/drawing/2014/main" id="{B190D57E-A7A9-404E-9CAD-1006C53C402D}"/>
              </a:ext>
            </a:extLst>
          </p:cNvPr>
          <p:cNvSpPr txBox="1">
            <a:spLocks/>
          </p:cNvSpPr>
          <p:nvPr/>
        </p:nvSpPr>
        <p:spPr>
          <a:xfrm>
            <a:off x="583956" y="153637"/>
            <a:ext cx="11332816"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r>
              <a:rPr lang="en-IN" dirty="0">
                <a:solidFill>
                  <a:srgbClr val="1A1A1A"/>
                </a:solidFill>
              </a:rPr>
              <a:t>Why AI? – Why Now?</a:t>
            </a:r>
            <a:br>
              <a:rPr lang="en-IN" dirty="0">
                <a:solidFill>
                  <a:srgbClr val="1A1A1A"/>
                </a:solidFill>
              </a:rPr>
            </a:br>
            <a:endParaRPr lang="en-IN" dirty="0">
              <a:solidFill>
                <a:srgbClr val="1A1A1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16070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50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96010F8F-4BC2-4733-862C-54CC8C5E865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39670" y="487"/>
            <a:ext cx="11952331" cy="6856494"/>
          </a:xfrm>
          <a:prstGeom prst="rect">
            <a:avLst/>
          </a:prstGeom>
        </p:spPr>
      </p:pic>
      <p:sp>
        <p:nvSpPr>
          <p:cNvPr id="49" name="Freeform: Shape 48">
            <a:extLst>
              <a:ext uri="{FF2B5EF4-FFF2-40B4-BE49-F238E27FC236}">
                <a16:creationId xmlns:a16="http://schemas.microsoft.com/office/drawing/2014/main" id="{16157705-07E7-4F22-AD58-53A0A347FBCE}"/>
              </a:ext>
            </a:extLst>
          </p:cNvPr>
          <p:cNvSpPr/>
          <p:nvPr/>
        </p:nvSpPr>
        <p:spPr bwMode="auto">
          <a:xfrm>
            <a:off x="0" y="487"/>
            <a:ext cx="8785586" cy="6857650"/>
          </a:xfrm>
          <a:custGeom>
            <a:avLst/>
            <a:gdLst>
              <a:gd name="connsiteX0" fmla="*/ 0 w 8961755"/>
              <a:gd name="connsiteY0" fmla="*/ 0 h 6995160"/>
              <a:gd name="connsiteX1" fmla="*/ 8961755 w 8961755"/>
              <a:gd name="connsiteY1" fmla="*/ 635 h 6995160"/>
              <a:gd name="connsiteX2" fmla="*/ 7590278 w 8961755"/>
              <a:gd name="connsiteY2" fmla="*/ 6995160 h 6995160"/>
              <a:gd name="connsiteX3" fmla="*/ 0 w 8961755"/>
              <a:gd name="connsiteY3" fmla="*/ 6995160 h 6995160"/>
            </a:gdLst>
            <a:ahLst/>
            <a:cxnLst>
              <a:cxn ang="0">
                <a:pos x="connsiteX0" y="connsiteY0"/>
              </a:cxn>
              <a:cxn ang="0">
                <a:pos x="connsiteX1" y="connsiteY1"/>
              </a:cxn>
              <a:cxn ang="0">
                <a:pos x="connsiteX2" y="connsiteY2"/>
              </a:cxn>
              <a:cxn ang="0">
                <a:pos x="connsiteX3" y="connsiteY3"/>
              </a:cxn>
            </a:cxnLst>
            <a:rect l="l" t="t" r="r" b="b"/>
            <a:pathLst>
              <a:path w="8961755" h="6995160">
                <a:moveTo>
                  <a:pt x="0" y="0"/>
                </a:moveTo>
                <a:lnTo>
                  <a:pt x="8961755" y="635"/>
                </a:lnTo>
                <a:lnTo>
                  <a:pt x="7590278" y="6995160"/>
                </a:lnTo>
                <a:lnTo>
                  <a:pt x="0" y="699516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cs typeface="Segoe UI" pitchFamily="34" charset="0"/>
            </a:endParaRPr>
          </a:p>
        </p:txBody>
      </p:sp>
      <p:grpSp>
        <p:nvGrpSpPr>
          <p:cNvPr id="51" name="Group 50">
            <a:extLst>
              <a:ext uri="{FF2B5EF4-FFF2-40B4-BE49-F238E27FC236}">
                <a16:creationId xmlns:a16="http://schemas.microsoft.com/office/drawing/2014/main" id="{96486B59-7187-4B74-8158-7EC053502FC1}"/>
              </a:ext>
            </a:extLst>
          </p:cNvPr>
          <p:cNvGrpSpPr/>
          <p:nvPr/>
        </p:nvGrpSpPr>
        <p:grpSpPr>
          <a:xfrm>
            <a:off x="0" y="1277604"/>
            <a:ext cx="8266366" cy="1254995"/>
            <a:chOff x="-1" y="1302726"/>
            <a:chExt cx="8432124" cy="1280160"/>
          </a:xfrm>
        </p:grpSpPr>
        <p:sp>
          <p:nvSpPr>
            <p:cNvPr id="41" name="Freeform: Shape 40">
              <a:extLst>
                <a:ext uri="{FF2B5EF4-FFF2-40B4-BE49-F238E27FC236}">
                  <a16:creationId xmlns:a16="http://schemas.microsoft.com/office/drawing/2014/main" id="{475F2A14-86E8-4E6A-93B8-4C371B317913}"/>
                </a:ext>
              </a:extLst>
            </p:cNvPr>
            <p:cNvSpPr/>
            <p:nvPr/>
          </p:nvSpPr>
          <p:spPr bwMode="auto">
            <a:xfrm>
              <a:off x="-1" y="1302726"/>
              <a:ext cx="8432124" cy="1280160"/>
            </a:xfrm>
            <a:custGeom>
              <a:avLst/>
              <a:gdLst>
                <a:gd name="connsiteX0" fmla="*/ 0 w 8432124"/>
                <a:gd name="connsiteY0" fmla="*/ 0 h 1280160"/>
                <a:gd name="connsiteX1" fmla="*/ 8432124 w 8432124"/>
                <a:gd name="connsiteY1" fmla="*/ 0 h 1280160"/>
                <a:gd name="connsiteX2" fmla="*/ 8181112 w 8432124"/>
                <a:gd name="connsiteY2" fmla="*/ 1280160 h 1280160"/>
                <a:gd name="connsiteX3" fmla="*/ 0 w 8432124"/>
                <a:gd name="connsiteY3" fmla="*/ 1280160 h 1280160"/>
              </a:gdLst>
              <a:ahLst/>
              <a:cxnLst>
                <a:cxn ang="0">
                  <a:pos x="connsiteX0" y="connsiteY0"/>
                </a:cxn>
                <a:cxn ang="0">
                  <a:pos x="connsiteX1" y="connsiteY1"/>
                </a:cxn>
                <a:cxn ang="0">
                  <a:pos x="connsiteX2" y="connsiteY2"/>
                </a:cxn>
                <a:cxn ang="0">
                  <a:pos x="connsiteX3" y="connsiteY3"/>
                </a:cxn>
              </a:cxnLst>
              <a:rect l="l" t="t" r="r" b="b"/>
              <a:pathLst>
                <a:path w="8432124" h="1280160">
                  <a:moveTo>
                    <a:pt x="0" y="0"/>
                  </a:moveTo>
                  <a:lnTo>
                    <a:pt x="8432124" y="0"/>
                  </a:lnTo>
                  <a:lnTo>
                    <a:pt x="8181112" y="1280160"/>
                  </a:lnTo>
                  <a:lnTo>
                    <a:pt x="0" y="1280160"/>
                  </a:lnTo>
                  <a:close/>
                </a:path>
              </a:pathLst>
            </a:cu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143428" rIns="0"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endParaRPr lang="en-US" sz="1568" dirty="0">
                <a:gradFill>
                  <a:gsLst>
                    <a:gs pos="0">
                      <a:srgbClr val="FFFFFF"/>
                    </a:gs>
                    <a:gs pos="100000">
                      <a:srgbClr val="FFFFFF"/>
                    </a:gs>
                  </a:gsLst>
                  <a:lin ang="5400000" scaled="0"/>
                </a:gradFill>
                <a:latin typeface="Segoe UI Semilight"/>
                <a:ea typeface="Segoe UI" pitchFamily="34" charset="0"/>
                <a:cs typeface="Segoe UI Semilight" panose="020B0402040204020203" pitchFamily="34" charset="0"/>
              </a:endParaRPr>
            </a:p>
          </p:txBody>
        </p:sp>
        <p:sp>
          <p:nvSpPr>
            <p:cNvPr id="15" name="Rectangle 14">
              <a:extLst>
                <a:ext uri="{FF2B5EF4-FFF2-40B4-BE49-F238E27FC236}">
                  <a16:creationId xmlns:a16="http://schemas.microsoft.com/office/drawing/2014/main" id="{4680F04F-F875-4573-9AA9-72A57CDA2FD0}"/>
                </a:ext>
              </a:extLst>
            </p:cNvPr>
            <p:cNvSpPr/>
            <p:nvPr/>
          </p:nvSpPr>
          <p:spPr>
            <a:xfrm>
              <a:off x="274318" y="1577046"/>
              <a:ext cx="7863840" cy="731520"/>
            </a:xfrm>
            <a:prstGeom prst="rect">
              <a:avLst/>
            </a:prstGeom>
          </p:spPr>
          <p:txBody>
            <a:bodyPr wrap="square" lIns="143428" tIns="89642" rIns="143428" bIns="89642" anchor="ctr" anchorCtr="0">
              <a:noAutofit/>
            </a:bodyPr>
            <a:lstStyle/>
            <a:p>
              <a:pPr defTabSz="878727">
                <a:lnSpc>
                  <a:spcPct val="90000"/>
                </a:lnSpc>
                <a:spcAft>
                  <a:spcPts val="576"/>
                </a:spcAft>
                <a:defRPr/>
              </a:pPr>
              <a:r>
                <a:rPr lang="en-US" sz="3921" kern="0" dirty="0">
                  <a:gradFill>
                    <a:gsLst>
                      <a:gs pos="87077">
                        <a:srgbClr val="FFFFFF"/>
                      </a:gs>
                      <a:gs pos="72000">
                        <a:srgbClr val="FFFFFF"/>
                      </a:gs>
                    </a:gsLst>
                    <a:lin ang="5400000" scaled="0"/>
                  </a:gradFill>
                  <a:latin typeface="Segoe UI Light"/>
                </a:rPr>
                <a:t>Strategy &amp; Business Case</a:t>
              </a:r>
            </a:p>
          </p:txBody>
        </p:sp>
      </p:grpSp>
      <p:grpSp>
        <p:nvGrpSpPr>
          <p:cNvPr id="50" name="Group 49">
            <a:extLst>
              <a:ext uri="{FF2B5EF4-FFF2-40B4-BE49-F238E27FC236}">
                <a16:creationId xmlns:a16="http://schemas.microsoft.com/office/drawing/2014/main" id="{778250E0-5613-4168-BA79-ED4E168F8AB6}"/>
              </a:ext>
            </a:extLst>
          </p:cNvPr>
          <p:cNvGrpSpPr/>
          <p:nvPr/>
        </p:nvGrpSpPr>
        <p:grpSpPr>
          <a:xfrm>
            <a:off x="2" y="2711860"/>
            <a:ext cx="7985138" cy="1254995"/>
            <a:chOff x="1" y="2765742"/>
            <a:chExt cx="8145257" cy="1280160"/>
          </a:xfrm>
        </p:grpSpPr>
        <p:sp>
          <p:nvSpPr>
            <p:cNvPr id="42" name="Freeform: Shape 41">
              <a:extLst>
                <a:ext uri="{FF2B5EF4-FFF2-40B4-BE49-F238E27FC236}">
                  <a16:creationId xmlns:a16="http://schemas.microsoft.com/office/drawing/2014/main" id="{89A6B25A-A9C9-427F-BDED-EBB6D1A24A86}"/>
                </a:ext>
              </a:extLst>
            </p:cNvPr>
            <p:cNvSpPr/>
            <p:nvPr/>
          </p:nvSpPr>
          <p:spPr bwMode="auto">
            <a:xfrm>
              <a:off x="1" y="2765742"/>
              <a:ext cx="8145257" cy="1280160"/>
            </a:xfrm>
            <a:custGeom>
              <a:avLst/>
              <a:gdLst>
                <a:gd name="connsiteX0" fmla="*/ 0 w 8145257"/>
                <a:gd name="connsiteY0" fmla="*/ 0 h 1280160"/>
                <a:gd name="connsiteX1" fmla="*/ 8145257 w 8145257"/>
                <a:gd name="connsiteY1" fmla="*/ 0 h 1280160"/>
                <a:gd name="connsiteX2" fmla="*/ 7894245 w 8145257"/>
                <a:gd name="connsiteY2" fmla="*/ 1280160 h 1280160"/>
                <a:gd name="connsiteX3" fmla="*/ 0 w 8145257"/>
                <a:gd name="connsiteY3" fmla="*/ 1280160 h 1280160"/>
              </a:gdLst>
              <a:ahLst/>
              <a:cxnLst>
                <a:cxn ang="0">
                  <a:pos x="connsiteX0" y="connsiteY0"/>
                </a:cxn>
                <a:cxn ang="0">
                  <a:pos x="connsiteX1" y="connsiteY1"/>
                </a:cxn>
                <a:cxn ang="0">
                  <a:pos x="connsiteX2" y="connsiteY2"/>
                </a:cxn>
                <a:cxn ang="0">
                  <a:pos x="connsiteX3" y="connsiteY3"/>
                </a:cxn>
              </a:cxnLst>
              <a:rect l="l" t="t" r="r" b="b"/>
              <a:pathLst>
                <a:path w="8145257" h="1280160">
                  <a:moveTo>
                    <a:pt x="0" y="0"/>
                  </a:moveTo>
                  <a:lnTo>
                    <a:pt x="8145257" y="0"/>
                  </a:lnTo>
                  <a:lnTo>
                    <a:pt x="7894245" y="1280160"/>
                  </a:lnTo>
                  <a:lnTo>
                    <a:pt x="0" y="128016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143428" rIns="0"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endParaRPr lang="en-US" sz="1568" dirty="0">
                <a:gradFill>
                  <a:gsLst>
                    <a:gs pos="0">
                      <a:srgbClr val="FFFFFF"/>
                    </a:gs>
                    <a:gs pos="100000">
                      <a:srgbClr val="FFFFFF"/>
                    </a:gs>
                  </a:gsLst>
                  <a:lin ang="5400000" scaled="0"/>
                </a:gradFill>
                <a:latin typeface="Segoe UI Semilight"/>
                <a:ea typeface="Segoe UI" pitchFamily="34" charset="0"/>
                <a:cs typeface="Segoe UI Semilight" panose="020B0402040204020203" pitchFamily="34" charset="0"/>
              </a:endParaRPr>
            </a:p>
          </p:txBody>
        </p:sp>
        <p:sp>
          <p:nvSpPr>
            <p:cNvPr id="45" name="Rectangle 44">
              <a:extLst>
                <a:ext uri="{FF2B5EF4-FFF2-40B4-BE49-F238E27FC236}">
                  <a16:creationId xmlns:a16="http://schemas.microsoft.com/office/drawing/2014/main" id="{B2D10C57-4D63-4FAF-B098-C3E1C709816C}"/>
                </a:ext>
              </a:extLst>
            </p:cNvPr>
            <p:cNvSpPr/>
            <p:nvPr/>
          </p:nvSpPr>
          <p:spPr>
            <a:xfrm>
              <a:off x="274320" y="3040062"/>
              <a:ext cx="7589520" cy="731520"/>
            </a:xfrm>
            <a:prstGeom prst="rect">
              <a:avLst/>
            </a:prstGeom>
          </p:spPr>
          <p:txBody>
            <a:bodyPr wrap="square" lIns="143428" tIns="89642" rIns="143428" bIns="89642" anchor="ctr" anchorCtr="0">
              <a:noAutofit/>
            </a:bodyPr>
            <a:lstStyle/>
            <a:p>
              <a:pPr defTabSz="878727">
                <a:lnSpc>
                  <a:spcPct val="90000"/>
                </a:lnSpc>
                <a:spcAft>
                  <a:spcPts val="576"/>
                </a:spcAft>
                <a:defRPr/>
              </a:pPr>
              <a:r>
                <a:rPr lang="en-US" sz="3921" kern="0" dirty="0">
                  <a:gradFill>
                    <a:gsLst>
                      <a:gs pos="87077">
                        <a:srgbClr val="FFFFFF"/>
                      </a:gs>
                      <a:gs pos="72000">
                        <a:srgbClr val="FFFFFF"/>
                      </a:gs>
                    </a:gsLst>
                    <a:lin ang="5400000" scaled="0"/>
                  </a:gradFill>
                  <a:latin typeface="Segoe UI Light"/>
                </a:rPr>
                <a:t>Data &amp; Technology Maturity</a:t>
              </a:r>
            </a:p>
          </p:txBody>
        </p:sp>
      </p:grpSp>
      <p:grpSp>
        <p:nvGrpSpPr>
          <p:cNvPr id="9" name="Group 8">
            <a:extLst>
              <a:ext uri="{FF2B5EF4-FFF2-40B4-BE49-F238E27FC236}">
                <a16:creationId xmlns:a16="http://schemas.microsoft.com/office/drawing/2014/main" id="{5220DA5A-EE59-4B7B-962F-15B85BF98705}"/>
              </a:ext>
            </a:extLst>
          </p:cNvPr>
          <p:cNvGrpSpPr/>
          <p:nvPr/>
        </p:nvGrpSpPr>
        <p:grpSpPr>
          <a:xfrm>
            <a:off x="0" y="4146140"/>
            <a:ext cx="7703907" cy="1254995"/>
            <a:chOff x="0" y="4228782"/>
            <a:chExt cx="7858386" cy="1280160"/>
          </a:xfrm>
        </p:grpSpPr>
        <p:sp>
          <p:nvSpPr>
            <p:cNvPr id="43" name="Freeform: Shape 42">
              <a:extLst>
                <a:ext uri="{FF2B5EF4-FFF2-40B4-BE49-F238E27FC236}">
                  <a16:creationId xmlns:a16="http://schemas.microsoft.com/office/drawing/2014/main" id="{526D957E-751C-456A-8380-72ABF030C04E}"/>
                </a:ext>
              </a:extLst>
            </p:cNvPr>
            <p:cNvSpPr/>
            <p:nvPr/>
          </p:nvSpPr>
          <p:spPr bwMode="auto">
            <a:xfrm>
              <a:off x="0" y="4228782"/>
              <a:ext cx="7858386" cy="1280160"/>
            </a:xfrm>
            <a:custGeom>
              <a:avLst/>
              <a:gdLst>
                <a:gd name="connsiteX0" fmla="*/ 0 w 7858386"/>
                <a:gd name="connsiteY0" fmla="*/ 0 h 1280160"/>
                <a:gd name="connsiteX1" fmla="*/ 7858386 w 7858386"/>
                <a:gd name="connsiteY1" fmla="*/ 0 h 1280160"/>
                <a:gd name="connsiteX2" fmla="*/ 7607374 w 7858386"/>
                <a:gd name="connsiteY2" fmla="*/ 1280160 h 1280160"/>
                <a:gd name="connsiteX3" fmla="*/ 0 w 7858386"/>
                <a:gd name="connsiteY3" fmla="*/ 1280160 h 1280160"/>
              </a:gdLst>
              <a:ahLst/>
              <a:cxnLst>
                <a:cxn ang="0">
                  <a:pos x="connsiteX0" y="connsiteY0"/>
                </a:cxn>
                <a:cxn ang="0">
                  <a:pos x="connsiteX1" y="connsiteY1"/>
                </a:cxn>
                <a:cxn ang="0">
                  <a:pos x="connsiteX2" y="connsiteY2"/>
                </a:cxn>
                <a:cxn ang="0">
                  <a:pos x="connsiteX3" y="connsiteY3"/>
                </a:cxn>
              </a:cxnLst>
              <a:rect l="l" t="t" r="r" b="b"/>
              <a:pathLst>
                <a:path w="7858386" h="1280160">
                  <a:moveTo>
                    <a:pt x="0" y="0"/>
                  </a:moveTo>
                  <a:lnTo>
                    <a:pt x="7858386" y="0"/>
                  </a:lnTo>
                  <a:lnTo>
                    <a:pt x="7607374" y="1280160"/>
                  </a:lnTo>
                  <a:lnTo>
                    <a:pt x="0" y="128016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143428" rIns="0"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endParaRPr lang="en-US" sz="1568" dirty="0">
                <a:gradFill>
                  <a:gsLst>
                    <a:gs pos="0">
                      <a:srgbClr val="FFFFFF"/>
                    </a:gs>
                    <a:gs pos="100000">
                      <a:srgbClr val="FFFFFF"/>
                    </a:gs>
                  </a:gsLst>
                  <a:lin ang="5400000" scaled="0"/>
                </a:gradFill>
                <a:latin typeface="Segoe UI Semilight"/>
                <a:ea typeface="Segoe UI" pitchFamily="34" charset="0"/>
                <a:cs typeface="Segoe UI Semilight" panose="020B0402040204020203" pitchFamily="34" charset="0"/>
              </a:endParaRPr>
            </a:p>
          </p:txBody>
        </p:sp>
        <p:sp>
          <p:nvSpPr>
            <p:cNvPr id="47" name="Rectangle 46">
              <a:extLst>
                <a:ext uri="{FF2B5EF4-FFF2-40B4-BE49-F238E27FC236}">
                  <a16:creationId xmlns:a16="http://schemas.microsoft.com/office/drawing/2014/main" id="{826AC5A9-3F5D-41F1-9821-360533C9C74A}"/>
                </a:ext>
              </a:extLst>
            </p:cNvPr>
            <p:cNvSpPr/>
            <p:nvPr/>
          </p:nvSpPr>
          <p:spPr>
            <a:xfrm>
              <a:off x="274320" y="4503102"/>
              <a:ext cx="7315200" cy="731520"/>
            </a:xfrm>
            <a:prstGeom prst="rect">
              <a:avLst/>
            </a:prstGeom>
          </p:spPr>
          <p:txBody>
            <a:bodyPr wrap="square" lIns="143428" tIns="89642" rIns="143428" bIns="89642" anchor="ctr" anchorCtr="0">
              <a:noAutofit/>
            </a:bodyPr>
            <a:lstStyle/>
            <a:p>
              <a:pPr defTabSz="878727">
                <a:lnSpc>
                  <a:spcPct val="90000"/>
                </a:lnSpc>
                <a:spcAft>
                  <a:spcPts val="576"/>
                </a:spcAft>
                <a:defRPr/>
              </a:pPr>
              <a:r>
                <a:rPr lang="en-US" sz="3921" kern="0" dirty="0">
                  <a:gradFill>
                    <a:gsLst>
                      <a:gs pos="87077">
                        <a:srgbClr val="FFFFFF"/>
                      </a:gs>
                      <a:gs pos="72000">
                        <a:srgbClr val="FFFFFF"/>
                      </a:gs>
                    </a:gsLst>
                    <a:lin ang="5400000" scaled="0"/>
                  </a:gradFill>
                  <a:latin typeface="Segoe UI Light"/>
                </a:rPr>
                <a:t>Data Culture</a:t>
              </a:r>
            </a:p>
          </p:txBody>
        </p:sp>
      </p:grpSp>
      <p:sp>
        <p:nvSpPr>
          <p:cNvPr id="54" name="Commitments_EC4D">
            <a:extLst>
              <a:ext uri="{FF2B5EF4-FFF2-40B4-BE49-F238E27FC236}">
                <a16:creationId xmlns:a16="http://schemas.microsoft.com/office/drawing/2014/main" id="{87A65685-B14D-4751-AF95-33B13D5F2660}"/>
              </a:ext>
            </a:extLst>
          </p:cNvPr>
          <p:cNvSpPr>
            <a:spLocks noChangeAspect="1" noEditPoints="1"/>
          </p:cNvSpPr>
          <p:nvPr/>
        </p:nvSpPr>
        <p:spPr bwMode="auto">
          <a:xfrm>
            <a:off x="6544208" y="4423983"/>
            <a:ext cx="764845" cy="71714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lin ang="5400000" scaled="1"/>
              </a:gradFill>
              <a:latin typeface="Segoe UI Semilight"/>
            </a:endParaRPr>
          </a:p>
        </p:txBody>
      </p:sp>
      <p:sp>
        <p:nvSpPr>
          <p:cNvPr id="23" name="strategy" title="Icon of two circles and a curved arrow winding between three exes connecting them">
            <a:extLst>
              <a:ext uri="{FF2B5EF4-FFF2-40B4-BE49-F238E27FC236}">
                <a16:creationId xmlns:a16="http://schemas.microsoft.com/office/drawing/2014/main" id="{E003E390-5713-4620-A3AD-779F260990AB}"/>
              </a:ext>
            </a:extLst>
          </p:cNvPr>
          <p:cNvSpPr>
            <a:spLocks noChangeAspect="1" noEditPoints="1"/>
          </p:cNvSpPr>
          <p:nvPr/>
        </p:nvSpPr>
        <p:spPr bwMode="auto">
          <a:xfrm>
            <a:off x="7010206" y="1546996"/>
            <a:ext cx="520058" cy="692885"/>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Semilight"/>
            </a:endParaRPr>
          </a:p>
        </p:txBody>
      </p:sp>
      <p:sp>
        <p:nvSpPr>
          <p:cNvPr id="24" name="binary" title="Icon of binary code, ones and zeros">
            <a:extLst>
              <a:ext uri="{FF2B5EF4-FFF2-40B4-BE49-F238E27FC236}">
                <a16:creationId xmlns:a16="http://schemas.microsoft.com/office/drawing/2014/main" id="{CCC86355-6796-4C17-8C6A-0E0C94FED9C9}"/>
              </a:ext>
            </a:extLst>
          </p:cNvPr>
          <p:cNvSpPr>
            <a:spLocks noChangeAspect="1" noEditPoints="1"/>
          </p:cNvSpPr>
          <p:nvPr/>
        </p:nvSpPr>
        <p:spPr bwMode="auto">
          <a:xfrm>
            <a:off x="6813132" y="3101067"/>
            <a:ext cx="551920" cy="47658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Semilight"/>
            </a:endParaRPr>
          </a:p>
        </p:txBody>
      </p:sp>
      <p:sp>
        <p:nvSpPr>
          <p:cNvPr id="19" name="Title 1">
            <a:extLst>
              <a:ext uri="{FF2B5EF4-FFF2-40B4-BE49-F238E27FC236}">
                <a16:creationId xmlns:a16="http://schemas.microsoft.com/office/drawing/2014/main" id="{332E4AE7-2DAE-7447-B07D-A9DB9D67D362}"/>
              </a:ext>
            </a:extLst>
          </p:cNvPr>
          <p:cNvSpPr txBox="1">
            <a:spLocks/>
          </p:cNvSpPr>
          <p:nvPr/>
        </p:nvSpPr>
        <p:spPr>
          <a:xfrm>
            <a:off x="583956" y="153637"/>
            <a:ext cx="11332816"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r>
              <a:rPr lang="en-IN" dirty="0">
                <a:solidFill>
                  <a:srgbClr val="1A1A1A"/>
                </a:solidFill>
              </a:rPr>
              <a:t>Success with Artificial Intelligence</a:t>
            </a:r>
            <a:br>
              <a:rPr lang="en-IN" dirty="0">
                <a:solidFill>
                  <a:srgbClr val="1A1A1A"/>
                </a:solidFill>
              </a:rPr>
            </a:br>
            <a:endParaRPr lang="en-IN" dirty="0">
              <a:solidFill>
                <a:srgbClr val="1A1A1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965876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0-#ppt_w/2"/>
                                          </p:val>
                                        </p:tav>
                                        <p:tav tm="100000">
                                          <p:val>
                                            <p:strVal val="#ppt_x"/>
                                          </p:val>
                                        </p:tav>
                                      </p:tavLst>
                                    </p:anim>
                                    <p:anim calcmode="lin" valueType="num">
                                      <p:cBhvr additive="base">
                                        <p:cTn id="8" dur="500" fill="hold"/>
                                        <p:tgtEl>
                                          <p:spTgt spid="51"/>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15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500" fill="hold"/>
                                        <p:tgtEl>
                                          <p:spTgt spid="50"/>
                                        </p:tgtEl>
                                        <p:attrNameLst>
                                          <p:attrName>ppt_x</p:attrName>
                                        </p:attrNameLst>
                                      </p:cBhvr>
                                      <p:tavLst>
                                        <p:tav tm="0">
                                          <p:val>
                                            <p:strVal val="0-#ppt_w/2"/>
                                          </p:val>
                                        </p:tav>
                                        <p:tav tm="100000">
                                          <p:val>
                                            <p:strVal val="#ppt_x"/>
                                          </p:val>
                                        </p:tav>
                                      </p:tavLst>
                                    </p:anim>
                                    <p:anim calcmode="lin" valueType="num">
                                      <p:cBhvr additive="base">
                                        <p:cTn id="12" dur="500" fill="hold"/>
                                        <p:tgtEl>
                                          <p:spTgt spid="50"/>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3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40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extBox 83">
            <a:extLst>
              <a:ext uri="{FF2B5EF4-FFF2-40B4-BE49-F238E27FC236}">
                <a16:creationId xmlns:a16="http://schemas.microsoft.com/office/drawing/2014/main" id="{8745076E-4BBD-4DCB-A939-53B8F1EBDE22}"/>
              </a:ext>
            </a:extLst>
          </p:cNvPr>
          <p:cNvSpPr txBox="1"/>
          <p:nvPr/>
        </p:nvSpPr>
        <p:spPr>
          <a:xfrm>
            <a:off x="266200" y="6614535"/>
            <a:ext cx="6831712"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hlinkClick r:id="rId3"/>
              </a:rPr>
              <a:t>https://aka.ms/aibschool</a:t>
            </a: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a:t>
            </a:r>
          </a:p>
        </p:txBody>
      </p:sp>
      <p:cxnSp>
        <p:nvCxnSpPr>
          <p:cNvPr id="93" name="Straight Connector 92" descr="Connector between &quot;Implications of responsible AI in business&quot; and &quot;AI technology 101 for business leaders&quot;">
            <a:extLst>
              <a:ext uri="{FF2B5EF4-FFF2-40B4-BE49-F238E27FC236}">
                <a16:creationId xmlns:a16="http://schemas.microsoft.com/office/drawing/2014/main" id="{38A454A0-CE07-4E74-8B00-D550D68E59B1}"/>
              </a:ext>
            </a:extLst>
          </p:cNvPr>
          <p:cNvCxnSpPr>
            <a:cxnSpLocks/>
            <a:stCxn id="116" idx="2"/>
            <a:endCxn id="108" idx="6"/>
          </p:cNvCxnSpPr>
          <p:nvPr/>
        </p:nvCxnSpPr>
        <p:spPr>
          <a:xfrm flipH="1">
            <a:off x="7928845" y="2473737"/>
            <a:ext cx="1619514"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descr="Connector between &quot;Enabling an &quot;AI-ready&quot; culture&quot; and &quot;Implications of responsibile AI in business&quot;">
            <a:extLst>
              <a:ext uri="{FF2B5EF4-FFF2-40B4-BE49-F238E27FC236}">
                <a16:creationId xmlns:a16="http://schemas.microsoft.com/office/drawing/2014/main" id="{8B0EC9F5-466E-4319-A29A-59A2E8BD7386}"/>
              </a:ext>
            </a:extLst>
          </p:cNvPr>
          <p:cNvCxnSpPr>
            <a:cxnSpLocks/>
            <a:stCxn id="108" idx="2"/>
            <a:endCxn id="112" idx="6"/>
          </p:cNvCxnSpPr>
          <p:nvPr/>
        </p:nvCxnSpPr>
        <p:spPr>
          <a:xfrm flipH="1">
            <a:off x="5285203" y="2473737"/>
            <a:ext cx="1619514"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descr="Connector between &quot;Defining an AI strategy&quot; and &quot;Enabling an &quot;AI-ready&quot; culture&quot;">
            <a:extLst>
              <a:ext uri="{FF2B5EF4-FFF2-40B4-BE49-F238E27FC236}">
                <a16:creationId xmlns:a16="http://schemas.microsoft.com/office/drawing/2014/main" id="{46086499-9C8F-43BA-88F8-898E50B1E51E}"/>
              </a:ext>
            </a:extLst>
          </p:cNvPr>
          <p:cNvCxnSpPr>
            <a:cxnSpLocks/>
            <a:stCxn id="112" idx="2"/>
            <a:endCxn id="104" idx="6"/>
          </p:cNvCxnSpPr>
          <p:nvPr/>
        </p:nvCxnSpPr>
        <p:spPr>
          <a:xfrm flipH="1">
            <a:off x="2641561" y="2473737"/>
            <a:ext cx="1619514"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 name="Tech 101" descr="List of the items in &quot;AI technology 101 for business leaders&quot;">
            <a:extLst>
              <a:ext uri="{FF2B5EF4-FFF2-40B4-BE49-F238E27FC236}">
                <a16:creationId xmlns:a16="http://schemas.microsoft.com/office/drawing/2014/main" id="{CA43B269-1B73-4291-8D73-F19133027585}"/>
              </a:ext>
            </a:extLst>
          </p:cNvPr>
          <p:cNvGrpSpPr/>
          <p:nvPr/>
        </p:nvGrpSpPr>
        <p:grpSpPr>
          <a:xfrm>
            <a:off x="9063384" y="3046779"/>
            <a:ext cx="2842891" cy="3796585"/>
            <a:chOff x="9063384" y="3046779"/>
            <a:chExt cx="2842891" cy="3796585"/>
          </a:xfrm>
        </p:grpSpPr>
        <p:pic>
          <p:nvPicPr>
            <p:cNvPr id="95" name="Picture 94" descr="Picture of Harry Shum">
              <a:extLst>
                <a:ext uri="{FF2B5EF4-FFF2-40B4-BE49-F238E27FC236}">
                  <a16:creationId xmlns:a16="http://schemas.microsoft.com/office/drawing/2014/main" id="{46EEA267-B899-4CC9-AE0D-0969F0DE91E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1423544" y="3123432"/>
              <a:ext cx="482731" cy="482731"/>
            </a:xfrm>
            <a:prstGeom prst="ellipse">
              <a:avLst/>
            </a:prstGeom>
            <a:ln>
              <a:solidFill>
                <a:schemeClr val="bg2"/>
              </a:solidFill>
            </a:ln>
          </p:spPr>
        </p:pic>
        <p:grpSp>
          <p:nvGrpSpPr>
            <p:cNvPr id="185" name="Group 184" descr="List of all units available in the &quot;AI technology 101 for business leaders&quot; module.">
              <a:extLst>
                <a:ext uri="{FF2B5EF4-FFF2-40B4-BE49-F238E27FC236}">
                  <a16:creationId xmlns:a16="http://schemas.microsoft.com/office/drawing/2014/main" id="{3807C938-CD03-4BB9-BC2E-D6456C7E0138}"/>
                </a:ext>
              </a:extLst>
            </p:cNvPr>
            <p:cNvGrpSpPr/>
            <p:nvPr/>
          </p:nvGrpSpPr>
          <p:grpSpPr>
            <a:xfrm>
              <a:off x="9063384" y="3046779"/>
              <a:ext cx="2458648" cy="3796585"/>
              <a:chOff x="7623930" y="3172220"/>
              <a:chExt cx="2786467" cy="4302796"/>
            </a:xfrm>
          </p:grpSpPr>
          <p:sp>
            <p:nvSpPr>
              <p:cNvPr id="186" name="Rectangle 185">
                <a:extLst>
                  <a:ext uri="{FF2B5EF4-FFF2-40B4-BE49-F238E27FC236}">
                    <a16:creationId xmlns:a16="http://schemas.microsoft.com/office/drawing/2014/main" id="{8BC72530-A214-4959-A217-33F5203A903F}"/>
                  </a:ext>
                </a:extLst>
              </p:cNvPr>
              <p:cNvSpPr/>
              <p:nvPr/>
            </p:nvSpPr>
            <p:spPr bwMode="auto">
              <a:xfrm>
                <a:off x="7736790" y="3318323"/>
                <a:ext cx="2673607" cy="41566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1706" tIns="0" rIns="0" bIns="0" numCol="1" spcCol="0" rtlCol="0" fromWordArt="0" anchor="t" anchorCtr="0" forceAA="0" compatLnSpc="1">
                <a:prstTxWarp prst="textNoShape">
                  <a:avLst/>
                </a:prstTxWarp>
                <a:spAutoFit/>
              </a:bodyPr>
              <a:lstStyle/>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State of the art AI technology (Harry Shum)</a:t>
                </a:r>
              </a:p>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AI technology overview I</a:t>
                </a:r>
              </a:p>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AI technology II – Microsoft’s approach</a:t>
                </a:r>
              </a:p>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Introduction to machine learning and deep learning</a:t>
                </a:r>
              </a:p>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Microsoft’s approach to pre-trained AI cognitive services</a:t>
                </a:r>
              </a:p>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Microsoft’s approach to cognitive search</a:t>
                </a:r>
              </a:p>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Microsoft’s approach to conversational AI (bots)</a:t>
                </a:r>
              </a:p>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Microsoft’s approach to </a:t>
                </a:r>
                <a:b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SaaS AI</a:t>
                </a:r>
              </a:p>
            </p:txBody>
          </p:sp>
          <p:grpSp>
            <p:nvGrpSpPr>
              <p:cNvPr id="187" name="Group 186">
                <a:extLst>
                  <a:ext uri="{FF2B5EF4-FFF2-40B4-BE49-F238E27FC236}">
                    <a16:creationId xmlns:a16="http://schemas.microsoft.com/office/drawing/2014/main" id="{3568E652-D27A-4825-9DF3-B38E596A5112}"/>
                  </a:ext>
                </a:extLst>
              </p:cNvPr>
              <p:cNvGrpSpPr/>
              <p:nvPr/>
            </p:nvGrpSpPr>
            <p:grpSpPr>
              <a:xfrm>
                <a:off x="7623930" y="3172220"/>
                <a:ext cx="82296" cy="3749040"/>
                <a:chOff x="7623930" y="3172220"/>
                <a:chExt cx="82296" cy="3749040"/>
              </a:xfrm>
            </p:grpSpPr>
            <p:cxnSp>
              <p:nvCxnSpPr>
                <p:cNvPr id="188" name="Straight Connector 187">
                  <a:extLst>
                    <a:ext uri="{FF2B5EF4-FFF2-40B4-BE49-F238E27FC236}">
                      <a16:creationId xmlns:a16="http://schemas.microsoft.com/office/drawing/2014/main" id="{C8F488E0-1BB1-44A1-B6C8-09860497BED7}"/>
                    </a:ext>
                  </a:extLst>
                </p:cNvPr>
                <p:cNvCxnSpPr>
                  <a:cxnSpLocks/>
                </p:cNvCxnSpPr>
                <p:nvPr/>
              </p:nvCxnSpPr>
              <p:spPr>
                <a:xfrm flipH="1" flipV="1">
                  <a:off x="7664497" y="3172220"/>
                  <a:ext cx="0" cy="374904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97" name="Oval 196">
                  <a:extLst>
                    <a:ext uri="{FF2B5EF4-FFF2-40B4-BE49-F238E27FC236}">
                      <a16:creationId xmlns:a16="http://schemas.microsoft.com/office/drawing/2014/main" id="{14F488A5-6510-4519-9F78-26AEDC4DEBC8}"/>
                    </a:ext>
                  </a:extLst>
                </p:cNvPr>
                <p:cNvSpPr/>
                <p:nvPr/>
              </p:nvSpPr>
              <p:spPr>
                <a:xfrm>
                  <a:off x="7623930" y="6380618"/>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23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6" name="Oval 195">
                  <a:extLst>
                    <a:ext uri="{FF2B5EF4-FFF2-40B4-BE49-F238E27FC236}">
                      <a16:creationId xmlns:a16="http://schemas.microsoft.com/office/drawing/2014/main" id="{ED981B98-FD02-4EA7-844F-20C5355962C2}"/>
                    </a:ext>
                  </a:extLst>
                </p:cNvPr>
                <p:cNvSpPr/>
                <p:nvPr/>
              </p:nvSpPr>
              <p:spPr>
                <a:xfrm>
                  <a:off x="7623930" y="5919477"/>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23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5" name="Oval 194">
                  <a:extLst>
                    <a:ext uri="{FF2B5EF4-FFF2-40B4-BE49-F238E27FC236}">
                      <a16:creationId xmlns:a16="http://schemas.microsoft.com/office/drawing/2014/main" id="{1AB5F651-8242-4B18-961B-B28F26D00817}"/>
                    </a:ext>
                  </a:extLst>
                </p:cNvPr>
                <p:cNvSpPr/>
                <p:nvPr/>
              </p:nvSpPr>
              <p:spPr>
                <a:xfrm>
                  <a:off x="7623930" y="5458336"/>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23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2" name="Oval 191">
                  <a:extLst>
                    <a:ext uri="{FF2B5EF4-FFF2-40B4-BE49-F238E27FC236}">
                      <a16:creationId xmlns:a16="http://schemas.microsoft.com/office/drawing/2014/main" id="{901FFC3A-B032-4421-AFE3-F4A0ABA83DBD}"/>
                    </a:ext>
                  </a:extLst>
                </p:cNvPr>
                <p:cNvSpPr/>
                <p:nvPr/>
              </p:nvSpPr>
              <p:spPr>
                <a:xfrm>
                  <a:off x="7623930" y="4997195"/>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23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1" name="Oval 190">
                  <a:extLst>
                    <a:ext uri="{FF2B5EF4-FFF2-40B4-BE49-F238E27FC236}">
                      <a16:creationId xmlns:a16="http://schemas.microsoft.com/office/drawing/2014/main" id="{05914C1B-55D3-4CDB-8785-5C40F57AF53D}"/>
                    </a:ext>
                  </a:extLst>
                </p:cNvPr>
                <p:cNvSpPr/>
                <p:nvPr/>
              </p:nvSpPr>
              <p:spPr>
                <a:xfrm>
                  <a:off x="7623930" y="4553949"/>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23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4" name="Oval 193">
                  <a:extLst>
                    <a:ext uri="{FF2B5EF4-FFF2-40B4-BE49-F238E27FC236}">
                      <a16:creationId xmlns:a16="http://schemas.microsoft.com/office/drawing/2014/main" id="{56B2F3BE-DD73-4D75-ABE1-CF64E5880A77}"/>
                    </a:ext>
                  </a:extLst>
                </p:cNvPr>
                <p:cNvSpPr/>
                <p:nvPr/>
              </p:nvSpPr>
              <p:spPr>
                <a:xfrm>
                  <a:off x="7623930" y="4083785"/>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23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0" name="Oval 189">
                  <a:extLst>
                    <a:ext uri="{FF2B5EF4-FFF2-40B4-BE49-F238E27FC236}">
                      <a16:creationId xmlns:a16="http://schemas.microsoft.com/office/drawing/2014/main" id="{FB8C47A9-1314-43D4-ADDD-EBCC4F816BBA}"/>
                    </a:ext>
                  </a:extLst>
                </p:cNvPr>
                <p:cNvSpPr/>
                <p:nvPr/>
              </p:nvSpPr>
              <p:spPr>
                <a:xfrm>
                  <a:off x="7623930" y="3791199"/>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23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9" name="Oval 188">
                  <a:extLst>
                    <a:ext uri="{FF2B5EF4-FFF2-40B4-BE49-F238E27FC236}">
                      <a16:creationId xmlns:a16="http://schemas.microsoft.com/office/drawing/2014/main" id="{8AE51F3B-F085-4683-906F-8072961DD857}"/>
                    </a:ext>
                  </a:extLst>
                </p:cNvPr>
                <p:cNvSpPr/>
                <p:nvPr/>
              </p:nvSpPr>
              <p:spPr>
                <a:xfrm>
                  <a:off x="7623930" y="3479514"/>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235" b="0" i="0" u="none" strike="noStrike" kern="1200" cap="none" spc="0" normalizeH="0" baseline="0" noProof="0" dirty="0">
                    <a:ln>
                      <a:noFill/>
                    </a:ln>
                    <a:solidFill>
                      <a:srgbClr val="1A1A1A"/>
                    </a:solidFill>
                    <a:effectLst/>
                    <a:uLnTx/>
                    <a:uFillTx/>
                    <a:latin typeface="Segoe UI"/>
                    <a:ea typeface="+mn-ea"/>
                    <a:cs typeface="+mn-cs"/>
                  </a:endParaRPr>
                </a:p>
              </p:txBody>
            </p:sp>
            <p:cxnSp>
              <p:nvCxnSpPr>
                <p:cNvPr id="193" name="Straight Connector 192">
                  <a:extLst>
                    <a:ext uri="{FF2B5EF4-FFF2-40B4-BE49-F238E27FC236}">
                      <a16:creationId xmlns:a16="http://schemas.microsoft.com/office/drawing/2014/main" id="{07E1E0C1-1601-47AB-9FFD-E683AD77311F}"/>
                    </a:ext>
                  </a:extLst>
                </p:cNvPr>
                <p:cNvCxnSpPr>
                  <a:cxnSpLocks/>
                </p:cNvCxnSpPr>
                <p:nvPr/>
              </p:nvCxnSpPr>
              <p:spPr>
                <a:xfrm>
                  <a:off x="7669069" y="3172220"/>
                  <a:ext cx="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grpSp>
      </p:grpSp>
      <p:grpSp>
        <p:nvGrpSpPr>
          <p:cNvPr id="115" name="Group 114" descr="Graphical representation for technology">
            <a:extLst>
              <a:ext uri="{FF2B5EF4-FFF2-40B4-BE49-F238E27FC236}">
                <a16:creationId xmlns:a16="http://schemas.microsoft.com/office/drawing/2014/main" id="{7AABCB64-9288-4E41-B669-8C3190FD3F89}"/>
              </a:ext>
            </a:extLst>
          </p:cNvPr>
          <p:cNvGrpSpPr/>
          <p:nvPr/>
        </p:nvGrpSpPr>
        <p:grpSpPr>
          <a:xfrm>
            <a:off x="9548359" y="1961673"/>
            <a:ext cx="1024128" cy="1024128"/>
            <a:chOff x="6124282" y="2063762"/>
            <a:chExt cx="859132" cy="859132"/>
          </a:xfrm>
          <a:solidFill>
            <a:schemeClr val="bg1"/>
          </a:solidFill>
        </p:grpSpPr>
        <p:sp>
          <p:nvSpPr>
            <p:cNvPr id="116" name="Oval 115">
              <a:extLst>
                <a:ext uri="{FF2B5EF4-FFF2-40B4-BE49-F238E27FC236}">
                  <a16:creationId xmlns:a16="http://schemas.microsoft.com/office/drawing/2014/main" id="{4E4F89A7-9702-483C-8B53-9E15536D156F}"/>
                </a:ext>
              </a:extLst>
            </p:cNvPr>
            <p:cNvSpPr/>
            <p:nvPr/>
          </p:nvSpPr>
          <p:spPr bwMode="auto">
            <a:xfrm>
              <a:off x="6124282" y="2063762"/>
              <a:ext cx="859132" cy="859132"/>
            </a:xfrm>
            <a:prstGeom prst="ellipse">
              <a:avLst/>
            </a:prstGeom>
            <a:grpFill/>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12"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117" name="Group 116">
              <a:extLst>
                <a:ext uri="{FF2B5EF4-FFF2-40B4-BE49-F238E27FC236}">
                  <a16:creationId xmlns:a16="http://schemas.microsoft.com/office/drawing/2014/main" id="{70E4E317-4619-4EC1-B9AB-767C7BAEBF11}"/>
                </a:ext>
              </a:extLst>
            </p:cNvPr>
            <p:cNvGrpSpPr/>
            <p:nvPr/>
          </p:nvGrpSpPr>
          <p:grpSpPr>
            <a:xfrm>
              <a:off x="6306679" y="2246159"/>
              <a:ext cx="494338" cy="494338"/>
              <a:chOff x="8473695" y="605939"/>
              <a:chExt cx="740076" cy="740076"/>
            </a:xfrm>
            <a:grpFill/>
          </p:grpSpPr>
          <p:sp>
            <p:nvSpPr>
              <p:cNvPr id="118" name="Rectangle 117">
                <a:extLst>
                  <a:ext uri="{FF2B5EF4-FFF2-40B4-BE49-F238E27FC236}">
                    <a16:creationId xmlns:a16="http://schemas.microsoft.com/office/drawing/2014/main" id="{2215E64C-10AE-471D-862B-38E9F8CCE8F8}"/>
                  </a:ext>
                </a:extLst>
              </p:cNvPr>
              <p:cNvSpPr/>
              <p:nvPr/>
            </p:nvSpPr>
            <p:spPr bwMode="auto">
              <a:xfrm>
                <a:off x="8473695" y="605939"/>
                <a:ext cx="740076" cy="740076"/>
              </a:xfrm>
              <a:prstGeom prst="rect">
                <a:avLst/>
              </a:prstGeom>
              <a:grpFill/>
              <a:ln w="15875" cap="sq">
                <a:solidFill>
                  <a:schemeClr val="accent1"/>
                </a:solidFill>
                <a:prstDash val="solid"/>
                <a:miter lim="800000"/>
                <a:headEnd/>
                <a:tailEnd/>
              </a:ln>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12"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9" name="Rectangle: Rounded Corners 118">
                <a:extLst>
                  <a:ext uri="{FF2B5EF4-FFF2-40B4-BE49-F238E27FC236}">
                    <a16:creationId xmlns:a16="http://schemas.microsoft.com/office/drawing/2014/main" id="{560E5BE7-CC6A-4658-9AAD-9F509710DAD1}"/>
                  </a:ext>
                </a:extLst>
              </p:cNvPr>
              <p:cNvSpPr/>
              <p:nvPr/>
            </p:nvSpPr>
            <p:spPr bwMode="auto">
              <a:xfrm>
                <a:off x="8537916" y="670160"/>
                <a:ext cx="611634" cy="611634"/>
              </a:xfrm>
              <a:prstGeom prst="roundRect">
                <a:avLst>
                  <a:gd name="adj" fmla="val 7498"/>
                </a:avLst>
              </a:prstGeom>
              <a:grpFill/>
              <a:ln w="3175" cap="sq">
                <a:solidFill>
                  <a:schemeClr val="accent1"/>
                </a:solidFill>
                <a:prstDash val="solid"/>
                <a:miter lim="800000"/>
                <a:headEnd/>
                <a:tailEnd/>
              </a:ln>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12"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20F72645-62D5-4965-80BF-F9B3C247BE6A}"/>
                  </a:ext>
                </a:extLst>
              </p:cNvPr>
              <p:cNvSpPr/>
              <p:nvPr/>
            </p:nvSpPr>
            <p:spPr bwMode="auto">
              <a:xfrm>
                <a:off x="8540162" y="675660"/>
                <a:ext cx="240182" cy="363937"/>
              </a:xfrm>
              <a:custGeom>
                <a:avLst/>
                <a:gdLst>
                  <a:gd name="connsiteX0" fmla="*/ 0 w 291754"/>
                  <a:gd name="connsiteY0" fmla="*/ 441189 h 444747"/>
                  <a:gd name="connsiteX1" fmla="*/ 128087 w 291754"/>
                  <a:gd name="connsiteY1" fmla="*/ 444747 h 444747"/>
                  <a:gd name="connsiteX2" fmla="*/ 131645 w 291754"/>
                  <a:gd name="connsiteY2" fmla="*/ 149435 h 444747"/>
                  <a:gd name="connsiteX3" fmla="*/ 291754 w 291754"/>
                  <a:gd name="connsiteY3" fmla="*/ 156551 h 444747"/>
                  <a:gd name="connsiteX4" fmla="*/ 288196 w 291754"/>
                  <a:gd name="connsiteY4" fmla="*/ 0 h 444747"/>
                  <a:gd name="connsiteX0" fmla="*/ 0 w 291754"/>
                  <a:gd name="connsiteY0" fmla="*/ 441189 h 444747"/>
                  <a:gd name="connsiteX1" fmla="*/ 128087 w 291754"/>
                  <a:gd name="connsiteY1" fmla="*/ 444747 h 444747"/>
                  <a:gd name="connsiteX2" fmla="*/ 131645 w 291754"/>
                  <a:gd name="connsiteY2" fmla="*/ 152993 h 444747"/>
                  <a:gd name="connsiteX3" fmla="*/ 291754 w 291754"/>
                  <a:gd name="connsiteY3" fmla="*/ 156551 h 444747"/>
                  <a:gd name="connsiteX4" fmla="*/ 288196 w 291754"/>
                  <a:gd name="connsiteY4" fmla="*/ 0 h 444747"/>
                  <a:gd name="connsiteX0" fmla="*/ 0 w 291754"/>
                  <a:gd name="connsiteY0" fmla="*/ 441189 h 444747"/>
                  <a:gd name="connsiteX1" fmla="*/ 128087 w 291754"/>
                  <a:gd name="connsiteY1" fmla="*/ 444747 h 444747"/>
                  <a:gd name="connsiteX2" fmla="*/ 128087 w 291754"/>
                  <a:gd name="connsiteY2" fmla="*/ 156551 h 444747"/>
                  <a:gd name="connsiteX3" fmla="*/ 291754 w 291754"/>
                  <a:gd name="connsiteY3" fmla="*/ 156551 h 444747"/>
                  <a:gd name="connsiteX4" fmla="*/ 288196 w 291754"/>
                  <a:gd name="connsiteY4" fmla="*/ 0 h 444747"/>
                  <a:gd name="connsiteX0" fmla="*/ 0 w 288196"/>
                  <a:gd name="connsiteY0" fmla="*/ 444747 h 444747"/>
                  <a:gd name="connsiteX1" fmla="*/ 124529 w 288196"/>
                  <a:gd name="connsiteY1" fmla="*/ 444747 h 444747"/>
                  <a:gd name="connsiteX2" fmla="*/ 124529 w 288196"/>
                  <a:gd name="connsiteY2" fmla="*/ 156551 h 444747"/>
                  <a:gd name="connsiteX3" fmla="*/ 288196 w 288196"/>
                  <a:gd name="connsiteY3" fmla="*/ 156551 h 444747"/>
                  <a:gd name="connsiteX4" fmla="*/ 284638 w 288196"/>
                  <a:gd name="connsiteY4" fmla="*/ 0 h 444747"/>
                  <a:gd name="connsiteX0" fmla="*/ 0 w 288196"/>
                  <a:gd name="connsiteY0" fmla="*/ 444747 h 444747"/>
                  <a:gd name="connsiteX1" fmla="*/ 124529 w 288196"/>
                  <a:gd name="connsiteY1" fmla="*/ 444747 h 444747"/>
                  <a:gd name="connsiteX2" fmla="*/ 124529 w 288196"/>
                  <a:gd name="connsiteY2" fmla="*/ 156551 h 444747"/>
                  <a:gd name="connsiteX3" fmla="*/ 288196 w 288196"/>
                  <a:gd name="connsiteY3" fmla="*/ 156551 h 444747"/>
                  <a:gd name="connsiteX4" fmla="*/ 288196 w 288196"/>
                  <a:gd name="connsiteY4" fmla="*/ 0 h 444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196" h="444747">
                    <a:moveTo>
                      <a:pt x="0" y="444747"/>
                    </a:moveTo>
                    <a:lnTo>
                      <a:pt x="124529" y="444747"/>
                    </a:lnTo>
                    <a:lnTo>
                      <a:pt x="124529" y="156551"/>
                    </a:lnTo>
                    <a:lnTo>
                      <a:pt x="288196" y="156551"/>
                    </a:lnTo>
                    <a:lnTo>
                      <a:pt x="288196" y="0"/>
                    </a:lnTo>
                  </a:path>
                </a:pathLst>
              </a:custGeom>
              <a:grpFill/>
              <a:ln w="15875" cap="sq">
                <a:solidFill>
                  <a:schemeClr val="accent1"/>
                </a:solidFill>
                <a:prstDash val="solid"/>
                <a:miter lim="800000"/>
                <a:headEnd/>
                <a:tailEnd/>
              </a:ln>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12"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121" name="Group 120">
                <a:extLst>
                  <a:ext uri="{FF2B5EF4-FFF2-40B4-BE49-F238E27FC236}">
                    <a16:creationId xmlns:a16="http://schemas.microsoft.com/office/drawing/2014/main" id="{1990CD30-A6EC-43CB-BFDE-744B16816997}"/>
                  </a:ext>
                </a:extLst>
              </p:cNvPr>
              <p:cNvGrpSpPr/>
              <p:nvPr/>
            </p:nvGrpSpPr>
            <p:grpSpPr>
              <a:xfrm>
                <a:off x="8828863" y="983703"/>
                <a:ext cx="188912" cy="298091"/>
                <a:chOff x="1480118" y="2085812"/>
                <a:chExt cx="251442" cy="396759"/>
              </a:xfrm>
              <a:grpFill/>
            </p:grpSpPr>
            <p:sp>
              <p:nvSpPr>
                <p:cNvPr id="134" name="Freeform: Shape 133">
                  <a:extLst>
                    <a:ext uri="{FF2B5EF4-FFF2-40B4-BE49-F238E27FC236}">
                      <a16:creationId xmlns:a16="http://schemas.microsoft.com/office/drawing/2014/main" id="{4E225DE9-B431-4C3E-8B68-DA965F51AA68}"/>
                    </a:ext>
                  </a:extLst>
                </p:cNvPr>
                <p:cNvSpPr/>
                <p:nvPr/>
              </p:nvSpPr>
              <p:spPr bwMode="auto">
                <a:xfrm>
                  <a:off x="1480118" y="2124085"/>
                  <a:ext cx="160109" cy="358486"/>
                </a:xfrm>
                <a:custGeom>
                  <a:avLst/>
                  <a:gdLst>
                    <a:gd name="connsiteX0" fmla="*/ 3558 w 160109"/>
                    <a:gd name="connsiteY0" fmla="*/ 362914 h 362914"/>
                    <a:gd name="connsiteX1" fmla="*/ 0 w 160109"/>
                    <a:gd name="connsiteY1" fmla="*/ 0 h 362914"/>
                    <a:gd name="connsiteX2" fmla="*/ 160109 w 160109"/>
                    <a:gd name="connsiteY2" fmla="*/ 0 h 362914"/>
                    <a:gd name="connsiteX0" fmla="*/ 28 w 160109"/>
                    <a:gd name="connsiteY0" fmla="*/ 362914 h 362914"/>
                    <a:gd name="connsiteX1" fmla="*/ 0 w 160109"/>
                    <a:gd name="connsiteY1" fmla="*/ 0 h 362914"/>
                    <a:gd name="connsiteX2" fmla="*/ 160109 w 160109"/>
                    <a:gd name="connsiteY2" fmla="*/ 0 h 362914"/>
                  </a:gdLst>
                  <a:ahLst/>
                  <a:cxnLst>
                    <a:cxn ang="0">
                      <a:pos x="connsiteX0" y="connsiteY0"/>
                    </a:cxn>
                    <a:cxn ang="0">
                      <a:pos x="connsiteX1" y="connsiteY1"/>
                    </a:cxn>
                    <a:cxn ang="0">
                      <a:pos x="connsiteX2" y="connsiteY2"/>
                    </a:cxn>
                  </a:cxnLst>
                  <a:rect l="l" t="t" r="r" b="b"/>
                  <a:pathLst>
                    <a:path w="160109" h="362914">
                      <a:moveTo>
                        <a:pt x="28" y="362914"/>
                      </a:moveTo>
                      <a:cubicBezTo>
                        <a:pt x="19" y="241943"/>
                        <a:pt x="9" y="120971"/>
                        <a:pt x="0" y="0"/>
                      </a:cubicBezTo>
                      <a:lnTo>
                        <a:pt x="160109" y="0"/>
                      </a:lnTo>
                    </a:path>
                  </a:pathLst>
                </a:custGeom>
                <a:grpFill/>
                <a:ln w="15875" cap="sq">
                  <a:solidFill>
                    <a:schemeClr val="accent1"/>
                  </a:solidFill>
                  <a:prstDash val="solid"/>
                  <a:miter lim="800000"/>
                  <a:headEnd/>
                  <a:tailEnd/>
                </a:ln>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12"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5" name="Oval 134">
                  <a:extLst>
                    <a:ext uri="{FF2B5EF4-FFF2-40B4-BE49-F238E27FC236}">
                      <a16:creationId xmlns:a16="http://schemas.microsoft.com/office/drawing/2014/main" id="{8AAA93ED-0526-4D70-B789-9A0838F4D045}"/>
                    </a:ext>
                  </a:extLst>
                </p:cNvPr>
                <p:cNvSpPr/>
                <p:nvPr/>
              </p:nvSpPr>
              <p:spPr bwMode="auto">
                <a:xfrm rot="10394378" flipH="1">
                  <a:off x="1646113" y="2085812"/>
                  <a:ext cx="85447" cy="85447"/>
                </a:xfrm>
                <a:prstGeom prst="ellipse">
                  <a:avLst/>
                </a:prstGeom>
                <a:grpFill/>
                <a:ln w="15875" cap="sq">
                  <a:solidFill>
                    <a:schemeClr val="accent1"/>
                  </a:solidFill>
                  <a:prstDash val="solid"/>
                  <a:miter lim="800000"/>
                  <a:headEnd/>
                  <a:tailEnd/>
                </a:ln>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12"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22" name="Group 121">
                <a:extLst>
                  <a:ext uri="{FF2B5EF4-FFF2-40B4-BE49-F238E27FC236}">
                    <a16:creationId xmlns:a16="http://schemas.microsoft.com/office/drawing/2014/main" id="{A5A0DD82-924F-4D77-A266-B755A1D2F0A2}"/>
                  </a:ext>
                </a:extLst>
              </p:cNvPr>
              <p:cNvGrpSpPr/>
              <p:nvPr/>
            </p:nvGrpSpPr>
            <p:grpSpPr>
              <a:xfrm>
                <a:off x="8958100" y="1156643"/>
                <a:ext cx="125617" cy="119525"/>
                <a:chOff x="1564364" y="2085812"/>
                <a:chExt cx="167196" cy="159088"/>
              </a:xfrm>
              <a:grpFill/>
            </p:grpSpPr>
            <p:sp>
              <p:nvSpPr>
                <p:cNvPr id="132" name="Freeform: Shape 131">
                  <a:extLst>
                    <a:ext uri="{FF2B5EF4-FFF2-40B4-BE49-F238E27FC236}">
                      <a16:creationId xmlns:a16="http://schemas.microsoft.com/office/drawing/2014/main" id="{4B54AFDC-F6F6-4D3E-91E5-372A609DE332}"/>
                    </a:ext>
                  </a:extLst>
                </p:cNvPr>
                <p:cNvSpPr/>
                <p:nvPr/>
              </p:nvSpPr>
              <p:spPr bwMode="auto">
                <a:xfrm>
                  <a:off x="1564364" y="2124085"/>
                  <a:ext cx="93932" cy="120815"/>
                </a:xfrm>
                <a:custGeom>
                  <a:avLst/>
                  <a:gdLst>
                    <a:gd name="connsiteX0" fmla="*/ 3558 w 160109"/>
                    <a:gd name="connsiteY0" fmla="*/ 362914 h 362914"/>
                    <a:gd name="connsiteX1" fmla="*/ 0 w 160109"/>
                    <a:gd name="connsiteY1" fmla="*/ 0 h 362914"/>
                    <a:gd name="connsiteX2" fmla="*/ 160109 w 160109"/>
                    <a:gd name="connsiteY2" fmla="*/ 0 h 362914"/>
                    <a:gd name="connsiteX0" fmla="*/ 0 w 168778"/>
                    <a:gd name="connsiteY0" fmla="*/ 362914 h 362914"/>
                    <a:gd name="connsiteX1" fmla="*/ 8669 w 168778"/>
                    <a:gd name="connsiteY1" fmla="*/ 0 h 362914"/>
                    <a:gd name="connsiteX2" fmla="*/ 168778 w 168778"/>
                    <a:gd name="connsiteY2" fmla="*/ 0 h 362914"/>
                    <a:gd name="connsiteX0" fmla="*/ 0 w 162663"/>
                    <a:gd name="connsiteY0" fmla="*/ 362914 h 362914"/>
                    <a:gd name="connsiteX1" fmla="*/ 2554 w 162663"/>
                    <a:gd name="connsiteY1" fmla="*/ 0 h 362914"/>
                    <a:gd name="connsiteX2" fmla="*/ 162663 w 162663"/>
                    <a:gd name="connsiteY2" fmla="*/ 0 h 362914"/>
                  </a:gdLst>
                  <a:ahLst/>
                  <a:cxnLst>
                    <a:cxn ang="0">
                      <a:pos x="connsiteX0" y="connsiteY0"/>
                    </a:cxn>
                    <a:cxn ang="0">
                      <a:pos x="connsiteX1" y="connsiteY1"/>
                    </a:cxn>
                    <a:cxn ang="0">
                      <a:pos x="connsiteX2" y="connsiteY2"/>
                    </a:cxn>
                  </a:cxnLst>
                  <a:rect l="l" t="t" r="r" b="b"/>
                  <a:pathLst>
                    <a:path w="162663" h="362914">
                      <a:moveTo>
                        <a:pt x="0" y="362914"/>
                      </a:moveTo>
                      <a:cubicBezTo>
                        <a:pt x="851" y="241943"/>
                        <a:pt x="1703" y="120971"/>
                        <a:pt x="2554" y="0"/>
                      </a:cubicBezTo>
                      <a:lnTo>
                        <a:pt x="162663" y="0"/>
                      </a:lnTo>
                    </a:path>
                  </a:pathLst>
                </a:custGeom>
                <a:grpFill/>
                <a:ln w="15875" cap="sq">
                  <a:solidFill>
                    <a:schemeClr val="accent1"/>
                  </a:solidFill>
                  <a:prstDash val="solid"/>
                  <a:miter lim="800000"/>
                  <a:headEnd/>
                  <a:tailEnd/>
                </a:ln>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12"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3" name="Oval 132">
                  <a:extLst>
                    <a:ext uri="{FF2B5EF4-FFF2-40B4-BE49-F238E27FC236}">
                      <a16:creationId xmlns:a16="http://schemas.microsoft.com/office/drawing/2014/main" id="{59E13CD8-4F55-4B14-B936-85F87DB779BC}"/>
                    </a:ext>
                  </a:extLst>
                </p:cNvPr>
                <p:cNvSpPr/>
                <p:nvPr/>
              </p:nvSpPr>
              <p:spPr bwMode="auto">
                <a:xfrm rot="10394378" flipH="1">
                  <a:off x="1646113" y="2085812"/>
                  <a:ext cx="85447" cy="85447"/>
                </a:xfrm>
                <a:prstGeom prst="ellipse">
                  <a:avLst/>
                </a:prstGeom>
                <a:grpFill/>
                <a:ln w="15875" cap="sq">
                  <a:solidFill>
                    <a:schemeClr val="accent1"/>
                  </a:solidFill>
                  <a:prstDash val="solid"/>
                  <a:miter lim="800000"/>
                  <a:headEnd/>
                  <a:tailEnd/>
                </a:ln>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12"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23" name="Group 122">
                <a:extLst>
                  <a:ext uri="{FF2B5EF4-FFF2-40B4-BE49-F238E27FC236}">
                    <a16:creationId xmlns:a16="http://schemas.microsoft.com/office/drawing/2014/main" id="{CA2567AE-50C7-4C88-AC17-5201D7B4A350}"/>
                  </a:ext>
                </a:extLst>
              </p:cNvPr>
              <p:cNvGrpSpPr/>
              <p:nvPr/>
            </p:nvGrpSpPr>
            <p:grpSpPr>
              <a:xfrm flipH="1">
                <a:off x="8590339" y="1092967"/>
                <a:ext cx="177163" cy="182953"/>
                <a:chOff x="1495756" y="2085812"/>
                <a:chExt cx="235804" cy="243510"/>
              </a:xfrm>
              <a:grpFill/>
            </p:grpSpPr>
            <p:sp>
              <p:nvSpPr>
                <p:cNvPr id="130" name="Freeform: Shape 129">
                  <a:extLst>
                    <a:ext uri="{FF2B5EF4-FFF2-40B4-BE49-F238E27FC236}">
                      <a16:creationId xmlns:a16="http://schemas.microsoft.com/office/drawing/2014/main" id="{C747BCCA-395F-4060-8542-B313D8961ED6}"/>
                    </a:ext>
                  </a:extLst>
                </p:cNvPr>
                <p:cNvSpPr/>
                <p:nvPr/>
              </p:nvSpPr>
              <p:spPr bwMode="auto">
                <a:xfrm>
                  <a:off x="1495756" y="2124085"/>
                  <a:ext cx="144472" cy="205237"/>
                </a:xfrm>
                <a:custGeom>
                  <a:avLst/>
                  <a:gdLst>
                    <a:gd name="connsiteX0" fmla="*/ 3558 w 160109"/>
                    <a:gd name="connsiteY0" fmla="*/ 362914 h 362914"/>
                    <a:gd name="connsiteX1" fmla="*/ 0 w 160109"/>
                    <a:gd name="connsiteY1" fmla="*/ 0 h 362914"/>
                    <a:gd name="connsiteX2" fmla="*/ 160109 w 160109"/>
                    <a:gd name="connsiteY2" fmla="*/ 0 h 362914"/>
                    <a:gd name="connsiteX0" fmla="*/ 28 w 160109"/>
                    <a:gd name="connsiteY0" fmla="*/ 362914 h 362914"/>
                    <a:gd name="connsiteX1" fmla="*/ 0 w 160109"/>
                    <a:gd name="connsiteY1" fmla="*/ 0 h 362914"/>
                    <a:gd name="connsiteX2" fmla="*/ 160109 w 160109"/>
                    <a:gd name="connsiteY2" fmla="*/ 0 h 362914"/>
                  </a:gdLst>
                  <a:ahLst/>
                  <a:cxnLst>
                    <a:cxn ang="0">
                      <a:pos x="connsiteX0" y="connsiteY0"/>
                    </a:cxn>
                    <a:cxn ang="0">
                      <a:pos x="connsiteX1" y="connsiteY1"/>
                    </a:cxn>
                    <a:cxn ang="0">
                      <a:pos x="connsiteX2" y="connsiteY2"/>
                    </a:cxn>
                  </a:cxnLst>
                  <a:rect l="l" t="t" r="r" b="b"/>
                  <a:pathLst>
                    <a:path w="160109" h="362914">
                      <a:moveTo>
                        <a:pt x="28" y="362914"/>
                      </a:moveTo>
                      <a:cubicBezTo>
                        <a:pt x="19" y="241943"/>
                        <a:pt x="9" y="120971"/>
                        <a:pt x="0" y="0"/>
                      </a:cubicBezTo>
                      <a:lnTo>
                        <a:pt x="160109" y="0"/>
                      </a:lnTo>
                    </a:path>
                  </a:pathLst>
                </a:custGeom>
                <a:grpFill/>
                <a:ln w="15875" cap="sq">
                  <a:solidFill>
                    <a:schemeClr val="accent1"/>
                  </a:solidFill>
                  <a:prstDash val="solid"/>
                  <a:miter lim="800000"/>
                  <a:headEnd/>
                  <a:tailEnd/>
                </a:ln>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12"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1" name="Oval 130">
                  <a:extLst>
                    <a:ext uri="{FF2B5EF4-FFF2-40B4-BE49-F238E27FC236}">
                      <a16:creationId xmlns:a16="http://schemas.microsoft.com/office/drawing/2014/main" id="{7C953FC2-7BDC-4B9D-8975-EC1DBB887296}"/>
                    </a:ext>
                  </a:extLst>
                </p:cNvPr>
                <p:cNvSpPr/>
                <p:nvPr/>
              </p:nvSpPr>
              <p:spPr bwMode="auto">
                <a:xfrm rot="10394378" flipH="1">
                  <a:off x="1646113" y="2085812"/>
                  <a:ext cx="85447" cy="85447"/>
                </a:xfrm>
                <a:prstGeom prst="ellipse">
                  <a:avLst/>
                </a:prstGeom>
                <a:grpFill/>
                <a:ln w="15875" cap="sq">
                  <a:solidFill>
                    <a:schemeClr val="accent1"/>
                  </a:solidFill>
                  <a:prstDash val="solid"/>
                  <a:miter lim="800000"/>
                  <a:headEnd/>
                  <a:tailEnd/>
                </a:ln>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12"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24" name="Freeform: Shape 123">
                <a:extLst>
                  <a:ext uri="{FF2B5EF4-FFF2-40B4-BE49-F238E27FC236}">
                    <a16:creationId xmlns:a16="http://schemas.microsoft.com/office/drawing/2014/main" id="{F069DC29-D968-4C51-984B-8F6BE2120A79}"/>
                  </a:ext>
                </a:extLst>
              </p:cNvPr>
              <p:cNvSpPr/>
              <p:nvPr/>
            </p:nvSpPr>
            <p:spPr bwMode="auto">
              <a:xfrm flipH="1" flipV="1">
                <a:off x="8766938" y="674873"/>
                <a:ext cx="79323" cy="237994"/>
              </a:xfrm>
              <a:custGeom>
                <a:avLst/>
                <a:gdLst>
                  <a:gd name="connsiteX0" fmla="*/ 3558 w 160109"/>
                  <a:gd name="connsiteY0" fmla="*/ 362914 h 362914"/>
                  <a:gd name="connsiteX1" fmla="*/ 0 w 160109"/>
                  <a:gd name="connsiteY1" fmla="*/ 0 h 362914"/>
                  <a:gd name="connsiteX2" fmla="*/ 160109 w 160109"/>
                  <a:gd name="connsiteY2" fmla="*/ 0 h 362914"/>
                  <a:gd name="connsiteX0" fmla="*/ 28 w 160109"/>
                  <a:gd name="connsiteY0" fmla="*/ 362914 h 362914"/>
                  <a:gd name="connsiteX1" fmla="*/ 0 w 160109"/>
                  <a:gd name="connsiteY1" fmla="*/ 0 h 362914"/>
                  <a:gd name="connsiteX2" fmla="*/ 160109 w 160109"/>
                  <a:gd name="connsiteY2" fmla="*/ 0 h 362914"/>
                </a:gdLst>
                <a:ahLst/>
                <a:cxnLst>
                  <a:cxn ang="0">
                    <a:pos x="connsiteX0" y="connsiteY0"/>
                  </a:cxn>
                  <a:cxn ang="0">
                    <a:pos x="connsiteX1" y="connsiteY1"/>
                  </a:cxn>
                  <a:cxn ang="0">
                    <a:pos x="connsiteX2" y="connsiteY2"/>
                  </a:cxn>
                </a:cxnLst>
                <a:rect l="l" t="t" r="r" b="b"/>
                <a:pathLst>
                  <a:path w="160109" h="362914">
                    <a:moveTo>
                      <a:pt x="28" y="362914"/>
                    </a:moveTo>
                    <a:cubicBezTo>
                      <a:pt x="19" y="241943"/>
                      <a:pt x="9" y="120971"/>
                      <a:pt x="0" y="0"/>
                    </a:cubicBezTo>
                    <a:lnTo>
                      <a:pt x="160109" y="0"/>
                    </a:lnTo>
                  </a:path>
                </a:pathLst>
              </a:custGeom>
              <a:grpFill/>
              <a:ln w="15875" cap="sq">
                <a:solidFill>
                  <a:schemeClr val="accent1"/>
                </a:solidFill>
                <a:prstDash val="solid"/>
                <a:miter lim="800000"/>
                <a:headEnd/>
                <a:tailEnd/>
              </a:ln>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12"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5" name="Oval 124">
                <a:extLst>
                  <a:ext uri="{FF2B5EF4-FFF2-40B4-BE49-F238E27FC236}">
                    <a16:creationId xmlns:a16="http://schemas.microsoft.com/office/drawing/2014/main" id="{CE19722A-808B-4ABC-A338-543E3A2C9BBA}"/>
                  </a:ext>
                </a:extLst>
              </p:cNvPr>
              <p:cNvSpPr/>
              <p:nvPr/>
            </p:nvSpPr>
            <p:spPr bwMode="auto">
              <a:xfrm rot="10394378" flipV="1">
                <a:off x="8698320" y="877426"/>
                <a:ext cx="64198" cy="64198"/>
              </a:xfrm>
              <a:prstGeom prst="ellipse">
                <a:avLst/>
              </a:prstGeom>
              <a:grpFill/>
              <a:ln w="15875" cap="sq">
                <a:solidFill>
                  <a:schemeClr val="accent1"/>
                </a:solidFill>
                <a:prstDash val="solid"/>
                <a:miter lim="800000"/>
                <a:headEnd/>
                <a:tailEnd/>
              </a:ln>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12"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6" name="Oval 125">
                <a:extLst>
                  <a:ext uri="{FF2B5EF4-FFF2-40B4-BE49-F238E27FC236}">
                    <a16:creationId xmlns:a16="http://schemas.microsoft.com/office/drawing/2014/main" id="{880898E4-6FA2-406C-97A6-79FAA7D69919}"/>
                  </a:ext>
                </a:extLst>
              </p:cNvPr>
              <p:cNvSpPr/>
              <p:nvPr/>
            </p:nvSpPr>
            <p:spPr bwMode="auto">
              <a:xfrm rot="10394378" flipV="1">
                <a:off x="9032209" y="763540"/>
                <a:ext cx="64198" cy="64198"/>
              </a:xfrm>
              <a:prstGeom prst="ellipse">
                <a:avLst/>
              </a:prstGeom>
              <a:grpFill/>
              <a:ln w="15875" cap="sq">
                <a:solidFill>
                  <a:schemeClr val="accent1"/>
                </a:solidFill>
                <a:prstDash val="solid"/>
                <a:miter lim="800000"/>
                <a:headEnd/>
                <a:tailEnd/>
              </a:ln>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12" b="0" i="0" u="none" strike="noStrike" kern="1200" cap="none" spc="0" normalizeH="0" baseline="0" noProof="0" dirty="0">
                  <a:ln>
                    <a:noFill/>
                  </a:ln>
                  <a:solidFill>
                    <a:srgbClr val="1A1A1A"/>
                  </a:solidFill>
                  <a:effectLst/>
                  <a:uLnTx/>
                  <a:uFillTx/>
                  <a:latin typeface="Segoe UI"/>
                  <a:ea typeface="+mn-ea"/>
                  <a:cs typeface="+mn-cs"/>
                </a:endParaRPr>
              </a:p>
            </p:txBody>
          </p:sp>
          <p:cxnSp>
            <p:nvCxnSpPr>
              <p:cNvPr id="127" name="Straight Connector 126">
                <a:extLst>
                  <a:ext uri="{FF2B5EF4-FFF2-40B4-BE49-F238E27FC236}">
                    <a16:creationId xmlns:a16="http://schemas.microsoft.com/office/drawing/2014/main" id="{24AD3EDE-222F-445F-9821-B94E2966C324}"/>
                  </a:ext>
                </a:extLst>
              </p:cNvPr>
              <p:cNvCxnSpPr>
                <a:cxnSpLocks/>
              </p:cNvCxnSpPr>
              <p:nvPr/>
            </p:nvCxnSpPr>
            <p:spPr>
              <a:xfrm>
                <a:off x="8918419" y="674873"/>
                <a:ext cx="0" cy="172866"/>
              </a:xfrm>
              <a:prstGeom prst="line">
                <a:avLst/>
              </a:prstGeom>
              <a:grpFill/>
              <a:ln w="15875" cap="sq">
                <a:solidFill>
                  <a:schemeClr val="accent1"/>
                </a:solidFill>
                <a:prstDash val="solid"/>
                <a:miter lim="800000"/>
                <a:headEnd/>
                <a:tailEnd/>
              </a:ln>
            </p:spPr>
          </p:cxnSp>
          <p:cxnSp>
            <p:nvCxnSpPr>
              <p:cNvPr id="128" name="Straight Connector 127">
                <a:extLst>
                  <a:ext uri="{FF2B5EF4-FFF2-40B4-BE49-F238E27FC236}">
                    <a16:creationId xmlns:a16="http://schemas.microsoft.com/office/drawing/2014/main" id="{3A143647-6396-4707-9C5D-0D34B7BEDFB7}"/>
                  </a:ext>
                </a:extLst>
              </p:cNvPr>
              <p:cNvCxnSpPr>
                <a:cxnSpLocks/>
                <a:endCxn id="126" idx="0"/>
              </p:cNvCxnSpPr>
              <p:nvPr/>
            </p:nvCxnSpPr>
            <p:spPr>
              <a:xfrm>
                <a:off x="9060529" y="671884"/>
                <a:ext cx="0" cy="91878"/>
              </a:xfrm>
              <a:prstGeom prst="line">
                <a:avLst/>
              </a:prstGeom>
              <a:grpFill/>
              <a:ln w="15875" cap="sq">
                <a:solidFill>
                  <a:schemeClr val="accent1"/>
                </a:solidFill>
                <a:prstDash val="solid"/>
                <a:miter lim="800000"/>
                <a:headEnd/>
                <a:tailEnd/>
              </a:ln>
            </p:spPr>
          </p:cxnSp>
          <p:sp>
            <p:nvSpPr>
              <p:cNvPr id="129" name="Freeform: Shape 128">
                <a:extLst>
                  <a:ext uri="{FF2B5EF4-FFF2-40B4-BE49-F238E27FC236}">
                    <a16:creationId xmlns:a16="http://schemas.microsoft.com/office/drawing/2014/main" id="{9014E36C-36AC-43D1-A633-45839D5FF165}"/>
                  </a:ext>
                </a:extLst>
              </p:cNvPr>
              <p:cNvSpPr/>
              <p:nvPr/>
            </p:nvSpPr>
            <p:spPr bwMode="auto">
              <a:xfrm>
                <a:off x="8894877" y="672528"/>
                <a:ext cx="200548" cy="608283"/>
              </a:xfrm>
              <a:custGeom>
                <a:avLst/>
                <a:gdLst>
                  <a:gd name="connsiteX0" fmla="*/ 0 w 266700"/>
                  <a:gd name="connsiteY0" fmla="*/ 809625 h 809625"/>
                  <a:gd name="connsiteX1" fmla="*/ 0 w 266700"/>
                  <a:gd name="connsiteY1" fmla="*/ 557212 h 809625"/>
                  <a:gd name="connsiteX2" fmla="*/ 264318 w 266700"/>
                  <a:gd name="connsiteY2" fmla="*/ 561975 h 809625"/>
                  <a:gd name="connsiteX3" fmla="*/ 266700 w 266700"/>
                  <a:gd name="connsiteY3" fmla="*/ 352425 h 809625"/>
                  <a:gd name="connsiteX4" fmla="*/ 119062 w 266700"/>
                  <a:gd name="connsiteY4" fmla="*/ 352425 h 809625"/>
                  <a:gd name="connsiteX5" fmla="*/ 126206 w 266700"/>
                  <a:gd name="connsiteY5" fmla="*/ 0 h 809625"/>
                  <a:gd name="connsiteX0" fmla="*/ 0 w 266700"/>
                  <a:gd name="connsiteY0" fmla="*/ 809625 h 809625"/>
                  <a:gd name="connsiteX1" fmla="*/ 0 w 266700"/>
                  <a:gd name="connsiteY1" fmla="*/ 557212 h 809625"/>
                  <a:gd name="connsiteX2" fmla="*/ 264318 w 266700"/>
                  <a:gd name="connsiteY2" fmla="*/ 561975 h 809625"/>
                  <a:gd name="connsiteX3" fmla="*/ 266700 w 266700"/>
                  <a:gd name="connsiteY3" fmla="*/ 352425 h 809625"/>
                  <a:gd name="connsiteX4" fmla="*/ 119062 w 266700"/>
                  <a:gd name="connsiteY4" fmla="*/ 352425 h 809625"/>
                  <a:gd name="connsiteX5" fmla="*/ 121443 w 266700"/>
                  <a:gd name="connsiteY5" fmla="*/ 0 h 809625"/>
                  <a:gd name="connsiteX0" fmla="*/ 0 w 266700"/>
                  <a:gd name="connsiteY0" fmla="*/ 809625 h 809625"/>
                  <a:gd name="connsiteX1" fmla="*/ 0 w 266700"/>
                  <a:gd name="connsiteY1" fmla="*/ 557212 h 809625"/>
                  <a:gd name="connsiteX2" fmla="*/ 264318 w 266700"/>
                  <a:gd name="connsiteY2" fmla="*/ 561975 h 809625"/>
                  <a:gd name="connsiteX3" fmla="*/ 266700 w 266700"/>
                  <a:gd name="connsiteY3" fmla="*/ 352425 h 809625"/>
                  <a:gd name="connsiteX4" fmla="*/ 119062 w 266700"/>
                  <a:gd name="connsiteY4" fmla="*/ 352425 h 809625"/>
                  <a:gd name="connsiteX5" fmla="*/ 119062 w 266700"/>
                  <a:gd name="connsiteY5" fmla="*/ 0 h 809625"/>
                  <a:gd name="connsiteX0" fmla="*/ 0 w 266700"/>
                  <a:gd name="connsiteY0" fmla="*/ 809625 h 809625"/>
                  <a:gd name="connsiteX1" fmla="*/ 0 w 266700"/>
                  <a:gd name="connsiteY1" fmla="*/ 557212 h 809625"/>
                  <a:gd name="connsiteX2" fmla="*/ 266699 w 266700"/>
                  <a:gd name="connsiteY2" fmla="*/ 559594 h 809625"/>
                  <a:gd name="connsiteX3" fmla="*/ 266700 w 266700"/>
                  <a:gd name="connsiteY3" fmla="*/ 352425 h 809625"/>
                  <a:gd name="connsiteX4" fmla="*/ 119062 w 266700"/>
                  <a:gd name="connsiteY4" fmla="*/ 352425 h 809625"/>
                  <a:gd name="connsiteX5" fmla="*/ 119062 w 266700"/>
                  <a:gd name="connsiteY5" fmla="*/ 0 h 809625"/>
                  <a:gd name="connsiteX0" fmla="*/ 0 w 266700"/>
                  <a:gd name="connsiteY0" fmla="*/ 809625 h 809625"/>
                  <a:gd name="connsiteX1" fmla="*/ 0 w 266700"/>
                  <a:gd name="connsiteY1" fmla="*/ 557212 h 809625"/>
                  <a:gd name="connsiteX2" fmla="*/ 266699 w 266700"/>
                  <a:gd name="connsiteY2" fmla="*/ 559594 h 809625"/>
                  <a:gd name="connsiteX3" fmla="*/ 266700 w 266700"/>
                  <a:gd name="connsiteY3" fmla="*/ 352425 h 809625"/>
                  <a:gd name="connsiteX4" fmla="*/ 119062 w 266700"/>
                  <a:gd name="connsiteY4" fmla="*/ 352425 h 809625"/>
                  <a:gd name="connsiteX5" fmla="*/ 119062 w 266700"/>
                  <a:gd name="connsiteY5" fmla="*/ 0 h 809625"/>
                  <a:gd name="connsiteX0" fmla="*/ 0 w 266700"/>
                  <a:gd name="connsiteY0" fmla="*/ 809625 h 809625"/>
                  <a:gd name="connsiteX1" fmla="*/ 0 w 266700"/>
                  <a:gd name="connsiteY1" fmla="*/ 557212 h 809625"/>
                  <a:gd name="connsiteX2" fmla="*/ 266699 w 266700"/>
                  <a:gd name="connsiteY2" fmla="*/ 559594 h 809625"/>
                  <a:gd name="connsiteX3" fmla="*/ 266700 w 266700"/>
                  <a:gd name="connsiteY3" fmla="*/ 352425 h 809625"/>
                  <a:gd name="connsiteX4" fmla="*/ 119062 w 266700"/>
                  <a:gd name="connsiteY4" fmla="*/ 352425 h 809625"/>
                  <a:gd name="connsiteX5" fmla="*/ 119062 w 266700"/>
                  <a:gd name="connsiteY5" fmla="*/ 0 h 809625"/>
                  <a:gd name="connsiteX0" fmla="*/ 0 w 266700"/>
                  <a:gd name="connsiteY0" fmla="*/ 809625 h 809625"/>
                  <a:gd name="connsiteX1" fmla="*/ 2381 w 266700"/>
                  <a:gd name="connsiteY1" fmla="*/ 559593 h 809625"/>
                  <a:gd name="connsiteX2" fmla="*/ 266699 w 266700"/>
                  <a:gd name="connsiteY2" fmla="*/ 559594 h 809625"/>
                  <a:gd name="connsiteX3" fmla="*/ 266700 w 266700"/>
                  <a:gd name="connsiteY3" fmla="*/ 352425 h 809625"/>
                  <a:gd name="connsiteX4" fmla="*/ 119062 w 266700"/>
                  <a:gd name="connsiteY4" fmla="*/ 352425 h 809625"/>
                  <a:gd name="connsiteX5" fmla="*/ 119062 w 266700"/>
                  <a:gd name="connsiteY5" fmla="*/ 0 h 809625"/>
                  <a:gd name="connsiteX0" fmla="*/ 229 w 266929"/>
                  <a:gd name="connsiteY0" fmla="*/ 809625 h 809625"/>
                  <a:gd name="connsiteX1" fmla="*/ 229 w 266929"/>
                  <a:gd name="connsiteY1" fmla="*/ 559593 h 809625"/>
                  <a:gd name="connsiteX2" fmla="*/ 266928 w 266929"/>
                  <a:gd name="connsiteY2" fmla="*/ 559594 h 809625"/>
                  <a:gd name="connsiteX3" fmla="*/ 266929 w 266929"/>
                  <a:gd name="connsiteY3" fmla="*/ 352425 h 809625"/>
                  <a:gd name="connsiteX4" fmla="*/ 119291 w 266929"/>
                  <a:gd name="connsiteY4" fmla="*/ 352425 h 809625"/>
                  <a:gd name="connsiteX5" fmla="*/ 119291 w 266929"/>
                  <a:gd name="connsiteY5" fmla="*/ 0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929" h="809625">
                    <a:moveTo>
                      <a:pt x="229" y="809625"/>
                    </a:moveTo>
                    <a:cubicBezTo>
                      <a:pt x="1023" y="726281"/>
                      <a:pt x="-565" y="642937"/>
                      <a:pt x="229" y="559593"/>
                    </a:cubicBezTo>
                    <a:lnTo>
                      <a:pt x="266928" y="559594"/>
                    </a:lnTo>
                    <a:cubicBezTo>
                      <a:pt x="266928" y="490538"/>
                      <a:pt x="266929" y="421481"/>
                      <a:pt x="266929" y="352425"/>
                    </a:cubicBezTo>
                    <a:lnTo>
                      <a:pt x="119291" y="352425"/>
                    </a:lnTo>
                    <a:cubicBezTo>
                      <a:pt x="120085" y="234950"/>
                      <a:pt x="118497" y="117475"/>
                      <a:pt x="119291" y="0"/>
                    </a:cubicBezTo>
                  </a:path>
                </a:pathLst>
              </a:custGeom>
              <a:grpFill/>
              <a:ln w="15875" cap="sq">
                <a:solidFill>
                  <a:schemeClr val="accent1"/>
                </a:solidFill>
                <a:prstDash val="solid"/>
                <a:miter lim="800000"/>
                <a:headEnd/>
                <a:tailEnd/>
              </a:ln>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12" b="0" i="0" u="none" strike="noStrike" kern="1200" cap="none" spc="0" normalizeH="0" baseline="0" noProof="0" dirty="0">
                  <a:ln>
                    <a:noFill/>
                  </a:ln>
                  <a:solidFill>
                    <a:srgbClr val="1A1A1A"/>
                  </a:solidFill>
                  <a:effectLst/>
                  <a:uLnTx/>
                  <a:uFillTx/>
                  <a:latin typeface="Segoe UI"/>
                  <a:ea typeface="+mn-ea"/>
                  <a:cs typeface="+mn-cs"/>
                </a:endParaRPr>
              </a:p>
            </p:txBody>
          </p:sp>
        </p:grpSp>
      </p:grpSp>
      <p:sp>
        <p:nvSpPr>
          <p:cNvPr id="151" name="Rectangle 150">
            <a:extLst>
              <a:ext uri="{FF2B5EF4-FFF2-40B4-BE49-F238E27FC236}">
                <a16:creationId xmlns:a16="http://schemas.microsoft.com/office/drawing/2014/main" id="{F98A062F-4074-4E78-A3B0-71E4ABA6F21D}"/>
              </a:ext>
            </a:extLst>
          </p:cNvPr>
          <p:cNvSpPr/>
          <p:nvPr/>
        </p:nvSpPr>
        <p:spPr bwMode="auto">
          <a:xfrm>
            <a:off x="8650308" y="1236882"/>
            <a:ext cx="3002356" cy="550555"/>
          </a:xfrm>
          <a:prstGeom prst="rect">
            <a:avLst/>
          </a:prstGeom>
          <a:ln>
            <a:no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marL="0" marR="0" lvl="0" indent="0" algn="ctr" defTabSz="665641" rtl="0" eaLnBrk="1" fontAlgn="auto" latinLnBrk="0" hangingPunct="1">
              <a:lnSpc>
                <a:spcPct val="100000"/>
              </a:lnSpc>
              <a:spcBef>
                <a:spcPts val="146"/>
              </a:spcBef>
              <a:spcAft>
                <a:spcPts val="291"/>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AI technology 101 for business leaders</a:t>
            </a:r>
          </a:p>
        </p:txBody>
      </p:sp>
      <p:grpSp>
        <p:nvGrpSpPr>
          <p:cNvPr id="3" name="Responsible AI" descr="List of the items in the &quot;Implications of responsible AI in business&quot;">
            <a:extLst>
              <a:ext uri="{FF2B5EF4-FFF2-40B4-BE49-F238E27FC236}">
                <a16:creationId xmlns:a16="http://schemas.microsoft.com/office/drawing/2014/main" id="{C446B20E-A881-48AB-B869-671A8B7A21A8}"/>
              </a:ext>
            </a:extLst>
          </p:cNvPr>
          <p:cNvGrpSpPr/>
          <p:nvPr/>
        </p:nvGrpSpPr>
        <p:grpSpPr>
          <a:xfrm>
            <a:off x="6560463" y="3046780"/>
            <a:ext cx="2437856" cy="3307976"/>
            <a:chOff x="6560463" y="3046780"/>
            <a:chExt cx="2437856" cy="3307976"/>
          </a:xfrm>
        </p:grpSpPr>
        <p:pic>
          <p:nvPicPr>
            <p:cNvPr id="92" name="Picture 2" descr="Picture of Brad Smith">
              <a:extLst>
                <a:ext uri="{FF2B5EF4-FFF2-40B4-BE49-F238E27FC236}">
                  <a16:creationId xmlns:a16="http://schemas.microsoft.com/office/drawing/2014/main" id="{A166D764-05AB-419D-B523-84F0B2B439FC}"/>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8555234" y="3270534"/>
              <a:ext cx="443085" cy="443085"/>
            </a:xfrm>
            <a:prstGeom prst="ellipse">
              <a:avLst/>
            </a:prstGeom>
            <a:noFill/>
            <a:ln>
              <a:solidFill>
                <a:schemeClr val="bg2"/>
              </a:solidFill>
            </a:ln>
            <a:extLst>
              <a:ext uri="{909E8E84-426E-40DD-AFC4-6F175D3DCCD1}">
                <a14:hiddenFill xmlns:a14="http://schemas.microsoft.com/office/drawing/2010/main">
                  <a:solidFill>
                    <a:srgbClr val="FFFFFF"/>
                  </a:solidFill>
                </a14:hiddenFill>
              </a:ext>
            </a:extLst>
          </p:spPr>
        </p:pic>
        <p:grpSp>
          <p:nvGrpSpPr>
            <p:cNvPr id="177" name="Group 176" descr="List of all units available in the &quot;Implications of responsible AI in business&quot; module.">
              <a:extLst>
                <a:ext uri="{FF2B5EF4-FFF2-40B4-BE49-F238E27FC236}">
                  <a16:creationId xmlns:a16="http://schemas.microsoft.com/office/drawing/2014/main" id="{A7E07699-75FB-4409-ABED-318D6670197E}"/>
                </a:ext>
              </a:extLst>
            </p:cNvPr>
            <p:cNvGrpSpPr/>
            <p:nvPr/>
          </p:nvGrpSpPr>
          <p:grpSpPr>
            <a:xfrm>
              <a:off x="6560463" y="3046780"/>
              <a:ext cx="1995245" cy="3307976"/>
              <a:chOff x="5323532" y="3172220"/>
              <a:chExt cx="2261278" cy="3749040"/>
            </a:xfrm>
          </p:grpSpPr>
          <p:sp>
            <p:nvSpPr>
              <p:cNvPr id="178" name="Rectangle 177">
                <a:extLst>
                  <a:ext uri="{FF2B5EF4-FFF2-40B4-BE49-F238E27FC236}">
                    <a16:creationId xmlns:a16="http://schemas.microsoft.com/office/drawing/2014/main" id="{A12191C5-448B-4B7E-98F0-8D38713B5E4E}"/>
                  </a:ext>
                </a:extLst>
              </p:cNvPr>
              <p:cNvSpPr/>
              <p:nvPr/>
            </p:nvSpPr>
            <p:spPr bwMode="auto">
              <a:xfrm>
                <a:off x="5323532" y="3459155"/>
                <a:ext cx="2261278" cy="19649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1706" tIns="0" rIns="0" bIns="0" numCol="1" spcCol="0" rtlCol="0" fromWordArt="0" anchor="t" anchorCtr="0" forceAA="0" compatLnSpc="1">
                <a:prstTxWarp prst="textNoShape">
                  <a:avLst/>
                </a:prstTxWarp>
                <a:spAutoFit/>
              </a:bodyPr>
              <a:lstStyle/>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Implications of responsible AI in business (Brad Smith)</a:t>
                </a:r>
              </a:p>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Responsible AI: Establishing guiding principles </a:t>
                </a:r>
              </a:p>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Responsible AI: Governance and external engagement</a:t>
                </a:r>
              </a:p>
            </p:txBody>
          </p:sp>
          <p:grpSp>
            <p:nvGrpSpPr>
              <p:cNvPr id="179" name="Group 178">
                <a:extLst>
                  <a:ext uri="{FF2B5EF4-FFF2-40B4-BE49-F238E27FC236}">
                    <a16:creationId xmlns:a16="http://schemas.microsoft.com/office/drawing/2014/main" id="{77ECA8D9-EC17-4CC3-A356-2D438B4C1888}"/>
                  </a:ext>
                </a:extLst>
              </p:cNvPr>
              <p:cNvGrpSpPr/>
              <p:nvPr/>
            </p:nvGrpSpPr>
            <p:grpSpPr>
              <a:xfrm>
                <a:off x="5324058" y="3172220"/>
                <a:ext cx="82296" cy="3749040"/>
                <a:chOff x="5324058" y="3172220"/>
                <a:chExt cx="82296" cy="3749040"/>
              </a:xfrm>
            </p:grpSpPr>
            <p:cxnSp>
              <p:nvCxnSpPr>
                <p:cNvPr id="180" name="Straight Connector 179">
                  <a:extLst>
                    <a:ext uri="{FF2B5EF4-FFF2-40B4-BE49-F238E27FC236}">
                      <a16:creationId xmlns:a16="http://schemas.microsoft.com/office/drawing/2014/main" id="{614791DC-61A0-45E6-A189-B1517054F52A}"/>
                    </a:ext>
                  </a:extLst>
                </p:cNvPr>
                <p:cNvCxnSpPr>
                  <a:cxnSpLocks/>
                </p:cNvCxnSpPr>
                <p:nvPr/>
              </p:nvCxnSpPr>
              <p:spPr>
                <a:xfrm flipH="1" flipV="1">
                  <a:off x="5365206" y="3172220"/>
                  <a:ext cx="0" cy="374904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84" name="Oval 183">
                  <a:extLst>
                    <a:ext uri="{FF2B5EF4-FFF2-40B4-BE49-F238E27FC236}">
                      <a16:creationId xmlns:a16="http://schemas.microsoft.com/office/drawing/2014/main" id="{11390831-E7B0-4DBD-9E63-9E5801A9C9A5}"/>
                    </a:ext>
                  </a:extLst>
                </p:cNvPr>
                <p:cNvSpPr/>
                <p:nvPr/>
              </p:nvSpPr>
              <p:spPr>
                <a:xfrm>
                  <a:off x="5324058" y="4886187"/>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23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3" name="Oval 182">
                  <a:extLst>
                    <a:ext uri="{FF2B5EF4-FFF2-40B4-BE49-F238E27FC236}">
                      <a16:creationId xmlns:a16="http://schemas.microsoft.com/office/drawing/2014/main" id="{1A0E6CA1-9C26-42F7-8CDD-24E60F5DE49B}"/>
                    </a:ext>
                  </a:extLst>
                </p:cNvPr>
                <p:cNvSpPr/>
                <p:nvPr/>
              </p:nvSpPr>
              <p:spPr>
                <a:xfrm>
                  <a:off x="5324058" y="4082198"/>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23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1" name="Oval 180">
                  <a:extLst>
                    <a:ext uri="{FF2B5EF4-FFF2-40B4-BE49-F238E27FC236}">
                      <a16:creationId xmlns:a16="http://schemas.microsoft.com/office/drawing/2014/main" id="{95F4E497-33FB-435B-A5B4-6B9569859E6C}"/>
                    </a:ext>
                  </a:extLst>
                </p:cNvPr>
                <p:cNvSpPr/>
                <p:nvPr/>
              </p:nvSpPr>
              <p:spPr>
                <a:xfrm>
                  <a:off x="5324058" y="3479514"/>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235" b="0" i="0" u="none" strike="noStrike" kern="1200" cap="none" spc="0" normalizeH="0" baseline="0" noProof="0" dirty="0">
                    <a:ln>
                      <a:noFill/>
                    </a:ln>
                    <a:solidFill>
                      <a:srgbClr val="1A1A1A"/>
                    </a:solidFill>
                    <a:effectLst/>
                    <a:uLnTx/>
                    <a:uFillTx/>
                    <a:latin typeface="Segoe UI"/>
                    <a:ea typeface="+mn-ea"/>
                    <a:cs typeface="+mn-cs"/>
                  </a:endParaRPr>
                </a:p>
              </p:txBody>
            </p:sp>
            <p:cxnSp>
              <p:nvCxnSpPr>
                <p:cNvPr id="182" name="Straight Connector 181">
                  <a:extLst>
                    <a:ext uri="{FF2B5EF4-FFF2-40B4-BE49-F238E27FC236}">
                      <a16:creationId xmlns:a16="http://schemas.microsoft.com/office/drawing/2014/main" id="{1A99D04D-87AC-478D-8FFE-C07D98D19AD2}"/>
                    </a:ext>
                  </a:extLst>
                </p:cNvPr>
                <p:cNvCxnSpPr>
                  <a:cxnSpLocks/>
                </p:cNvCxnSpPr>
                <p:nvPr/>
              </p:nvCxnSpPr>
              <p:spPr>
                <a:xfrm>
                  <a:off x="5365206" y="3172220"/>
                  <a:ext cx="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grpSp>
      </p:grpSp>
      <p:grpSp>
        <p:nvGrpSpPr>
          <p:cNvPr id="107" name="Group 106" descr="Graphic representation for responsible AI">
            <a:extLst>
              <a:ext uri="{FF2B5EF4-FFF2-40B4-BE49-F238E27FC236}">
                <a16:creationId xmlns:a16="http://schemas.microsoft.com/office/drawing/2014/main" id="{0CE07F6C-F1BD-482F-A3B9-34402A3F1886}"/>
              </a:ext>
            </a:extLst>
          </p:cNvPr>
          <p:cNvGrpSpPr/>
          <p:nvPr/>
        </p:nvGrpSpPr>
        <p:grpSpPr>
          <a:xfrm>
            <a:off x="6904717" y="1961673"/>
            <a:ext cx="1024128" cy="1024128"/>
            <a:chOff x="4388184" y="2068267"/>
            <a:chExt cx="859132" cy="859132"/>
          </a:xfrm>
          <a:solidFill>
            <a:schemeClr val="bg1"/>
          </a:solidFill>
        </p:grpSpPr>
        <p:sp>
          <p:nvSpPr>
            <p:cNvPr id="108" name="Oval 107">
              <a:extLst>
                <a:ext uri="{FF2B5EF4-FFF2-40B4-BE49-F238E27FC236}">
                  <a16:creationId xmlns:a16="http://schemas.microsoft.com/office/drawing/2014/main" id="{A22E805A-A08C-400A-8B0F-5D2C872D9736}"/>
                </a:ext>
              </a:extLst>
            </p:cNvPr>
            <p:cNvSpPr/>
            <p:nvPr/>
          </p:nvSpPr>
          <p:spPr bwMode="auto">
            <a:xfrm>
              <a:off x="4388184" y="2068267"/>
              <a:ext cx="859132" cy="859132"/>
            </a:xfrm>
            <a:prstGeom prst="ellipse">
              <a:avLst/>
            </a:prstGeom>
            <a:grpFill/>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12" b="0" i="0" u="none" strike="noStrike" kern="1200" cap="none" spc="0" normalizeH="0" baseline="0" noProof="0" dirty="0">
                <a:ln>
                  <a:noFill/>
                </a:ln>
                <a:solidFill>
                  <a:srgbClr val="1A1A1A"/>
                </a:solidFill>
                <a:effectLst/>
                <a:uLnTx/>
                <a:uFillTx/>
                <a:latin typeface="Segoe UI"/>
                <a:ea typeface="+mn-ea"/>
                <a:cs typeface="+mn-cs"/>
              </a:endParaRPr>
            </a:p>
          </p:txBody>
        </p:sp>
        <p:sp>
          <p:nvSpPr>
            <p:cNvPr id="109" name="Compare_F057">
              <a:extLst>
                <a:ext uri="{FF2B5EF4-FFF2-40B4-BE49-F238E27FC236}">
                  <a16:creationId xmlns:a16="http://schemas.microsoft.com/office/drawing/2014/main" id="{01B6A014-8F73-4966-AEEA-E7DFA0B40BC9}"/>
                </a:ext>
              </a:extLst>
            </p:cNvPr>
            <p:cNvSpPr>
              <a:spLocks noChangeAspect="1" noEditPoints="1"/>
            </p:cNvSpPr>
            <p:nvPr/>
          </p:nvSpPr>
          <p:spPr bwMode="auto">
            <a:xfrm>
              <a:off x="4577391" y="2245919"/>
              <a:ext cx="480718" cy="496408"/>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grpFill/>
            <a:ln w="15875" cap="sq">
              <a:solidFill>
                <a:schemeClr val="accent1"/>
              </a:solidFill>
              <a:prstDash val="solid"/>
              <a:miter lim="800000"/>
              <a:headEnd/>
              <a:tailEnd/>
            </a:ln>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12"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43" name="Rectangle 142">
            <a:extLst>
              <a:ext uri="{FF2B5EF4-FFF2-40B4-BE49-F238E27FC236}">
                <a16:creationId xmlns:a16="http://schemas.microsoft.com/office/drawing/2014/main" id="{E33B98B7-027E-449B-B7BF-64EC03832091}"/>
              </a:ext>
            </a:extLst>
          </p:cNvPr>
          <p:cNvSpPr/>
          <p:nvPr/>
        </p:nvSpPr>
        <p:spPr bwMode="auto">
          <a:xfrm>
            <a:off x="6128767" y="1244536"/>
            <a:ext cx="2530305" cy="552791"/>
          </a:xfrm>
          <a:prstGeom prst="rect">
            <a:avLst/>
          </a:prstGeom>
          <a:ln>
            <a:no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marL="0" marR="0" lvl="0" indent="0" algn="ctr" defTabSz="665641" rtl="0" eaLnBrk="1" fontAlgn="auto" latinLnBrk="0" hangingPunct="1">
              <a:lnSpc>
                <a:spcPct val="100000"/>
              </a:lnSpc>
              <a:spcBef>
                <a:spcPts val="146"/>
              </a:spcBef>
              <a:spcAft>
                <a:spcPts val="291"/>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Implications of responsible AI in business</a:t>
            </a:r>
          </a:p>
        </p:txBody>
      </p:sp>
      <p:grpSp>
        <p:nvGrpSpPr>
          <p:cNvPr id="5" name="AI-ready Culture" descr="List of the items in &quot;Enabling an &quot;AI-ready&quot; culture&quot;">
            <a:extLst>
              <a:ext uri="{FF2B5EF4-FFF2-40B4-BE49-F238E27FC236}">
                <a16:creationId xmlns:a16="http://schemas.microsoft.com/office/drawing/2014/main" id="{36988D2D-9EB4-4BC5-B8D8-C2217531BDA2}"/>
              </a:ext>
            </a:extLst>
          </p:cNvPr>
          <p:cNvGrpSpPr/>
          <p:nvPr/>
        </p:nvGrpSpPr>
        <p:grpSpPr>
          <a:xfrm>
            <a:off x="3702426" y="2924682"/>
            <a:ext cx="2525218" cy="3307976"/>
            <a:chOff x="3702426" y="2924682"/>
            <a:chExt cx="2525218" cy="3307976"/>
          </a:xfrm>
        </p:grpSpPr>
        <p:pic>
          <p:nvPicPr>
            <p:cNvPr id="4" name="Picture 3" descr="Picture of Eileen Aikens">
              <a:extLst>
                <a:ext uri="{FF2B5EF4-FFF2-40B4-BE49-F238E27FC236}">
                  <a16:creationId xmlns:a16="http://schemas.microsoft.com/office/drawing/2014/main" id="{361B6D2B-37B6-49DE-887C-C86F4EF68D0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765398" y="5238987"/>
              <a:ext cx="431361" cy="431361"/>
            </a:xfrm>
            <a:prstGeom prst="ellipse">
              <a:avLst/>
            </a:prstGeom>
          </p:spPr>
        </p:pic>
        <p:pic>
          <p:nvPicPr>
            <p:cNvPr id="90" name="Picture 89" descr="Picture of Jean-Phillipe Courtois">
              <a:extLst>
                <a:ext uri="{FF2B5EF4-FFF2-40B4-BE49-F238E27FC236}">
                  <a16:creationId xmlns:a16="http://schemas.microsoft.com/office/drawing/2014/main" id="{677DF54A-3F40-4B7B-8CF4-7267EEDE988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746959" y="4735541"/>
              <a:ext cx="480685" cy="449385"/>
            </a:xfrm>
            <a:prstGeom prst="ellipse">
              <a:avLst/>
            </a:prstGeom>
            <a:ln>
              <a:solidFill>
                <a:schemeClr val="bg2"/>
              </a:solidFill>
            </a:ln>
          </p:spPr>
        </p:pic>
        <p:pic>
          <p:nvPicPr>
            <p:cNvPr id="87" name="Picture 86" descr="Picture of Chris Capossela">
              <a:extLst>
                <a:ext uri="{FF2B5EF4-FFF2-40B4-BE49-F238E27FC236}">
                  <a16:creationId xmlns:a16="http://schemas.microsoft.com/office/drawing/2014/main" id="{874EDA29-3BB2-49A9-9256-126813B19CAE}"/>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5748665" y="4202328"/>
              <a:ext cx="464826" cy="464826"/>
            </a:xfrm>
            <a:prstGeom prst="ellipse">
              <a:avLst/>
            </a:prstGeom>
            <a:ln>
              <a:solidFill>
                <a:schemeClr val="bg2"/>
              </a:solidFill>
            </a:ln>
          </p:spPr>
        </p:pic>
        <p:pic>
          <p:nvPicPr>
            <p:cNvPr id="89" name="Picture 88" descr="Picture of Amy Hood">
              <a:extLst>
                <a:ext uri="{FF2B5EF4-FFF2-40B4-BE49-F238E27FC236}">
                  <a16:creationId xmlns:a16="http://schemas.microsoft.com/office/drawing/2014/main" id="{A3E3C372-BDF4-4F21-9458-3E4AE473DE90}"/>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5691964" y="3604993"/>
              <a:ext cx="504795" cy="504795"/>
            </a:xfrm>
            <a:prstGeom prst="ellipse">
              <a:avLst/>
            </a:prstGeom>
            <a:ln>
              <a:solidFill>
                <a:schemeClr val="bg2"/>
              </a:solidFill>
            </a:ln>
          </p:spPr>
        </p:pic>
        <p:pic>
          <p:nvPicPr>
            <p:cNvPr id="106" name="Picture 105" descr="Picture of Mitra Azizirad">
              <a:extLst>
                <a:ext uri="{FF2B5EF4-FFF2-40B4-BE49-F238E27FC236}">
                  <a16:creationId xmlns:a16="http://schemas.microsoft.com/office/drawing/2014/main" id="{807DF8C7-1243-4901-A088-571326844E20}"/>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728317" y="3084947"/>
              <a:ext cx="457232" cy="457232"/>
            </a:xfrm>
            <a:prstGeom prst="ellipse">
              <a:avLst/>
            </a:prstGeom>
          </p:spPr>
        </p:pic>
        <p:grpSp>
          <p:nvGrpSpPr>
            <p:cNvPr id="166" name="Group 165" descr="List of all units available in the &quot;Enabling an &quot;AI-ready culture&quot; module.">
              <a:extLst>
                <a:ext uri="{FF2B5EF4-FFF2-40B4-BE49-F238E27FC236}">
                  <a16:creationId xmlns:a16="http://schemas.microsoft.com/office/drawing/2014/main" id="{A625FE69-AB3E-4C44-BE0B-740E6D57AE64}"/>
                </a:ext>
              </a:extLst>
            </p:cNvPr>
            <p:cNvGrpSpPr/>
            <p:nvPr/>
          </p:nvGrpSpPr>
          <p:grpSpPr>
            <a:xfrm>
              <a:off x="3702426" y="2924682"/>
              <a:ext cx="2082648" cy="3307976"/>
              <a:chOff x="3108990" y="3172220"/>
              <a:chExt cx="1864211" cy="3749040"/>
            </a:xfrm>
          </p:grpSpPr>
          <p:sp>
            <p:nvSpPr>
              <p:cNvPr id="167" name="Rectangle 166">
                <a:extLst>
                  <a:ext uri="{FF2B5EF4-FFF2-40B4-BE49-F238E27FC236}">
                    <a16:creationId xmlns:a16="http://schemas.microsoft.com/office/drawing/2014/main" id="{3C996EBC-F1FB-47E2-9D6A-70AC493BCD95}"/>
                  </a:ext>
                </a:extLst>
              </p:cNvPr>
              <p:cNvSpPr/>
              <p:nvPr/>
            </p:nvSpPr>
            <p:spPr bwMode="auto">
              <a:xfrm>
                <a:off x="3119736" y="3459155"/>
                <a:ext cx="1853465" cy="34474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1706" tIns="0" rIns="0" bIns="0" numCol="1" spcCol="0" rtlCol="0" fromWordArt="0" anchor="t" anchorCtr="0" forceAA="0" compatLnSpc="1">
                <a:prstTxWarp prst="textNoShape">
                  <a:avLst/>
                </a:prstTxWarp>
                <a:spAutoFit/>
              </a:bodyPr>
              <a:lstStyle/>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The need for an “AI-ready” culture in business (Mitra Azizirad)</a:t>
                </a:r>
              </a:p>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An “AI-ready” finance function (Amy Hood)</a:t>
                </a:r>
              </a:p>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An “AI-ready” marketing function (Chris Capossela)</a:t>
                </a:r>
              </a:p>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An “AI-ready” sales department (JPC)</a:t>
                </a:r>
              </a:p>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An “AI-ready” customer service function (Eileen Aikens)</a:t>
                </a:r>
              </a:p>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AI maturity model</a:t>
                </a:r>
              </a:p>
            </p:txBody>
          </p:sp>
          <p:grpSp>
            <p:nvGrpSpPr>
              <p:cNvPr id="168" name="Group 167">
                <a:extLst>
                  <a:ext uri="{FF2B5EF4-FFF2-40B4-BE49-F238E27FC236}">
                    <a16:creationId xmlns:a16="http://schemas.microsoft.com/office/drawing/2014/main" id="{92AF8C83-8668-4011-A509-55C39420B298}"/>
                  </a:ext>
                </a:extLst>
              </p:cNvPr>
              <p:cNvGrpSpPr/>
              <p:nvPr/>
            </p:nvGrpSpPr>
            <p:grpSpPr>
              <a:xfrm>
                <a:off x="3108990" y="3172220"/>
                <a:ext cx="102430" cy="3749040"/>
                <a:chOff x="3108990" y="3172220"/>
                <a:chExt cx="102430" cy="3749040"/>
              </a:xfrm>
            </p:grpSpPr>
            <p:cxnSp>
              <p:nvCxnSpPr>
                <p:cNvPr id="169" name="Straight Connector 168">
                  <a:extLst>
                    <a:ext uri="{FF2B5EF4-FFF2-40B4-BE49-F238E27FC236}">
                      <a16:creationId xmlns:a16="http://schemas.microsoft.com/office/drawing/2014/main" id="{5A90A90C-E73A-4363-AD09-B8BDFD499E89}"/>
                    </a:ext>
                  </a:extLst>
                </p:cNvPr>
                <p:cNvCxnSpPr>
                  <a:cxnSpLocks/>
                </p:cNvCxnSpPr>
                <p:nvPr/>
              </p:nvCxnSpPr>
              <p:spPr>
                <a:xfrm flipH="1" flipV="1">
                  <a:off x="3161409" y="3172220"/>
                  <a:ext cx="0" cy="374904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76" name="Oval 175">
                  <a:extLst>
                    <a:ext uri="{FF2B5EF4-FFF2-40B4-BE49-F238E27FC236}">
                      <a16:creationId xmlns:a16="http://schemas.microsoft.com/office/drawing/2014/main" id="{1A25C4E5-361D-47A2-A9A8-0BC51B2B2564}"/>
                    </a:ext>
                  </a:extLst>
                </p:cNvPr>
                <p:cNvSpPr/>
                <p:nvPr/>
              </p:nvSpPr>
              <p:spPr>
                <a:xfrm>
                  <a:off x="3121814" y="6282744"/>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23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3" name="Oval 172">
                  <a:extLst>
                    <a:ext uri="{FF2B5EF4-FFF2-40B4-BE49-F238E27FC236}">
                      <a16:creationId xmlns:a16="http://schemas.microsoft.com/office/drawing/2014/main" id="{02FC01F1-F414-4350-8029-8DC1A3E0CA39}"/>
                    </a:ext>
                  </a:extLst>
                </p:cNvPr>
                <p:cNvSpPr/>
                <p:nvPr/>
              </p:nvSpPr>
              <p:spPr>
                <a:xfrm>
                  <a:off x="3129124" y="5726525"/>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23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2" name="Oval 171">
                  <a:extLst>
                    <a:ext uri="{FF2B5EF4-FFF2-40B4-BE49-F238E27FC236}">
                      <a16:creationId xmlns:a16="http://schemas.microsoft.com/office/drawing/2014/main" id="{233F7624-6D94-4560-85D6-03FB4D87938B}"/>
                    </a:ext>
                  </a:extLst>
                </p:cNvPr>
                <p:cNvSpPr/>
                <p:nvPr/>
              </p:nvSpPr>
              <p:spPr>
                <a:xfrm>
                  <a:off x="3119736" y="5200124"/>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23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5" name="Oval 174">
                  <a:extLst>
                    <a:ext uri="{FF2B5EF4-FFF2-40B4-BE49-F238E27FC236}">
                      <a16:creationId xmlns:a16="http://schemas.microsoft.com/office/drawing/2014/main" id="{16DB93AD-8444-4B93-85FC-265A99E4A7FF}"/>
                    </a:ext>
                  </a:extLst>
                </p:cNvPr>
                <p:cNvSpPr/>
                <p:nvPr/>
              </p:nvSpPr>
              <p:spPr>
                <a:xfrm>
                  <a:off x="3108990" y="4617667"/>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23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1" name="Oval 170">
                  <a:extLst>
                    <a:ext uri="{FF2B5EF4-FFF2-40B4-BE49-F238E27FC236}">
                      <a16:creationId xmlns:a16="http://schemas.microsoft.com/office/drawing/2014/main" id="{B0F69B8B-129C-4476-8080-37F413EE62CE}"/>
                    </a:ext>
                  </a:extLst>
                </p:cNvPr>
                <p:cNvSpPr/>
                <p:nvPr/>
              </p:nvSpPr>
              <p:spPr>
                <a:xfrm>
                  <a:off x="3112528" y="4059407"/>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23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0" name="Oval 169">
                  <a:extLst>
                    <a:ext uri="{FF2B5EF4-FFF2-40B4-BE49-F238E27FC236}">
                      <a16:creationId xmlns:a16="http://schemas.microsoft.com/office/drawing/2014/main" id="{1F219105-5778-4361-8A1A-5F7CEE2983A1}"/>
                    </a:ext>
                  </a:extLst>
                </p:cNvPr>
                <p:cNvSpPr/>
                <p:nvPr/>
              </p:nvSpPr>
              <p:spPr>
                <a:xfrm>
                  <a:off x="3123353" y="3485599"/>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235" b="0" i="0" u="none" strike="noStrike" kern="1200" cap="none" spc="0" normalizeH="0" baseline="0" noProof="0" dirty="0">
                    <a:ln>
                      <a:noFill/>
                    </a:ln>
                    <a:solidFill>
                      <a:srgbClr val="1A1A1A"/>
                    </a:solidFill>
                    <a:effectLst/>
                    <a:uLnTx/>
                    <a:uFillTx/>
                    <a:latin typeface="Segoe UI"/>
                    <a:ea typeface="+mn-ea"/>
                    <a:cs typeface="+mn-cs"/>
                  </a:endParaRPr>
                </a:p>
              </p:txBody>
            </p:sp>
            <p:cxnSp>
              <p:nvCxnSpPr>
                <p:cNvPr id="174" name="Straight Connector 173">
                  <a:extLst>
                    <a:ext uri="{FF2B5EF4-FFF2-40B4-BE49-F238E27FC236}">
                      <a16:creationId xmlns:a16="http://schemas.microsoft.com/office/drawing/2014/main" id="{E29F9889-A731-4AA0-9671-0CE1E1F2C5C8}"/>
                    </a:ext>
                  </a:extLst>
                </p:cNvPr>
                <p:cNvCxnSpPr>
                  <a:cxnSpLocks/>
                </p:cNvCxnSpPr>
                <p:nvPr/>
              </p:nvCxnSpPr>
              <p:spPr>
                <a:xfrm>
                  <a:off x="3161409" y="3172220"/>
                  <a:ext cx="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grpSp>
      </p:grpSp>
      <p:grpSp>
        <p:nvGrpSpPr>
          <p:cNvPr id="111" name="Group 110" descr="Graphical representation for culture">
            <a:extLst>
              <a:ext uri="{FF2B5EF4-FFF2-40B4-BE49-F238E27FC236}">
                <a16:creationId xmlns:a16="http://schemas.microsoft.com/office/drawing/2014/main" id="{E2704165-6932-4EC4-B9E4-61B02642D063}"/>
              </a:ext>
            </a:extLst>
          </p:cNvPr>
          <p:cNvGrpSpPr/>
          <p:nvPr/>
        </p:nvGrpSpPr>
        <p:grpSpPr>
          <a:xfrm>
            <a:off x="4261075" y="1961673"/>
            <a:ext cx="1024128" cy="1024128"/>
            <a:chOff x="2652086" y="2063762"/>
            <a:chExt cx="859132" cy="859132"/>
          </a:xfrm>
          <a:solidFill>
            <a:schemeClr val="bg1"/>
          </a:solidFill>
        </p:grpSpPr>
        <p:sp>
          <p:nvSpPr>
            <p:cNvPr id="112" name="Oval 111">
              <a:extLst>
                <a:ext uri="{FF2B5EF4-FFF2-40B4-BE49-F238E27FC236}">
                  <a16:creationId xmlns:a16="http://schemas.microsoft.com/office/drawing/2014/main" id="{05C5ACB1-625A-48A9-A1C2-6C3A46C160B4}"/>
                </a:ext>
              </a:extLst>
            </p:cNvPr>
            <p:cNvSpPr/>
            <p:nvPr/>
          </p:nvSpPr>
          <p:spPr bwMode="auto">
            <a:xfrm>
              <a:off x="2652086" y="2063762"/>
              <a:ext cx="859132" cy="859132"/>
            </a:xfrm>
            <a:prstGeom prst="ellipse">
              <a:avLst/>
            </a:prstGeom>
            <a:grpFill/>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12"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3" name="people_12" title="Icon of three people">
              <a:extLst>
                <a:ext uri="{FF2B5EF4-FFF2-40B4-BE49-F238E27FC236}">
                  <a16:creationId xmlns:a16="http://schemas.microsoft.com/office/drawing/2014/main" id="{000143E5-48DB-4747-8820-CF65BC78C3C2}"/>
                </a:ext>
              </a:extLst>
            </p:cNvPr>
            <p:cNvSpPr>
              <a:spLocks noChangeAspect="1" noEditPoints="1"/>
            </p:cNvSpPr>
            <p:nvPr/>
          </p:nvSpPr>
          <p:spPr bwMode="auto">
            <a:xfrm>
              <a:off x="2833435" y="2281554"/>
              <a:ext cx="496434" cy="423546"/>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grpFill/>
            <a:ln w="15875" cap="sq">
              <a:solidFill>
                <a:schemeClr val="accent1"/>
              </a:solidFill>
              <a:prstDash val="solid"/>
              <a:miter lim="800000"/>
              <a:headEnd/>
              <a:tailEnd/>
            </a:ln>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12"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50" name="Rectangle 149">
            <a:extLst>
              <a:ext uri="{FF2B5EF4-FFF2-40B4-BE49-F238E27FC236}">
                <a16:creationId xmlns:a16="http://schemas.microsoft.com/office/drawing/2014/main" id="{4F34F758-9253-4CA3-8AF6-A4B8A550AC39}"/>
              </a:ext>
            </a:extLst>
          </p:cNvPr>
          <p:cNvSpPr/>
          <p:nvPr/>
        </p:nvSpPr>
        <p:spPr bwMode="auto">
          <a:xfrm>
            <a:off x="3295913" y="1206623"/>
            <a:ext cx="2954451" cy="546055"/>
          </a:xfrm>
          <a:prstGeom prst="rect">
            <a:avLst/>
          </a:prstGeom>
          <a:ln>
            <a:no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marL="0" marR="0" lvl="0" indent="0" algn="ctr" defTabSz="665641" rtl="0" eaLnBrk="1" fontAlgn="auto" latinLnBrk="0" hangingPunct="1">
              <a:lnSpc>
                <a:spcPct val="100000"/>
              </a:lnSpc>
              <a:spcBef>
                <a:spcPts val="146"/>
              </a:spcBef>
              <a:spcAft>
                <a:spcPts val="291"/>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Enabling an </a:t>
            </a:r>
            <a:br>
              <a:rPr kumimoji="0" lang="en-US" sz="16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“AI-ready” culture</a:t>
            </a:r>
          </a:p>
        </p:txBody>
      </p:sp>
      <p:grpSp>
        <p:nvGrpSpPr>
          <p:cNvPr id="6" name="AI Strategy" descr="List of the items in &quot;Defining an AI strategy&quot; ">
            <a:extLst>
              <a:ext uri="{FF2B5EF4-FFF2-40B4-BE49-F238E27FC236}">
                <a16:creationId xmlns:a16="http://schemas.microsoft.com/office/drawing/2014/main" id="{A88FDD49-990B-4F92-9430-4DC097EB0BDE}"/>
              </a:ext>
            </a:extLst>
          </p:cNvPr>
          <p:cNvGrpSpPr/>
          <p:nvPr/>
        </p:nvGrpSpPr>
        <p:grpSpPr>
          <a:xfrm>
            <a:off x="824370" y="2942945"/>
            <a:ext cx="2857686" cy="3613051"/>
            <a:chOff x="824370" y="2942945"/>
            <a:chExt cx="2857686" cy="3613051"/>
          </a:xfrm>
        </p:grpSpPr>
        <p:sp>
          <p:nvSpPr>
            <p:cNvPr id="9" name="TextBox 8">
              <a:extLst>
                <a:ext uri="{FF2B5EF4-FFF2-40B4-BE49-F238E27FC236}">
                  <a16:creationId xmlns:a16="http://schemas.microsoft.com/office/drawing/2014/main" id="{460B7A6A-12EA-44C4-B15A-9F189BCFE2A9}"/>
                </a:ext>
              </a:extLst>
            </p:cNvPr>
            <p:cNvSpPr txBox="1"/>
            <p:nvPr/>
          </p:nvSpPr>
          <p:spPr>
            <a:xfrm>
              <a:off x="2966831" y="5184926"/>
              <a:ext cx="715225" cy="33855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Customers &amp; Partner</a:t>
              </a:r>
            </a:p>
          </p:txBody>
        </p:sp>
        <p:sp>
          <p:nvSpPr>
            <p:cNvPr id="8" name="Right Brace 7" descr="Right brace">
              <a:extLst>
                <a:ext uri="{FF2B5EF4-FFF2-40B4-BE49-F238E27FC236}">
                  <a16:creationId xmlns:a16="http://schemas.microsoft.com/office/drawing/2014/main" id="{7D6853C6-53E3-4A6F-AEE3-D09A2B1B8FFA}"/>
                </a:ext>
              </a:extLst>
            </p:cNvPr>
            <p:cNvSpPr/>
            <p:nvPr/>
          </p:nvSpPr>
          <p:spPr>
            <a:xfrm>
              <a:off x="2751909" y="4559104"/>
              <a:ext cx="166025" cy="1554328"/>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pic>
          <p:nvPicPr>
            <p:cNvPr id="110" name="Picture 109" descr="Picture of Chema Alonso">
              <a:extLst>
                <a:ext uri="{FF2B5EF4-FFF2-40B4-BE49-F238E27FC236}">
                  <a16:creationId xmlns:a16="http://schemas.microsoft.com/office/drawing/2014/main" id="{F8C94A18-DE76-4D54-AC45-87EAC91A82EC}"/>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2883477" y="3762363"/>
              <a:ext cx="503589" cy="503589"/>
            </a:xfrm>
            <a:prstGeom prst="ellipse">
              <a:avLst/>
            </a:prstGeom>
            <a:ln>
              <a:solidFill>
                <a:schemeClr val="bg2"/>
              </a:solidFill>
            </a:ln>
          </p:spPr>
        </p:pic>
        <p:pic>
          <p:nvPicPr>
            <p:cNvPr id="102" name="Picture 101" descr="Picture of Peter Zemsky">
              <a:extLst>
                <a:ext uri="{FF2B5EF4-FFF2-40B4-BE49-F238E27FC236}">
                  <a16:creationId xmlns:a16="http://schemas.microsoft.com/office/drawing/2014/main" id="{F8F31DCE-7B31-46DA-B200-342A59E66665}"/>
                </a:ext>
              </a:extLst>
            </p:cNvPr>
            <p:cNvPicPr>
              <a:picLocks noChangeAspect="1"/>
            </p:cNvPicPr>
            <p:nvPr/>
          </p:nvPicPr>
          <p:blipFill>
            <a:blip r:embed="rId12" cstate="email">
              <a:extLst>
                <a:ext uri="{BEBA8EAE-BF5A-486C-A8C5-ECC9F3942E4B}">
                  <a14:imgProps xmlns:a14="http://schemas.microsoft.com/office/drawing/2010/main">
                    <a14:imgLayer r:embed="rId13">
                      <a14:imgEffect>
                        <a14:colorTemperature colorTemp="6026"/>
                      </a14:imgEffect>
                      <a14:imgEffect>
                        <a14:brightnessContrast bright="9000" contrast="5000"/>
                      </a14:imgEffect>
                    </a14:imgLayer>
                  </a14:imgProps>
                </a:ext>
                <a:ext uri="{28A0092B-C50C-407E-A947-70E740481C1C}">
                  <a14:useLocalDpi xmlns:a14="http://schemas.microsoft.com/office/drawing/2010/main"/>
                </a:ext>
              </a:extLst>
            </a:blip>
            <a:srcRect/>
            <a:stretch>
              <a:fillRect/>
            </a:stretch>
          </p:blipFill>
          <p:spPr>
            <a:xfrm>
              <a:off x="2908102" y="3121520"/>
              <a:ext cx="525718" cy="525718"/>
            </a:xfrm>
            <a:prstGeom prst="ellipse">
              <a:avLst/>
            </a:prstGeom>
            <a:solidFill>
              <a:schemeClr val="bg1"/>
            </a:solidFill>
            <a:ln>
              <a:solidFill>
                <a:schemeClr val="bg2"/>
              </a:solidFill>
            </a:ln>
          </p:spPr>
        </p:pic>
        <p:grpSp>
          <p:nvGrpSpPr>
            <p:cNvPr id="96" name="Group 95" descr="List of units available in the &quot;Defining an AI Strategy&quot; modules.">
              <a:extLst>
                <a:ext uri="{FF2B5EF4-FFF2-40B4-BE49-F238E27FC236}">
                  <a16:creationId xmlns:a16="http://schemas.microsoft.com/office/drawing/2014/main" id="{25BD866C-14AB-4100-8050-7A7E577E56D8}"/>
                </a:ext>
              </a:extLst>
            </p:cNvPr>
            <p:cNvGrpSpPr/>
            <p:nvPr/>
          </p:nvGrpSpPr>
          <p:grpSpPr>
            <a:xfrm>
              <a:off x="824370" y="2942945"/>
              <a:ext cx="2051055" cy="3613051"/>
              <a:chOff x="900121" y="3172220"/>
              <a:chExt cx="1879227" cy="4094792"/>
            </a:xfrm>
          </p:grpSpPr>
          <p:sp>
            <p:nvSpPr>
              <p:cNvPr id="97" name="Rectangle 96">
                <a:extLst>
                  <a:ext uri="{FF2B5EF4-FFF2-40B4-BE49-F238E27FC236}">
                    <a16:creationId xmlns:a16="http://schemas.microsoft.com/office/drawing/2014/main" id="{F364DD53-2C9F-470F-A0C7-6F26FFD202DE}"/>
                  </a:ext>
                </a:extLst>
              </p:cNvPr>
              <p:cNvSpPr/>
              <p:nvPr/>
            </p:nvSpPr>
            <p:spPr bwMode="auto">
              <a:xfrm>
                <a:off x="925887" y="3464944"/>
                <a:ext cx="1853461" cy="38020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1706" tIns="0" rIns="0" bIns="0" numCol="1" spcCol="0" rtlCol="0" fromWordArt="0" anchor="t" anchorCtr="0" forceAA="0" compatLnSpc="1">
                <a:prstTxWarp prst="textNoShape">
                  <a:avLst/>
                </a:prstTxWarp>
                <a:spAutoFit/>
              </a:bodyPr>
              <a:lstStyle/>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Defining an AI strategy for your business (INSEAD)</a:t>
                </a:r>
              </a:p>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Transforming your applications with AI (Telefonica)</a:t>
                </a:r>
              </a:p>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Transforming financial services with AI </a:t>
                </a:r>
              </a:p>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Transforming retail with AI</a:t>
                </a:r>
              </a:p>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Transforming manufacturing with AI</a:t>
                </a:r>
              </a:p>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Transforming healthcare with AI</a:t>
                </a:r>
              </a:p>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Bringing AI to every employee</a:t>
                </a:r>
              </a:p>
            </p:txBody>
          </p:sp>
          <p:grpSp>
            <p:nvGrpSpPr>
              <p:cNvPr id="98" name="Group 97">
                <a:extLst>
                  <a:ext uri="{FF2B5EF4-FFF2-40B4-BE49-F238E27FC236}">
                    <a16:creationId xmlns:a16="http://schemas.microsoft.com/office/drawing/2014/main" id="{7C085EC2-D02B-4747-B177-99B2B810A45B}"/>
                  </a:ext>
                </a:extLst>
              </p:cNvPr>
              <p:cNvGrpSpPr/>
              <p:nvPr/>
            </p:nvGrpSpPr>
            <p:grpSpPr>
              <a:xfrm>
                <a:off x="900121" y="3172220"/>
                <a:ext cx="88085" cy="4087192"/>
                <a:chOff x="900121" y="3172220"/>
                <a:chExt cx="88085" cy="4087192"/>
              </a:xfrm>
            </p:grpSpPr>
            <p:cxnSp>
              <p:nvCxnSpPr>
                <p:cNvPr id="99" name="Straight Connector 98">
                  <a:extLst>
                    <a:ext uri="{FF2B5EF4-FFF2-40B4-BE49-F238E27FC236}">
                      <a16:creationId xmlns:a16="http://schemas.microsoft.com/office/drawing/2014/main" id="{A3D1E1B6-894D-47FE-A44C-D0143369C721}"/>
                    </a:ext>
                  </a:extLst>
                </p:cNvPr>
                <p:cNvCxnSpPr>
                  <a:cxnSpLocks/>
                </p:cNvCxnSpPr>
                <p:nvPr/>
              </p:nvCxnSpPr>
              <p:spPr>
                <a:xfrm flipV="1">
                  <a:off x="944732" y="3172220"/>
                  <a:ext cx="0" cy="4087192"/>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07C5C065-1123-4C4E-983F-E7E839E7C2E5}"/>
                    </a:ext>
                  </a:extLst>
                </p:cNvPr>
                <p:cNvSpPr/>
                <p:nvPr/>
              </p:nvSpPr>
              <p:spPr>
                <a:xfrm>
                  <a:off x="900121" y="6672354"/>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191"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5" name="Oval 164">
                  <a:extLst>
                    <a:ext uri="{FF2B5EF4-FFF2-40B4-BE49-F238E27FC236}">
                      <a16:creationId xmlns:a16="http://schemas.microsoft.com/office/drawing/2014/main" id="{30D85C34-36A8-4BF7-8AEC-4549869EC0B2}"/>
                    </a:ext>
                  </a:extLst>
                </p:cNvPr>
                <p:cNvSpPr/>
                <p:nvPr/>
              </p:nvSpPr>
              <p:spPr>
                <a:xfrm>
                  <a:off x="905910" y="6213828"/>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191"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1" name="Oval 160">
                  <a:extLst>
                    <a:ext uri="{FF2B5EF4-FFF2-40B4-BE49-F238E27FC236}">
                      <a16:creationId xmlns:a16="http://schemas.microsoft.com/office/drawing/2014/main" id="{797D02B8-876E-40C2-89BD-6B645D1D9CE1}"/>
                    </a:ext>
                  </a:extLst>
                </p:cNvPr>
                <p:cNvSpPr/>
                <p:nvPr/>
              </p:nvSpPr>
              <p:spPr>
                <a:xfrm>
                  <a:off x="905910" y="5703195"/>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191"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0" name="Oval 159">
                  <a:extLst>
                    <a:ext uri="{FF2B5EF4-FFF2-40B4-BE49-F238E27FC236}">
                      <a16:creationId xmlns:a16="http://schemas.microsoft.com/office/drawing/2014/main" id="{DEA5617F-3343-4442-9033-8CD6A9A39D9D}"/>
                    </a:ext>
                  </a:extLst>
                </p:cNvPr>
                <p:cNvSpPr/>
                <p:nvPr/>
              </p:nvSpPr>
              <p:spPr>
                <a:xfrm>
                  <a:off x="905910" y="5151983"/>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191"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4" name="Oval 163">
                  <a:extLst>
                    <a:ext uri="{FF2B5EF4-FFF2-40B4-BE49-F238E27FC236}">
                      <a16:creationId xmlns:a16="http://schemas.microsoft.com/office/drawing/2014/main" id="{E68305B0-8E31-472F-9C39-46926B2E75B9}"/>
                    </a:ext>
                  </a:extLst>
                </p:cNvPr>
                <p:cNvSpPr/>
                <p:nvPr/>
              </p:nvSpPr>
              <p:spPr>
                <a:xfrm>
                  <a:off x="905910" y="4579544"/>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191"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9" name="Oval 148">
                  <a:extLst>
                    <a:ext uri="{FF2B5EF4-FFF2-40B4-BE49-F238E27FC236}">
                      <a16:creationId xmlns:a16="http://schemas.microsoft.com/office/drawing/2014/main" id="{F842C443-F9C6-44E1-B26A-1B28754F0152}"/>
                    </a:ext>
                  </a:extLst>
                </p:cNvPr>
                <p:cNvSpPr/>
                <p:nvPr/>
              </p:nvSpPr>
              <p:spPr>
                <a:xfrm>
                  <a:off x="905910" y="4156195"/>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191"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7" name="Oval 146">
                  <a:extLst>
                    <a:ext uri="{FF2B5EF4-FFF2-40B4-BE49-F238E27FC236}">
                      <a16:creationId xmlns:a16="http://schemas.microsoft.com/office/drawing/2014/main" id="{FC7C0D7E-8E85-4E64-81BC-68B0E9E092A8}"/>
                    </a:ext>
                  </a:extLst>
                </p:cNvPr>
                <p:cNvSpPr/>
                <p:nvPr/>
              </p:nvSpPr>
              <p:spPr>
                <a:xfrm>
                  <a:off x="905910" y="3487064"/>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191" b="0" i="0" u="none" strike="noStrike" kern="1200" cap="none" spc="0" normalizeH="0" baseline="0" noProof="0" dirty="0">
                    <a:ln>
                      <a:noFill/>
                    </a:ln>
                    <a:solidFill>
                      <a:srgbClr val="1A1A1A"/>
                    </a:solidFill>
                    <a:effectLst/>
                    <a:uLnTx/>
                    <a:uFillTx/>
                    <a:latin typeface="Segoe UI"/>
                    <a:ea typeface="+mn-ea"/>
                    <a:cs typeface="+mn-cs"/>
                  </a:endParaRPr>
                </a:p>
              </p:txBody>
            </p:sp>
            <p:cxnSp>
              <p:nvCxnSpPr>
                <p:cNvPr id="163" name="Straight Connector 162">
                  <a:extLst>
                    <a:ext uri="{FF2B5EF4-FFF2-40B4-BE49-F238E27FC236}">
                      <a16:creationId xmlns:a16="http://schemas.microsoft.com/office/drawing/2014/main" id="{9DF226AA-76EF-4274-9451-A8E3428BC9E2}"/>
                    </a:ext>
                  </a:extLst>
                </p:cNvPr>
                <p:cNvCxnSpPr>
                  <a:cxnSpLocks/>
                </p:cNvCxnSpPr>
                <p:nvPr/>
              </p:nvCxnSpPr>
              <p:spPr>
                <a:xfrm>
                  <a:off x="944732" y="3172220"/>
                  <a:ext cx="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grpSp>
      </p:grpSp>
      <p:grpSp>
        <p:nvGrpSpPr>
          <p:cNvPr id="103" name="Group 102" descr="Graphic representation for strategy">
            <a:extLst>
              <a:ext uri="{FF2B5EF4-FFF2-40B4-BE49-F238E27FC236}">
                <a16:creationId xmlns:a16="http://schemas.microsoft.com/office/drawing/2014/main" id="{709D395D-B637-4479-86E5-E3431308B91C}"/>
              </a:ext>
            </a:extLst>
          </p:cNvPr>
          <p:cNvGrpSpPr/>
          <p:nvPr/>
        </p:nvGrpSpPr>
        <p:grpSpPr>
          <a:xfrm>
            <a:off x="1619514" y="1963742"/>
            <a:ext cx="1022047" cy="1019990"/>
            <a:chOff x="915988" y="2063762"/>
            <a:chExt cx="859132" cy="859132"/>
          </a:xfrm>
          <a:solidFill>
            <a:schemeClr val="bg1"/>
          </a:solidFill>
        </p:grpSpPr>
        <p:sp>
          <p:nvSpPr>
            <p:cNvPr id="104" name="Oval 103">
              <a:extLst>
                <a:ext uri="{FF2B5EF4-FFF2-40B4-BE49-F238E27FC236}">
                  <a16:creationId xmlns:a16="http://schemas.microsoft.com/office/drawing/2014/main" id="{D817A417-F3A6-42EA-8CA7-72F9DFFCD344}"/>
                </a:ext>
              </a:extLst>
            </p:cNvPr>
            <p:cNvSpPr/>
            <p:nvPr/>
          </p:nvSpPr>
          <p:spPr bwMode="auto">
            <a:xfrm>
              <a:off x="915988" y="2063762"/>
              <a:ext cx="859132" cy="859132"/>
            </a:xfrm>
            <a:prstGeom prst="ellipse">
              <a:avLst/>
            </a:prstGeom>
            <a:grpFill/>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12" b="0" i="0" u="none" strike="noStrike" kern="1200" cap="none" spc="0" normalizeH="0" baseline="0" noProof="0" dirty="0">
                <a:ln>
                  <a:noFill/>
                </a:ln>
                <a:solidFill>
                  <a:srgbClr val="1A1A1A"/>
                </a:solidFill>
                <a:effectLst/>
                <a:uLnTx/>
                <a:uFillTx/>
                <a:latin typeface="Segoe UI"/>
                <a:ea typeface="+mn-ea"/>
                <a:cs typeface="+mn-cs"/>
              </a:endParaRPr>
            </a:p>
          </p:txBody>
        </p:sp>
        <p:sp>
          <p:nvSpPr>
            <p:cNvPr id="105" name="strategy" title="Icon of two circles and a curved arrow winding between three exes connecting them">
              <a:extLst>
                <a:ext uri="{FF2B5EF4-FFF2-40B4-BE49-F238E27FC236}">
                  <a16:creationId xmlns:a16="http://schemas.microsoft.com/office/drawing/2014/main" id="{0596BEDF-94E2-4B80-B4CC-CFADF524488B}"/>
                </a:ext>
              </a:extLst>
            </p:cNvPr>
            <p:cNvSpPr>
              <a:spLocks noChangeAspect="1" noEditPoints="1"/>
            </p:cNvSpPr>
            <p:nvPr/>
          </p:nvSpPr>
          <p:spPr bwMode="auto">
            <a:xfrm>
              <a:off x="1135020" y="2212828"/>
              <a:ext cx="421068" cy="561000"/>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grpFill/>
            <a:ln w="15875" cap="flat">
              <a:solidFill>
                <a:schemeClr val="accent1"/>
              </a:solidFill>
              <a:prstDash val="solid"/>
              <a:miter lim="800000"/>
              <a:headEnd/>
              <a:tailEnd/>
            </a:ln>
          </p:spPr>
          <p:txBody>
            <a:bodyPr vert="horz" wrap="square" lIns="94916" tIns="47457" rIns="94916" bIns="47457" numCol="1" anchor="t" anchorCtr="0" compatLnSpc="1">
              <a:prstTxWarp prst="textNoShape">
                <a:avLst/>
              </a:prstTxWarp>
            </a:bodyPr>
            <a:lstStyle/>
            <a:p>
              <a:pPr marL="0" marR="0" lvl="0" indent="0" algn="ctr" defTabSz="949198" rtl="0" eaLnBrk="1" fontAlgn="base"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42" name="Rectangle 141">
            <a:extLst>
              <a:ext uri="{FF2B5EF4-FFF2-40B4-BE49-F238E27FC236}">
                <a16:creationId xmlns:a16="http://schemas.microsoft.com/office/drawing/2014/main" id="{E42F80DA-B06E-4FD3-AF2F-6D94802D0557}"/>
              </a:ext>
            </a:extLst>
          </p:cNvPr>
          <p:cNvSpPr/>
          <p:nvPr/>
        </p:nvSpPr>
        <p:spPr bwMode="auto">
          <a:xfrm>
            <a:off x="1011802" y="1156255"/>
            <a:ext cx="2237470" cy="419891"/>
          </a:xfrm>
          <a:prstGeom prst="rect">
            <a:avLst/>
          </a:prstGeom>
          <a:ln>
            <a:no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marL="0" marR="0" lvl="0" indent="0" algn="ctr" defTabSz="665641" rtl="0" eaLnBrk="1" fontAlgn="auto" latinLnBrk="0" hangingPunct="1">
              <a:lnSpc>
                <a:spcPct val="100000"/>
              </a:lnSpc>
              <a:spcBef>
                <a:spcPts val="146"/>
              </a:spcBef>
              <a:spcAft>
                <a:spcPts val="291"/>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Defining an AI strategy</a:t>
            </a:r>
          </a:p>
        </p:txBody>
      </p:sp>
      <p:sp>
        <p:nvSpPr>
          <p:cNvPr id="86" name="Title 1">
            <a:extLst>
              <a:ext uri="{FF2B5EF4-FFF2-40B4-BE49-F238E27FC236}">
                <a16:creationId xmlns:a16="http://schemas.microsoft.com/office/drawing/2014/main" id="{0887AFEA-F5AB-4E7F-AFE1-9F95ED645CC4}"/>
              </a:ext>
            </a:extLst>
          </p:cNvPr>
          <p:cNvSpPr>
            <a:spLocks noGrp="1"/>
          </p:cNvSpPr>
          <p:nvPr>
            <p:ph type="title"/>
          </p:nvPr>
        </p:nvSpPr>
        <p:spPr>
          <a:xfrm>
            <a:off x="583956" y="153637"/>
            <a:ext cx="11332816" cy="923330"/>
          </a:xfrm>
        </p:spPr>
        <p:txBody>
          <a:bodyPr/>
          <a:lstStyle/>
          <a:p>
            <a:r>
              <a:rPr lang="en-IN" sz="3600" dirty="0">
                <a:solidFill>
                  <a:srgbClr val="1A1A1A"/>
                </a:solidFill>
              </a:rPr>
              <a:t>AI Business School</a:t>
            </a:r>
            <a:br>
              <a:rPr lang="en-IN" sz="3600" dirty="0">
                <a:solidFill>
                  <a:srgbClr val="1A1A1A"/>
                </a:solidFill>
              </a:rPr>
            </a:br>
            <a:r>
              <a:rPr lang="en-IN" sz="2400" dirty="0">
                <a:solidFill>
                  <a:srgbClr val="1A1A1A"/>
                </a:solidFill>
                <a:latin typeface="Segoe UI Semilight" panose="020B0402040204020203" pitchFamily="34" charset="0"/>
                <a:cs typeface="Segoe UI Semilight" panose="020B0402040204020203" pitchFamily="34" charset="0"/>
              </a:rPr>
              <a:t>AI for Business Leaders from Business Leaders</a:t>
            </a:r>
            <a:endParaRPr lang="en-US" sz="3600" dirty="0">
              <a:solidFill>
                <a:srgbClr val="1A1A1A"/>
              </a:solidFill>
              <a:latin typeface="Segoe UI Semilight" panose="020B0402040204020203" pitchFamily="34" charset="0"/>
              <a:cs typeface="Segoe UI Semilight" panose="020B0402040204020203" pitchFamily="34" charset="0"/>
            </a:endParaRPr>
          </a:p>
        </p:txBody>
      </p:sp>
      <p:pic>
        <p:nvPicPr>
          <p:cNvPr id="114" name="Picture 113">
            <a:extLst>
              <a:ext uri="{FF2B5EF4-FFF2-40B4-BE49-F238E27FC236}">
                <a16:creationId xmlns:a16="http://schemas.microsoft.com/office/drawing/2014/main" id="{CB73D027-AB65-43D6-B3C6-CF5854EAB122}"/>
              </a:ext>
              <a:ext uri="{C183D7F6-B498-43B3-948B-1728B52AA6E4}">
                <adec:decorative xmlns:adec="http://schemas.microsoft.com/office/drawing/2017/decorative" val="1"/>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flipV="1">
            <a:off x="8425137" y="-21586"/>
            <a:ext cx="3757576" cy="2421478"/>
          </a:xfrm>
          <a:prstGeom prst="rect">
            <a:avLst/>
          </a:prstGeom>
        </p:spPr>
      </p:pic>
    </p:spTree>
    <p:extLst>
      <p:ext uri="{BB962C8B-B14F-4D97-AF65-F5344CB8AC3E}">
        <p14:creationId xmlns:p14="http://schemas.microsoft.com/office/powerpoint/2010/main" val="249012740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23981bfa-5025-40c6-a1a9-777a1838e462&quot;,&quot;TimeStamp&quot;:&quot;2018-04-06T14:21:19.5645889-07:00&quot;}"/>
</p:tagLst>
</file>

<file path=ppt/theme/theme1.xml><?xml version="1.0" encoding="utf-8"?>
<a:theme xmlns:a="http://schemas.openxmlformats.org/drawingml/2006/main" name="WHITE TEMPLATE">
  <a:themeElements>
    <a:clrScheme name="US OCP">
      <a:dk1>
        <a:srgbClr val="353535"/>
      </a:dk1>
      <a:lt1>
        <a:srgbClr val="FFFFFF"/>
      </a:lt1>
      <a:dk2>
        <a:srgbClr val="002050"/>
      </a:dk2>
      <a:lt2>
        <a:srgbClr val="E6E6E6"/>
      </a:lt2>
      <a:accent1>
        <a:srgbClr val="002050"/>
      </a:accent1>
      <a:accent2>
        <a:srgbClr val="0078D7"/>
      </a:accent2>
      <a:accent3>
        <a:srgbClr val="004B1C"/>
      </a:accent3>
      <a:accent4>
        <a:srgbClr val="00BCF2"/>
      </a:accent4>
      <a:accent5>
        <a:srgbClr val="D83B01"/>
      </a:accent5>
      <a:accent6>
        <a:srgbClr val="FF8C00"/>
      </a:accent6>
      <a:hlink>
        <a:srgbClr val="0078D7"/>
      </a:hlink>
      <a:folHlink>
        <a:srgbClr val="0078D7"/>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SI Executive Partner Briefing Template" id="{C62F332A-968E-4F49-8EB2-21EF573B5431}" vid="{26C3BD68-F93D-4A9D-AB84-15E87C8D3B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0AB3889E58DB141A6E1281B02136174" ma:contentTypeVersion="12" ma:contentTypeDescription="Create a new document." ma:contentTypeScope="" ma:versionID="40224a94e9bdbe90be120e9d40ce7ef6">
  <xsd:schema xmlns:xsd="http://www.w3.org/2001/XMLSchema" xmlns:xs="http://www.w3.org/2001/XMLSchema" xmlns:p="http://schemas.microsoft.com/office/2006/metadata/properties" xmlns:ns1="http://schemas.microsoft.com/sharepoint/v3" xmlns:ns2="92cc7923-7bd6-4c52-a535-c267c30bc123" xmlns:ns3="59afee55-fc30-40da-a84e-ff6fc62c4efa" targetNamespace="http://schemas.microsoft.com/office/2006/metadata/properties" ma:root="true" ma:fieldsID="2b9deba72fce9833ad5f873748714086" ns1:_="" ns2:_="" ns3:_="">
    <xsd:import namespace="http://schemas.microsoft.com/sharepoint/v3"/>
    <xsd:import namespace="92cc7923-7bd6-4c52-a535-c267c30bc123"/>
    <xsd:import namespace="59afee55-fc30-40da-a84e-ff6fc62c4efa"/>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2cc7923-7bd6-4c52-a535-c267c30bc12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9afee55-fc30-40da-a84e-ff6fc62c4efa"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MediaServiceLocation" ma:internalName="MediaServiceLocatio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openxmlformats.org/package/2006/metadata/core-properties"/>
    <ds:schemaRef ds:uri="http://schemas.microsoft.com/office/2006/documentManagement/types"/>
    <ds:schemaRef ds:uri="http://purl.org/dc/terms/"/>
    <ds:schemaRef ds:uri="http://schemas.microsoft.com/office/infopath/2007/PartnerControls"/>
    <ds:schemaRef ds:uri="http://purl.org/dc/dcmitype/"/>
    <ds:schemaRef ds:uri="http://purl.org/dc/elements/1.1/"/>
    <ds:schemaRef ds:uri="59afee55-fc30-40da-a84e-ff6fc62c4efa"/>
    <ds:schemaRef ds:uri="92cc7923-7bd6-4c52-a535-c267c30bc123"/>
    <ds:schemaRef ds:uri="http://schemas.microsoft.com/sharepoint/v3"/>
    <ds:schemaRef ds:uri="http://www.w3.org/XML/1998/namespace"/>
  </ds:schemaRefs>
</ds:datastoreItem>
</file>

<file path=customXml/itemProps3.xml><?xml version="1.0" encoding="utf-8"?>
<ds:datastoreItem xmlns:ds="http://schemas.openxmlformats.org/officeDocument/2006/customXml" ds:itemID="{11F2B8FE-77BD-4175-8D85-9C31009F9B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2cc7923-7bd6-4c52-a535-c267c30bc123"/>
    <ds:schemaRef ds:uri="59afee55-fc30-40da-a84e-ff6fc62c4e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FSI Executive Partner Briefing Template</Template>
  <TotalTime>1011</TotalTime>
  <Words>2637</Words>
  <Application>Microsoft Office PowerPoint</Application>
  <PresentationFormat>Widescreen</PresentationFormat>
  <Paragraphs>439</Paragraphs>
  <Slides>33</Slides>
  <Notes>24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33</vt:i4>
      </vt:variant>
    </vt:vector>
  </HeadingPairs>
  <TitlesOfParts>
    <vt:vector size="45" baseType="lpstr">
      <vt:lpstr>Arial</vt:lpstr>
      <vt:lpstr>Calibri</vt:lpstr>
      <vt:lpstr>Consolas</vt:lpstr>
      <vt:lpstr>Courier New</vt:lpstr>
      <vt:lpstr>Segoe UI</vt:lpstr>
      <vt:lpstr>Segoe UI Light</vt:lpstr>
      <vt:lpstr>Segoe UI Semibold</vt:lpstr>
      <vt:lpstr>Segoe UI Semilight</vt:lpstr>
      <vt:lpstr>Segoe UI Symbol</vt:lpstr>
      <vt:lpstr>Source Sans Pro Light</vt:lpstr>
      <vt:lpstr>Wingdings</vt:lpstr>
      <vt:lpstr>WHITE TEMPLATE</vt:lpstr>
      <vt:lpstr>Microsoft Financial Services  Executive Partner Briefing</vt:lpstr>
      <vt:lpstr>Don’t Miss the AI Executive Briefing!</vt:lpstr>
      <vt:lpstr>AI Executive Briefing Agenda</vt:lpstr>
      <vt:lpstr>Bart Czernicki Technical Architect – Advanced Analytics &amp; AI</vt:lpstr>
      <vt:lpstr>Why AI? Why AI With Microsoft?</vt:lpstr>
      <vt:lpstr>PowerPoint Presentation</vt:lpstr>
      <vt:lpstr>PowerPoint Presentation</vt:lpstr>
      <vt:lpstr>PowerPoint Presentation</vt:lpstr>
      <vt:lpstr>AI Business School AI for Business Leaders from Business Leaders</vt:lpstr>
      <vt:lpstr>AI Executive Resources AI Resources for Business Leaders</vt:lpstr>
      <vt:lpstr>PowerPoint Presentation</vt:lpstr>
      <vt:lpstr>PowerPoint Presentation</vt:lpstr>
      <vt:lpstr>PowerPoint Presentation</vt:lpstr>
      <vt:lpstr>PowerPoint Presentation</vt:lpstr>
      <vt:lpstr>PowerPoint Presentation</vt:lpstr>
      <vt:lpstr>PowerPoint Presentation</vt:lpstr>
      <vt:lpstr>DEMO Showing Quick Impact from AI Investments - AI Persona Demos </vt:lpstr>
      <vt:lpstr>Focus vital (and expensive) resources on core business</vt:lpstr>
      <vt:lpstr>Bringing AI to Life in Financial Services</vt:lpstr>
      <vt:lpstr>PowerPoint Presentation</vt:lpstr>
      <vt:lpstr>PowerPoint Presentation</vt:lpstr>
      <vt:lpstr>DEMO Extracting Financial Services Insights - Using Azure Machine Learning Service (new //BUILD)</vt:lpstr>
      <vt:lpstr>PowerPoint Presentation</vt:lpstr>
      <vt:lpstr>Automated Machine Learning</vt:lpstr>
      <vt:lpstr>Visual Interface for  Azure Machine Learning service (Public Preview)</vt:lpstr>
      <vt:lpstr>Code-First Notebooks &amp; IDEs</vt:lpstr>
      <vt:lpstr>Bringing AI to Life in Financial Services    Business Decision Validation</vt:lpstr>
      <vt:lpstr>PowerPoint Presentation</vt:lpstr>
      <vt:lpstr>PowerPoint Presentation</vt:lpstr>
      <vt:lpstr>DEMO AI Assisted Solutions - Financial Data Mortgage Workflow https://neu-demo-knowledge-mining-wb.azurewebsites.net/</vt:lpstr>
      <vt:lpstr>Literature Resources   </vt:lpstr>
      <vt:lpstr>PowerPoint Presentation</vt:lpstr>
      <vt:lpstr>PowerPoint Presentation</vt:lpstr>
    </vt:vector>
  </TitlesOfParts>
  <Manager/>
  <Company>Microsoft Corporation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Financial Services Executive AI Technical Briefing</dc:title>
  <dc:subject>&lt;Event name&gt;</dc:subject>
  <dc:creator>Bart Czernicki</dc:creator>
  <cp:keywords/>
  <dc:description/>
  <cp:lastModifiedBy>Bart Czernicki</cp:lastModifiedBy>
  <cp:revision>185</cp:revision>
  <dcterms:created xsi:type="dcterms:W3CDTF">2019-04-29T16:34:18Z</dcterms:created>
  <dcterms:modified xsi:type="dcterms:W3CDTF">2019-06-06T03:09:20Z</dcterms:modified>
  <cp:category>Artificial Intelligence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0x01010070AB3889E58DB141A6E1281B02136174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